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ags/tag6.xml" ContentType="application/vnd.openxmlformats-officedocument.presentationml.tags+xml"/>
  <Override PartName="/ppt/tags/tag7.xml" ContentType="application/vnd.openxmlformats-officedocument.presentationml.tags+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3.xml" ContentType="application/vnd.openxmlformats-officedocument.them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heme/theme4.xml" ContentType="application/vnd.openxmlformats-officedocument.theme+xml"/>
  <Override PartName="/ppt/tags/tag44.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45.xml" ContentType="application/vnd.openxmlformats-officedocument.presentationml.tags+xml"/>
  <Override PartName="/ppt/notesSlides/notesSlide15.xml" ContentType="application/vnd.openxmlformats-officedocument.presentationml.notesSlide+xml"/>
  <Override PartName="/ppt/tags/tag46.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omments/modernComment_7BBF59B8_607F2A64.xml" ContentType="application/vnd.ms-powerpoint.comments+xml"/>
  <Override PartName="/ppt/notesSlides/notesSlide18.xml" ContentType="application/vnd.openxmlformats-officedocument.presentationml.notesSlide+xml"/>
  <Override PartName="/ppt/comments/modernComment_2E9B_72D39CC8.xml" ContentType="application/vnd.ms-powerpoint.comments+xml"/>
  <Override PartName="/ppt/comments/modernComment_7BBF5771_AFDB232A.xml" ContentType="application/vnd.ms-powerpoint.comments+xml"/>
  <Override PartName="/ppt/notesSlides/notesSlide19.xml" ContentType="application/vnd.openxmlformats-officedocument.presentationml.notesSlide+xml"/>
  <Override PartName="/ppt/comments/modernComment_2E9D_A59D6B6B.xml" ContentType="application/vnd.ms-powerpoint.comments+xml"/>
  <Override PartName="/ppt/comments/modernComment_2736_BBA8D8A4.xml" ContentType="application/vnd.ms-powerpoint.comment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omments/modernComment_112B_99D4436F.xml" ContentType="application/vnd.ms-powerpoint.comment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omments/modernComment_2E8D_41DAD3E3.xml" ContentType="application/vnd.ms-powerpoint.comment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comments/modernComment_275D_92CE42DF.xml" ContentType="application/vnd.ms-powerpoint.comments+xml"/>
  <Override PartName="/ppt/notesSlides/notesSlide28.xml" ContentType="application/vnd.openxmlformats-officedocument.presentationml.notesSlide+xml"/>
  <Override PartName="/ppt/comments/modernComment_7BBF59BF_0.xml" ContentType="application/vnd.ms-powerpoint.comments+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comments/modernComment_2E9E_B021CD24.xml" ContentType="application/vnd.ms-powerpoint.comments+xml"/>
  <Override PartName="/ppt/tags/tag47.xml" ContentType="application/vnd.openxmlformats-officedocument.presentationml.tags+xml"/>
  <Override PartName="/ppt/notesSlides/notesSlide38.xml" ContentType="application/vnd.openxmlformats-officedocument.presentationml.notesSlide+xml"/>
  <Override PartName="/ppt/tags/tag48.xml" ContentType="application/vnd.openxmlformats-officedocument.presentationml.tags+xml"/>
  <Override PartName="/ppt/notesSlides/notesSlide39.xml" ContentType="application/vnd.openxmlformats-officedocument.presentationml.notesSlide+xml"/>
  <Override PartName="/ppt/tags/tag49.xml" ContentType="application/vnd.openxmlformats-officedocument.presentationml.tags+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comments/modernComment_7BBF5B28_AC754833.xml" ContentType="application/vnd.ms-powerpoint.comments+xml"/>
  <Override PartName="/ppt/tags/tag50.xml" ContentType="application/vnd.openxmlformats-officedocument.presentationml.tags+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65" r:id="rId5"/>
    <p:sldMasterId id="2147483678" r:id="rId6"/>
  </p:sldMasterIdLst>
  <p:notesMasterIdLst>
    <p:notesMasterId r:id="rId140"/>
  </p:notesMasterIdLst>
  <p:sldIdLst>
    <p:sldId id="2076138295" r:id="rId7"/>
    <p:sldId id="2076138301" r:id="rId8"/>
    <p:sldId id="2076138302" r:id="rId9"/>
    <p:sldId id="2076138203" r:id="rId10"/>
    <p:sldId id="10052" r:id="rId11"/>
    <p:sldId id="2076137318" r:id="rId12"/>
    <p:sldId id="2076137739" r:id="rId13"/>
    <p:sldId id="10054" r:id="rId14"/>
    <p:sldId id="2076137798" r:id="rId15"/>
    <p:sldId id="2076137319" r:id="rId16"/>
    <p:sldId id="2076137321" r:id="rId17"/>
    <p:sldId id="2076137322" r:id="rId18"/>
    <p:sldId id="2076138288" r:id="rId19"/>
    <p:sldId id="2076137324" r:id="rId20"/>
    <p:sldId id="2076137325" r:id="rId21"/>
    <p:sldId id="2076138289" r:id="rId22"/>
    <p:sldId id="2076137327" r:id="rId23"/>
    <p:sldId id="2076138290" r:id="rId24"/>
    <p:sldId id="2076138291" r:id="rId25"/>
    <p:sldId id="2076137320" r:id="rId26"/>
    <p:sldId id="10035" r:id="rId27"/>
    <p:sldId id="2076137330" r:id="rId28"/>
    <p:sldId id="2076137333" r:id="rId29"/>
    <p:sldId id="2076137267" r:id="rId30"/>
    <p:sldId id="10048" r:id="rId31"/>
    <p:sldId id="2076137309" r:id="rId32"/>
    <p:sldId id="2076137758" r:id="rId33"/>
    <p:sldId id="2076137785" r:id="rId34"/>
    <p:sldId id="2076137786" r:id="rId35"/>
    <p:sldId id="2076137816" r:id="rId36"/>
    <p:sldId id="2076138293" r:id="rId37"/>
    <p:sldId id="10057" r:id="rId38"/>
    <p:sldId id="10058" r:id="rId39"/>
    <p:sldId id="2076138294" r:id="rId40"/>
    <p:sldId id="10244" r:id="rId41"/>
    <p:sldId id="10246" r:id="rId42"/>
    <p:sldId id="2076137815" r:id="rId43"/>
    <p:sldId id="2076138298" r:id="rId44"/>
    <p:sldId id="2076138299" r:id="rId45"/>
    <p:sldId id="2076138300" r:id="rId46"/>
    <p:sldId id="1370" r:id="rId47"/>
    <p:sldId id="1841" r:id="rId48"/>
    <p:sldId id="2076138285" r:id="rId49"/>
    <p:sldId id="2076137915" r:id="rId50"/>
    <p:sldId id="2076137912" r:id="rId51"/>
    <p:sldId id="2076137314" r:id="rId52"/>
    <p:sldId id="11931" r:id="rId53"/>
    <p:sldId id="2076137329" r:id="rId54"/>
    <p:sldId id="11933" r:id="rId55"/>
    <p:sldId id="10038" r:id="rId56"/>
    <p:sldId id="11916" r:id="rId57"/>
    <p:sldId id="2076138287" r:id="rId58"/>
    <p:sldId id="4395" r:id="rId59"/>
    <p:sldId id="11917" r:id="rId60"/>
    <p:sldId id="2076138286" r:id="rId61"/>
    <p:sldId id="2076137313" r:id="rId62"/>
    <p:sldId id="2449" r:id="rId63"/>
    <p:sldId id="2076138272" r:id="rId64"/>
    <p:sldId id="2076137913" r:id="rId65"/>
    <p:sldId id="10050" r:id="rId66"/>
    <p:sldId id="10077" r:id="rId67"/>
    <p:sldId id="2076137919" r:id="rId68"/>
    <p:sldId id="2076137914" r:id="rId69"/>
    <p:sldId id="2452" r:id="rId70"/>
    <p:sldId id="330" r:id="rId71"/>
    <p:sldId id="2076137916" r:id="rId72"/>
    <p:sldId id="261" r:id="rId73"/>
    <p:sldId id="262" r:id="rId74"/>
    <p:sldId id="263" r:id="rId75"/>
    <p:sldId id="2076137917" r:id="rId76"/>
    <p:sldId id="2076137920" r:id="rId77"/>
    <p:sldId id="2076137921" r:id="rId78"/>
    <p:sldId id="334" r:id="rId79"/>
    <p:sldId id="2076137918" r:id="rId80"/>
    <p:sldId id="273" r:id="rId81"/>
    <p:sldId id="2076138281" r:id="rId82"/>
    <p:sldId id="2076138273" r:id="rId83"/>
    <p:sldId id="2076138274" r:id="rId84"/>
    <p:sldId id="2076137922" r:id="rId85"/>
    <p:sldId id="11934" r:id="rId86"/>
    <p:sldId id="1387" r:id="rId87"/>
    <p:sldId id="2076138265" r:id="rId88"/>
    <p:sldId id="2076138275" r:id="rId89"/>
    <p:sldId id="258" r:id="rId90"/>
    <p:sldId id="2076137923" r:id="rId91"/>
    <p:sldId id="2076137328" r:id="rId92"/>
    <p:sldId id="2076138277" r:id="rId93"/>
    <p:sldId id="11915" r:id="rId94"/>
    <p:sldId id="2076137924" r:id="rId95"/>
    <p:sldId id="2076138279" r:id="rId96"/>
    <p:sldId id="2076137929" r:id="rId97"/>
    <p:sldId id="2076137742" r:id="rId98"/>
    <p:sldId id="2076137788" r:id="rId99"/>
    <p:sldId id="2076138283" r:id="rId100"/>
    <p:sldId id="2076137743" r:id="rId101"/>
    <p:sldId id="2076137744" r:id="rId102"/>
    <p:sldId id="2076137745" r:id="rId103"/>
    <p:sldId id="2076137746" r:id="rId104"/>
    <p:sldId id="2076137747" r:id="rId105"/>
    <p:sldId id="2076137748" r:id="rId106"/>
    <p:sldId id="2076137749" r:id="rId107"/>
    <p:sldId id="2076137789" r:id="rId108"/>
    <p:sldId id="2076137750" r:id="rId109"/>
    <p:sldId id="2076137752" r:id="rId110"/>
    <p:sldId id="2076137790" r:id="rId111"/>
    <p:sldId id="2076137753" r:id="rId112"/>
    <p:sldId id="2076137823" r:id="rId113"/>
    <p:sldId id="2076137754" r:id="rId114"/>
    <p:sldId id="2076137773" r:id="rId115"/>
    <p:sldId id="2076137925" r:id="rId116"/>
    <p:sldId id="10650" r:id="rId117"/>
    <p:sldId id="257" r:id="rId118"/>
    <p:sldId id="2076137266" r:id="rId119"/>
    <p:sldId id="2076137726" r:id="rId120"/>
    <p:sldId id="2076137722" r:id="rId121"/>
    <p:sldId id="2076137725" r:id="rId122"/>
    <p:sldId id="2076137926" r:id="rId123"/>
    <p:sldId id="2076138282" r:id="rId124"/>
    <p:sldId id="266" r:id="rId125"/>
    <p:sldId id="267" r:id="rId126"/>
    <p:sldId id="9980" r:id="rId127"/>
    <p:sldId id="2076138284" r:id="rId128"/>
    <p:sldId id="268" r:id="rId129"/>
    <p:sldId id="271" r:id="rId130"/>
    <p:sldId id="274" r:id="rId131"/>
    <p:sldId id="2451" r:id="rId132"/>
    <p:sldId id="2076137930" r:id="rId133"/>
    <p:sldId id="2076138280" r:id="rId134"/>
    <p:sldId id="2076138270" r:id="rId135"/>
    <p:sldId id="2076138208" r:id="rId136"/>
    <p:sldId id="2076138271" r:id="rId137"/>
    <p:sldId id="2076138225" r:id="rId138"/>
    <p:sldId id="2076138226" r:id="rId1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ay 1" id="{A3FD876F-93F0-4AF7-99F5-93D310BFAB0A}">
          <p14:sldIdLst>
            <p14:sldId id="2076138295"/>
            <p14:sldId id="2076138301"/>
            <p14:sldId id="2076138302"/>
            <p14:sldId id="2076138203"/>
            <p14:sldId id="10052"/>
            <p14:sldId id="2076137318"/>
            <p14:sldId id="2076137739"/>
            <p14:sldId id="10054"/>
            <p14:sldId id="2076137798"/>
            <p14:sldId id="2076137319"/>
            <p14:sldId id="2076137321"/>
            <p14:sldId id="2076137322"/>
            <p14:sldId id="2076138288"/>
            <p14:sldId id="2076137324"/>
            <p14:sldId id="2076137325"/>
            <p14:sldId id="2076138289"/>
            <p14:sldId id="2076137327"/>
            <p14:sldId id="2076138290"/>
            <p14:sldId id="2076138291"/>
            <p14:sldId id="2076137320"/>
            <p14:sldId id="10035"/>
            <p14:sldId id="2076137330"/>
            <p14:sldId id="2076137333"/>
            <p14:sldId id="2076137267"/>
            <p14:sldId id="10048"/>
            <p14:sldId id="2076137309"/>
            <p14:sldId id="2076137758"/>
            <p14:sldId id="2076137785"/>
            <p14:sldId id="2076137786"/>
            <p14:sldId id="2076137816"/>
            <p14:sldId id="2076138293"/>
            <p14:sldId id="10057"/>
            <p14:sldId id="10058"/>
            <p14:sldId id="2076138294"/>
            <p14:sldId id="10244"/>
            <p14:sldId id="10246"/>
            <p14:sldId id="2076137815"/>
            <p14:sldId id="2076138298"/>
            <p14:sldId id="2076138299"/>
            <p14:sldId id="2076138300"/>
            <p14:sldId id="1370"/>
            <p14:sldId id="1841"/>
            <p14:sldId id="2076138285"/>
            <p14:sldId id="2076137915"/>
            <p14:sldId id="2076137912"/>
            <p14:sldId id="2076137314"/>
            <p14:sldId id="11931"/>
            <p14:sldId id="2076137329"/>
            <p14:sldId id="11933"/>
            <p14:sldId id="10038"/>
            <p14:sldId id="11916"/>
            <p14:sldId id="2076138287"/>
            <p14:sldId id="4395"/>
            <p14:sldId id="11917"/>
            <p14:sldId id="2076138286"/>
            <p14:sldId id="2076137313"/>
            <p14:sldId id="2449"/>
            <p14:sldId id="2076138272"/>
            <p14:sldId id="2076137913"/>
            <p14:sldId id="10050"/>
            <p14:sldId id="10077"/>
            <p14:sldId id="2076137919"/>
            <p14:sldId id="2076137914"/>
            <p14:sldId id="2452"/>
            <p14:sldId id="330"/>
            <p14:sldId id="2076137916"/>
            <p14:sldId id="261"/>
            <p14:sldId id="262"/>
            <p14:sldId id="263"/>
            <p14:sldId id="2076137917"/>
            <p14:sldId id="2076137920"/>
            <p14:sldId id="2076137921"/>
            <p14:sldId id="334"/>
            <p14:sldId id="2076137918"/>
            <p14:sldId id="273"/>
            <p14:sldId id="2076138281"/>
            <p14:sldId id="2076138273"/>
            <p14:sldId id="2076138274"/>
            <p14:sldId id="2076137922"/>
            <p14:sldId id="11934"/>
            <p14:sldId id="1387"/>
            <p14:sldId id="2076138265"/>
            <p14:sldId id="2076138275"/>
            <p14:sldId id="258"/>
            <p14:sldId id="2076137923"/>
            <p14:sldId id="2076137328"/>
            <p14:sldId id="2076138277"/>
            <p14:sldId id="11915"/>
            <p14:sldId id="2076137924"/>
            <p14:sldId id="2076138279"/>
            <p14:sldId id="2076137929"/>
            <p14:sldId id="2076137742"/>
            <p14:sldId id="2076137788"/>
            <p14:sldId id="2076138283"/>
            <p14:sldId id="2076137743"/>
            <p14:sldId id="2076137744"/>
            <p14:sldId id="2076137745"/>
            <p14:sldId id="2076137746"/>
            <p14:sldId id="2076137747"/>
            <p14:sldId id="2076137748"/>
            <p14:sldId id="2076137749"/>
            <p14:sldId id="2076137789"/>
            <p14:sldId id="2076137750"/>
            <p14:sldId id="2076137752"/>
            <p14:sldId id="2076137790"/>
            <p14:sldId id="2076137753"/>
            <p14:sldId id="2076137823"/>
            <p14:sldId id="2076137754"/>
            <p14:sldId id="2076137773"/>
            <p14:sldId id="2076137925"/>
            <p14:sldId id="10650"/>
            <p14:sldId id="257"/>
            <p14:sldId id="2076137266"/>
            <p14:sldId id="2076137726"/>
            <p14:sldId id="2076137722"/>
            <p14:sldId id="2076137725"/>
            <p14:sldId id="2076137926"/>
            <p14:sldId id="2076138282"/>
            <p14:sldId id="266"/>
            <p14:sldId id="267"/>
            <p14:sldId id="9980"/>
            <p14:sldId id="2076138284"/>
            <p14:sldId id="268"/>
            <p14:sldId id="271"/>
            <p14:sldId id="274"/>
            <p14:sldId id="2451"/>
            <p14:sldId id="2076137930"/>
            <p14:sldId id="2076138280"/>
            <p14:sldId id="2076138270"/>
            <p14:sldId id="2076138208"/>
            <p14:sldId id="2076138271"/>
            <p14:sldId id="2076138225"/>
            <p14:sldId id="207613822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C2D91"/>
    <a:srgbClr val="D6DCE4"/>
    <a:srgbClr val="54823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742" autoAdjust="0"/>
    <p:restoredTop sz="74148" autoAdjust="0"/>
  </p:normalViewPr>
  <p:slideViewPr>
    <p:cSldViewPr snapToGrid="0">
      <p:cViewPr varScale="1">
        <p:scale>
          <a:sx n="196" d="100"/>
          <a:sy n="196" d="100"/>
        </p:scale>
        <p:origin x="2064" y="156"/>
      </p:cViewPr>
      <p:guideLst/>
    </p:cSldViewPr>
  </p:slideViewPr>
  <p:notesTextViewPr>
    <p:cViewPr>
      <p:scale>
        <a:sx n="3" d="2"/>
        <a:sy n="3" d="2"/>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1.xml"/><Relationship Id="rId21" Type="http://schemas.openxmlformats.org/officeDocument/2006/relationships/slide" Target="slides/slide15.xml"/><Relationship Id="rId42" Type="http://schemas.openxmlformats.org/officeDocument/2006/relationships/slide" Target="slides/slide36.xml"/><Relationship Id="rId63" Type="http://schemas.openxmlformats.org/officeDocument/2006/relationships/slide" Target="slides/slide57.xml"/><Relationship Id="rId84" Type="http://schemas.openxmlformats.org/officeDocument/2006/relationships/slide" Target="slides/slide78.xml"/><Relationship Id="rId138" Type="http://schemas.openxmlformats.org/officeDocument/2006/relationships/slide" Target="slides/slide132.xml"/><Relationship Id="rId107" Type="http://schemas.openxmlformats.org/officeDocument/2006/relationships/slide" Target="slides/slide101.xml"/><Relationship Id="rId11" Type="http://schemas.openxmlformats.org/officeDocument/2006/relationships/slide" Target="slides/slide5.xml"/><Relationship Id="rId32" Type="http://schemas.openxmlformats.org/officeDocument/2006/relationships/slide" Target="slides/slide26.xml"/><Relationship Id="rId37" Type="http://schemas.openxmlformats.org/officeDocument/2006/relationships/slide" Target="slides/slide31.xml"/><Relationship Id="rId53" Type="http://schemas.openxmlformats.org/officeDocument/2006/relationships/slide" Target="slides/slide47.xml"/><Relationship Id="rId58" Type="http://schemas.openxmlformats.org/officeDocument/2006/relationships/slide" Target="slides/slide52.xml"/><Relationship Id="rId74" Type="http://schemas.openxmlformats.org/officeDocument/2006/relationships/slide" Target="slides/slide68.xml"/><Relationship Id="rId79" Type="http://schemas.openxmlformats.org/officeDocument/2006/relationships/slide" Target="slides/slide73.xml"/><Relationship Id="rId102" Type="http://schemas.openxmlformats.org/officeDocument/2006/relationships/slide" Target="slides/slide96.xml"/><Relationship Id="rId123" Type="http://schemas.openxmlformats.org/officeDocument/2006/relationships/slide" Target="slides/slide117.xml"/><Relationship Id="rId128" Type="http://schemas.openxmlformats.org/officeDocument/2006/relationships/slide" Target="slides/slide122.xml"/><Relationship Id="rId144" Type="http://schemas.openxmlformats.org/officeDocument/2006/relationships/tableStyles" Target="tableStyles.xml"/><Relationship Id="rId5" Type="http://schemas.openxmlformats.org/officeDocument/2006/relationships/slideMaster" Target="slideMasters/slideMaster2.xml"/><Relationship Id="rId90" Type="http://schemas.openxmlformats.org/officeDocument/2006/relationships/slide" Target="slides/slide84.xml"/><Relationship Id="rId95" Type="http://schemas.openxmlformats.org/officeDocument/2006/relationships/slide" Target="slides/slide89.xml"/><Relationship Id="rId22" Type="http://schemas.openxmlformats.org/officeDocument/2006/relationships/slide" Target="slides/slide16.xml"/><Relationship Id="rId27" Type="http://schemas.openxmlformats.org/officeDocument/2006/relationships/slide" Target="slides/slide21.xml"/><Relationship Id="rId43" Type="http://schemas.openxmlformats.org/officeDocument/2006/relationships/slide" Target="slides/slide37.xml"/><Relationship Id="rId48" Type="http://schemas.openxmlformats.org/officeDocument/2006/relationships/slide" Target="slides/slide42.xml"/><Relationship Id="rId64" Type="http://schemas.openxmlformats.org/officeDocument/2006/relationships/slide" Target="slides/slide58.xml"/><Relationship Id="rId69" Type="http://schemas.openxmlformats.org/officeDocument/2006/relationships/slide" Target="slides/slide63.xml"/><Relationship Id="rId113" Type="http://schemas.openxmlformats.org/officeDocument/2006/relationships/slide" Target="slides/slide107.xml"/><Relationship Id="rId118" Type="http://schemas.openxmlformats.org/officeDocument/2006/relationships/slide" Target="slides/slide112.xml"/><Relationship Id="rId134" Type="http://schemas.openxmlformats.org/officeDocument/2006/relationships/slide" Target="slides/slide128.xml"/><Relationship Id="rId139" Type="http://schemas.openxmlformats.org/officeDocument/2006/relationships/slide" Target="slides/slide133.xml"/><Relationship Id="rId80" Type="http://schemas.openxmlformats.org/officeDocument/2006/relationships/slide" Target="slides/slide74.xml"/><Relationship Id="rId85" Type="http://schemas.openxmlformats.org/officeDocument/2006/relationships/slide" Target="slides/slide79.xml"/><Relationship Id="rId12" Type="http://schemas.openxmlformats.org/officeDocument/2006/relationships/slide" Target="slides/slide6.xml"/><Relationship Id="rId17" Type="http://schemas.openxmlformats.org/officeDocument/2006/relationships/slide" Target="slides/slide11.xml"/><Relationship Id="rId33" Type="http://schemas.openxmlformats.org/officeDocument/2006/relationships/slide" Target="slides/slide27.xml"/><Relationship Id="rId38" Type="http://schemas.openxmlformats.org/officeDocument/2006/relationships/slide" Target="slides/slide32.xml"/><Relationship Id="rId59" Type="http://schemas.openxmlformats.org/officeDocument/2006/relationships/slide" Target="slides/slide53.xml"/><Relationship Id="rId103" Type="http://schemas.openxmlformats.org/officeDocument/2006/relationships/slide" Target="slides/slide97.xml"/><Relationship Id="rId108" Type="http://schemas.openxmlformats.org/officeDocument/2006/relationships/slide" Target="slides/slide102.xml"/><Relationship Id="rId124" Type="http://schemas.openxmlformats.org/officeDocument/2006/relationships/slide" Target="slides/slide118.xml"/><Relationship Id="rId129" Type="http://schemas.openxmlformats.org/officeDocument/2006/relationships/slide" Target="slides/slide123.xml"/><Relationship Id="rId54" Type="http://schemas.openxmlformats.org/officeDocument/2006/relationships/slide" Target="slides/slide48.xml"/><Relationship Id="rId70" Type="http://schemas.openxmlformats.org/officeDocument/2006/relationships/slide" Target="slides/slide64.xml"/><Relationship Id="rId75" Type="http://schemas.openxmlformats.org/officeDocument/2006/relationships/slide" Target="slides/slide69.xml"/><Relationship Id="rId91" Type="http://schemas.openxmlformats.org/officeDocument/2006/relationships/slide" Target="slides/slide85.xml"/><Relationship Id="rId96" Type="http://schemas.openxmlformats.org/officeDocument/2006/relationships/slide" Target="slides/slide90.xml"/><Relationship Id="rId14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Master" Target="slideMasters/slideMaster3.xml"/><Relationship Id="rId23" Type="http://schemas.openxmlformats.org/officeDocument/2006/relationships/slide" Target="slides/slide17.xml"/><Relationship Id="rId28" Type="http://schemas.openxmlformats.org/officeDocument/2006/relationships/slide" Target="slides/slide22.xml"/><Relationship Id="rId49" Type="http://schemas.openxmlformats.org/officeDocument/2006/relationships/slide" Target="slides/slide43.xml"/><Relationship Id="rId114" Type="http://schemas.openxmlformats.org/officeDocument/2006/relationships/slide" Target="slides/slide108.xml"/><Relationship Id="rId119" Type="http://schemas.openxmlformats.org/officeDocument/2006/relationships/slide" Target="slides/slide113.xml"/><Relationship Id="rId44" Type="http://schemas.openxmlformats.org/officeDocument/2006/relationships/slide" Target="slides/slide38.xml"/><Relationship Id="rId60" Type="http://schemas.openxmlformats.org/officeDocument/2006/relationships/slide" Target="slides/slide54.xml"/><Relationship Id="rId65" Type="http://schemas.openxmlformats.org/officeDocument/2006/relationships/slide" Target="slides/slide59.xml"/><Relationship Id="rId81" Type="http://schemas.openxmlformats.org/officeDocument/2006/relationships/slide" Target="slides/slide75.xml"/><Relationship Id="rId86" Type="http://schemas.openxmlformats.org/officeDocument/2006/relationships/slide" Target="slides/slide80.xml"/><Relationship Id="rId130" Type="http://schemas.openxmlformats.org/officeDocument/2006/relationships/slide" Target="slides/slide124.xml"/><Relationship Id="rId135" Type="http://schemas.openxmlformats.org/officeDocument/2006/relationships/slide" Target="slides/slide129.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109" Type="http://schemas.openxmlformats.org/officeDocument/2006/relationships/slide" Target="slides/slide10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slide" Target="slides/slide70.xml"/><Relationship Id="rId97" Type="http://schemas.openxmlformats.org/officeDocument/2006/relationships/slide" Target="slides/slide91.xml"/><Relationship Id="rId104" Type="http://schemas.openxmlformats.org/officeDocument/2006/relationships/slide" Target="slides/slide98.xml"/><Relationship Id="rId120" Type="http://schemas.openxmlformats.org/officeDocument/2006/relationships/slide" Target="slides/slide114.xml"/><Relationship Id="rId125" Type="http://schemas.openxmlformats.org/officeDocument/2006/relationships/slide" Target="slides/slide119.xml"/><Relationship Id="rId141" Type="http://schemas.openxmlformats.org/officeDocument/2006/relationships/presProps" Target="presProps.xml"/><Relationship Id="rId7" Type="http://schemas.openxmlformats.org/officeDocument/2006/relationships/slide" Target="slides/slide1.xml"/><Relationship Id="rId71" Type="http://schemas.openxmlformats.org/officeDocument/2006/relationships/slide" Target="slides/slide65.xml"/><Relationship Id="rId92" Type="http://schemas.openxmlformats.org/officeDocument/2006/relationships/slide" Target="slides/slide86.xml"/><Relationship Id="rId2" Type="http://schemas.openxmlformats.org/officeDocument/2006/relationships/customXml" Target="../customXml/item2.xml"/><Relationship Id="rId29" Type="http://schemas.openxmlformats.org/officeDocument/2006/relationships/slide" Target="slides/slide23.xml"/><Relationship Id="rId24" Type="http://schemas.openxmlformats.org/officeDocument/2006/relationships/slide" Target="slides/slide18.xml"/><Relationship Id="rId40" Type="http://schemas.openxmlformats.org/officeDocument/2006/relationships/slide" Target="slides/slide34.xml"/><Relationship Id="rId45" Type="http://schemas.openxmlformats.org/officeDocument/2006/relationships/slide" Target="slides/slide39.xml"/><Relationship Id="rId66" Type="http://schemas.openxmlformats.org/officeDocument/2006/relationships/slide" Target="slides/slide60.xml"/><Relationship Id="rId87" Type="http://schemas.openxmlformats.org/officeDocument/2006/relationships/slide" Target="slides/slide81.xml"/><Relationship Id="rId110" Type="http://schemas.openxmlformats.org/officeDocument/2006/relationships/slide" Target="slides/slide104.xml"/><Relationship Id="rId115" Type="http://schemas.openxmlformats.org/officeDocument/2006/relationships/slide" Target="slides/slide109.xml"/><Relationship Id="rId131" Type="http://schemas.openxmlformats.org/officeDocument/2006/relationships/slide" Target="slides/slide125.xml"/><Relationship Id="rId136" Type="http://schemas.openxmlformats.org/officeDocument/2006/relationships/slide" Target="slides/slide130.xml"/><Relationship Id="rId61" Type="http://schemas.openxmlformats.org/officeDocument/2006/relationships/slide" Target="slides/slide55.xml"/><Relationship Id="rId82" Type="http://schemas.openxmlformats.org/officeDocument/2006/relationships/slide" Target="slides/slide76.xml"/><Relationship Id="rId19" Type="http://schemas.openxmlformats.org/officeDocument/2006/relationships/slide" Target="slides/slide13.xml"/><Relationship Id="rId14" Type="http://schemas.openxmlformats.org/officeDocument/2006/relationships/slide" Target="slides/slide8.xml"/><Relationship Id="rId30" Type="http://schemas.openxmlformats.org/officeDocument/2006/relationships/slide" Target="slides/slide24.xml"/><Relationship Id="rId35" Type="http://schemas.openxmlformats.org/officeDocument/2006/relationships/slide" Target="slides/slide29.xml"/><Relationship Id="rId56" Type="http://schemas.openxmlformats.org/officeDocument/2006/relationships/slide" Target="slides/slide50.xml"/><Relationship Id="rId77" Type="http://schemas.openxmlformats.org/officeDocument/2006/relationships/slide" Target="slides/slide71.xml"/><Relationship Id="rId100" Type="http://schemas.openxmlformats.org/officeDocument/2006/relationships/slide" Target="slides/slide94.xml"/><Relationship Id="rId105" Type="http://schemas.openxmlformats.org/officeDocument/2006/relationships/slide" Target="slides/slide99.xml"/><Relationship Id="rId126" Type="http://schemas.openxmlformats.org/officeDocument/2006/relationships/slide" Target="slides/slide120.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93" Type="http://schemas.openxmlformats.org/officeDocument/2006/relationships/slide" Target="slides/slide87.xml"/><Relationship Id="rId98" Type="http://schemas.openxmlformats.org/officeDocument/2006/relationships/slide" Target="slides/slide92.xml"/><Relationship Id="rId121" Type="http://schemas.openxmlformats.org/officeDocument/2006/relationships/slide" Target="slides/slide115.xml"/><Relationship Id="rId142" Type="http://schemas.openxmlformats.org/officeDocument/2006/relationships/viewProps" Target="viewProps.xml"/><Relationship Id="rId3" Type="http://schemas.openxmlformats.org/officeDocument/2006/relationships/customXml" Target="../customXml/item3.xml"/><Relationship Id="rId25" Type="http://schemas.openxmlformats.org/officeDocument/2006/relationships/slide" Target="slides/slide19.xml"/><Relationship Id="rId46" Type="http://schemas.openxmlformats.org/officeDocument/2006/relationships/slide" Target="slides/slide40.xml"/><Relationship Id="rId67" Type="http://schemas.openxmlformats.org/officeDocument/2006/relationships/slide" Target="slides/slide61.xml"/><Relationship Id="rId116" Type="http://schemas.openxmlformats.org/officeDocument/2006/relationships/slide" Target="slides/slide110.xml"/><Relationship Id="rId137" Type="http://schemas.openxmlformats.org/officeDocument/2006/relationships/slide" Target="slides/slide131.xml"/><Relationship Id="rId20" Type="http://schemas.openxmlformats.org/officeDocument/2006/relationships/slide" Target="slides/slide14.xml"/><Relationship Id="rId41" Type="http://schemas.openxmlformats.org/officeDocument/2006/relationships/slide" Target="slides/slide35.xml"/><Relationship Id="rId62" Type="http://schemas.openxmlformats.org/officeDocument/2006/relationships/slide" Target="slides/slide56.xml"/><Relationship Id="rId83" Type="http://schemas.openxmlformats.org/officeDocument/2006/relationships/slide" Target="slides/slide77.xml"/><Relationship Id="rId88" Type="http://schemas.openxmlformats.org/officeDocument/2006/relationships/slide" Target="slides/slide82.xml"/><Relationship Id="rId111" Type="http://schemas.openxmlformats.org/officeDocument/2006/relationships/slide" Target="slides/slide105.xml"/><Relationship Id="rId132" Type="http://schemas.openxmlformats.org/officeDocument/2006/relationships/slide" Target="slides/slide126.xml"/><Relationship Id="rId15" Type="http://schemas.openxmlformats.org/officeDocument/2006/relationships/slide" Target="slides/slide9.xml"/><Relationship Id="rId36" Type="http://schemas.openxmlformats.org/officeDocument/2006/relationships/slide" Target="slides/slide30.xml"/><Relationship Id="rId57" Type="http://schemas.openxmlformats.org/officeDocument/2006/relationships/slide" Target="slides/slide51.xml"/><Relationship Id="rId106" Type="http://schemas.openxmlformats.org/officeDocument/2006/relationships/slide" Target="slides/slide100.xml"/><Relationship Id="rId127" Type="http://schemas.openxmlformats.org/officeDocument/2006/relationships/slide" Target="slides/slide121.xml"/><Relationship Id="rId10" Type="http://schemas.openxmlformats.org/officeDocument/2006/relationships/slide" Target="slides/slide4.xml"/><Relationship Id="rId31" Type="http://schemas.openxmlformats.org/officeDocument/2006/relationships/slide" Target="slides/slide25.xml"/><Relationship Id="rId52" Type="http://schemas.openxmlformats.org/officeDocument/2006/relationships/slide" Target="slides/slide46.xml"/><Relationship Id="rId73" Type="http://schemas.openxmlformats.org/officeDocument/2006/relationships/slide" Target="slides/slide67.xml"/><Relationship Id="rId78" Type="http://schemas.openxmlformats.org/officeDocument/2006/relationships/slide" Target="slides/slide72.xml"/><Relationship Id="rId94" Type="http://schemas.openxmlformats.org/officeDocument/2006/relationships/slide" Target="slides/slide88.xml"/><Relationship Id="rId99" Type="http://schemas.openxmlformats.org/officeDocument/2006/relationships/slide" Target="slides/slide93.xml"/><Relationship Id="rId101" Type="http://schemas.openxmlformats.org/officeDocument/2006/relationships/slide" Target="slides/slide95.xml"/><Relationship Id="rId122" Type="http://schemas.openxmlformats.org/officeDocument/2006/relationships/slide" Target="slides/slide116.xml"/><Relationship Id="rId143"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slide" Target="slides/slide20.xml"/><Relationship Id="rId47" Type="http://schemas.openxmlformats.org/officeDocument/2006/relationships/slide" Target="slides/slide41.xml"/><Relationship Id="rId68" Type="http://schemas.openxmlformats.org/officeDocument/2006/relationships/slide" Target="slides/slide62.xml"/><Relationship Id="rId89" Type="http://schemas.openxmlformats.org/officeDocument/2006/relationships/slide" Target="slides/slide83.xml"/><Relationship Id="rId112" Type="http://schemas.openxmlformats.org/officeDocument/2006/relationships/slide" Target="slides/slide106.xml"/><Relationship Id="rId133" Type="http://schemas.openxmlformats.org/officeDocument/2006/relationships/slide" Target="slides/slide127.xml"/><Relationship Id="rId16" Type="http://schemas.openxmlformats.org/officeDocument/2006/relationships/slide" Target="slides/slide10.xml"/></Relationships>
</file>

<file path=ppt/comments/modernComment_112B_99D4436F.xml><?xml version="1.0" encoding="utf-8"?>
<p188:cmLst xmlns:a="http://schemas.openxmlformats.org/drawingml/2006/main" xmlns:r="http://schemas.openxmlformats.org/officeDocument/2006/relationships" xmlns:p188="http://schemas.microsoft.com/office/powerpoint/2018/8/main">
  <p188:cm id="{5DD00E4D-3FCE-4F1E-BE70-7A770C683A54}" authorId="{89C36E6D-4BBC-469A-7E66-BE766B102203}" created="2020-05-01T17:20:11.308">
    <ac:deMkLst xmlns:ac="http://schemas.microsoft.com/office/drawing/2013/main/command">
      <pc:docMk xmlns:pc="http://schemas.microsoft.com/office/powerpoint/2013/main/command"/>
      <pc:sldMk xmlns:pc="http://schemas.microsoft.com/office/powerpoint/2013/main/command" cId="2580824943" sldId="4395"/>
      <ac:graphicFrameMk id="5" creationId="{037D50C0-5979-4AD3-AD06-AFE5881B4536}"/>
    </ac:deMkLst>
    <p188:txBody>
      <a:bodyPr/>
      <a:lstStyle/>
      <a:p>
        <a:r>
          <a:rPr lang="en-US"/>
          <a:t>enlarged the smart art text</a:t>
        </a:r>
      </a:p>
    </p188:txBody>
  </p188:cm>
</p188:cmLst>
</file>

<file path=ppt/comments/modernComment_2736_BBA8D8A4.xml><?xml version="1.0" encoding="utf-8"?>
<p188:cmLst xmlns:a="http://schemas.openxmlformats.org/drawingml/2006/main" xmlns:r="http://schemas.openxmlformats.org/officeDocument/2006/relationships" xmlns:p188="http://schemas.microsoft.com/office/powerpoint/2018/8/main">
  <p188:cm id="{F8BEC72D-FD37-4041-8000-CB169E3FC2A1}" authorId="{89C36E6D-4BBC-469A-7E66-BE766B102203}" created="2020-05-01T17:07:03.060">
    <pc:sldMkLst xmlns:pc="http://schemas.microsoft.com/office/powerpoint/2013/main/command">
      <pc:docMk/>
      <pc:sldMk cId="3148404900" sldId="10038"/>
    </pc:sldMkLst>
    <p188:replyLst>
      <p188:reply id="{D0ED6017-B5E4-4DF1-8767-E1CDD0FFE7E0}" authorId="{89C36E6D-4BBC-469A-7E66-BE766B102203}" created="2020-05-01T18:09:57.832">
        <p188:txBody>
          <a:bodyPr/>
          <a:lstStyle/>
          <a:p>
            <a:r>
              <a:rPr lang="en-US"/>
              <a:t>for all slides with screenshots - just be aware that if the intent for the learner is to read/view specifric parts or text on the screenshot, recommend zooming (windows + key, or tool like zoomit) to ensure that is seen.</a:t>
            </a:r>
          </a:p>
        </p188:txBody>
      </p188:reply>
    </p188:replyLst>
    <p188:txBody>
      <a:bodyPr/>
      <a:lstStyle/>
      <a:p>
        <a:r>
          <a:rPr lang="en-US"/>
          <a:t>Enlarged and made font  consistent</a:t>
        </a:r>
      </a:p>
    </p188:txBody>
  </p188:cm>
</p188:cmLst>
</file>

<file path=ppt/comments/modernComment_275D_92CE42DF.xml><?xml version="1.0" encoding="utf-8"?>
<p188:cmLst xmlns:a="http://schemas.openxmlformats.org/drawingml/2006/main" xmlns:r="http://schemas.openxmlformats.org/officeDocument/2006/relationships" xmlns:p188="http://schemas.microsoft.com/office/powerpoint/2018/8/main">
  <p188:cm id="{70BB1638-BCF1-4A86-BE1B-0DFF24EDDB8F}" authorId="{89C36E6D-4BBC-469A-7E66-BE766B102203}" created="2020-05-01T17:41:13.066">
    <ac:deMkLst xmlns:ac="http://schemas.microsoft.com/office/drawing/2013/main/command">
      <pc:docMk xmlns:pc="http://schemas.microsoft.com/office/powerpoint/2013/main/command"/>
      <pc:sldMk xmlns:pc="http://schemas.microsoft.com/office/powerpoint/2013/main/command" cId="2462991071" sldId="10077"/>
      <ac:spMk id="12" creationId="{682BBBDB-C511-46D3-8AC1-90C52CCAD1C0}"/>
    </ac:deMkLst>
    <p188:txBody>
      <a:bodyPr/>
      <a:lstStyle/>
      <a:p>
        <a:r>
          <a:rPr lang="en-US"/>
          <a:t>code is small, if it is important to look at any individual piece during the presentation, zoom in, or add red boxes where you need them to focus</a:t>
        </a:r>
      </a:p>
    </p188:txBody>
  </p188:cm>
</p188:cmLst>
</file>

<file path=ppt/comments/modernComment_2E8D_41DAD3E3.xml><?xml version="1.0" encoding="utf-8"?>
<p188:cmLst xmlns:a="http://schemas.openxmlformats.org/drawingml/2006/main" xmlns:r="http://schemas.openxmlformats.org/officeDocument/2006/relationships" xmlns:p188="http://schemas.microsoft.com/office/powerpoint/2018/8/main">
  <p188:cm id="{4CB6641F-38F2-49FD-91D5-DBE93AA10496}" authorId="{89C36E6D-4BBC-469A-7E66-BE766B102203}" created="2020-05-01T17:22:41.320">
    <ac:deMkLst xmlns:ac="http://schemas.microsoft.com/office/drawing/2013/main/command">
      <pc:docMk xmlns:pc="http://schemas.microsoft.com/office/powerpoint/2013/main/command"/>
      <pc:sldMk xmlns:pc="http://schemas.microsoft.com/office/powerpoint/2013/main/command" cId="1104860131" sldId="11917"/>
      <ac:spMk id="4" creationId="{0F4EFC09-9557-4414-9AE6-9E216D0B11C8}"/>
    </ac:deMkLst>
    <p188:txBody>
      <a:bodyPr/>
      <a:lstStyle/>
      <a:p>
        <a:r>
          <a:rPr lang="en-US"/>
          <a:t>enlarged text.
 Also - if there are parts of the screenshots that you need them to specifically see, then redbox and/or zoom to that during presentation.</a:t>
        </a:r>
      </a:p>
    </p188:txBody>
  </p188:cm>
</p188:cmLst>
</file>

<file path=ppt/comments/modernComment_2E9B_72D39CC8.xml><?xml version="1.0" encoding="utf-8"?>
<p188:cmLst xmlns:a="http://schemas.openxmlformats.org/drawingml/2006/main" xmlns:r="http://schemas.openxmlformats.org/officeDocument/2006/relationships" xmlns:p188="http://schemas.microsoft.com/office/powerpoint/2018/8/main">
  <p188:cm id="{B1501275-144A-4C2F-86CB-0C2D1BAFEB8A}" authorId="{89C36E6D-4BBC-469A-7E66-BE766B102203}" created="2020-05-01T17:28:27.786">
    <pc:sldMkLst xmlns:pc="http://schemas.microsoft.com/office/powerpoint/2013/main/command">
      <pc:docMk/>
      <pc:sldMk cId="1926470856" sldId="11931"/>
    </pc:sldMkLst>
    <p188:txBody>
      <a:bodyPr/>
      <a:lstStyle/>
      <a:p>
        <a:r>
          <a:rPr lang="en-US"/>
          <a:t>re-formatted table
i'm assuming you are making the point of the out of the box connectors that are in place and not draining this, totally fine if you cover at high level like that.</a:t>
        </a:r>
      </a:p>
    </p188:txBody>
  </p188:cm>
</p188:cmLst>
</file>

<file path=ppt/comments/modernComment_2E9D_A59D6B6B.xml><?xml version="1.0" encoding="utf-8"?>
<p188:cmLst xmlns:a="http://schemas.openxmlformats.org/drawingml/2006/main" xmlns:r="http://schemas.openxmlformats.org/officeDocument/2006/relationships" xmlns:p188="http://schemas.microsoft.com/office/powerpoint/2018/8/main">
  <p188:cm id="{0757FE10-AFA4-404F-8817-D24E81E17EAD}" authorId="{89C36E6D-4BBC-469A-7E66-BE766B102203}" created="2020-05-01T17:06:05.040">
    <ac:deMkLst xmlns:ac="http://schemas.microsoft.com/office/drawing/2013/main/command">
      <pc:docMk xmlns:pc="http://schemas.microsoft.com/office/powerpoint/2013/main/command"/>
      <pc:sldMk xmlns:pc="http://schemas.microsoft.com/office/powerpoint/2013/main/command" cId="2778557291" sldId="11933"/>
      <ac:spMk id="36" creationId="{78671885-B45D-460A-B662-BE5F4654C964}"/>
    </ac:deMkLst>
    <p188:txBody>
      <a:bodyPr/>
      <a:lstStyle/>
      <a:p>
        <a:r>
          <a:rPr lang="en-US"/>
          <a:t>RECOMMENDATION - Will be more impactful if you can group some of the components and animate / reveal as you speak to them (if there is a sequential order that would make sense. Doesn't need to individually reveal all, but if there are intelligent 3?ish groupings of these that can be revealed as you speak to the components, leanrers will track with this much better.</a:t>
        </a:r>
      </a:p>
    </p188:txBody>
  </p188:cm>
</p188:cmLst>
</file>

<file path=ppt/comments/modernComment_2E9E_B021CD24.xml><?xml version="1.0" encoding="utf-8"?>
<p188:cmLst xmlns:a="http://schemas.openxmlformats.org/drawingml/2006/main" xmlns:r="http://schemas.openxmlformats.org/officeDocument/2006/relationships" xmlns:p188="http://schemas.microsoft.com/office/powerpoint/2018/8/main">
  <p188:cm id="{6624E491-A0F3-43B4-B5D3-775D630BBDA8}" authorId="{89C36E6D-4BBC-469A-7E66-BE766B102203}" created="2020-05-01T18:02:18.082">
    <ac:deMkLst xmlns:ac="http://schemas.microsoft.com/office/drawing/2013/main/command">
      <pc:docMk xmlns:pc="http://schemas.microsoft.com/office/powerpoint/2013/main/command"/>
      <pc:sldMk xmlns:pc="http://schemas.microsoft.com/office/powerpoint/2013/main/command" cId="2955005220" sldId="11934"/>
      <ac:spMk id="24" creationId="{AFCE4EC1-6377-4916-8D27-3F2064FED3B1}"/>
    </ac:deMkLst>
    <p188:txBody>
      <a:bodyPr/>
      <a:lstStyle/>
      <a:p>
        <a:r>
          <a:rPr lang="en-US"/>
          <a:t>Lots of info on the slide, if the intent is to move left to right and speak to each section of ingest through visualize - recommend some way to animate/reveal each section at a time or move a red box from one section to the next as you are speaking to it.</a:t>
        </a:r>
      </a:p>
    </p188:txBody>
  </p188:cm>
</p188:cmLst>
</file>

<file path=ppt/comments/modernComment_7BBF5771_AFDB232A.xml><?xml version="1.0" encoding="utf-8"?>
<p188:cmLst xmlns:a="http://schemas.openxmlformats.org/drawingml/2006/main" xmlns:r="http://schemas.openxmlformats.org/officeDocument/2006/relationships" xmlns:p188="http://schemas.microsoft.com/office/powerpoint/2018/8/main">
  <p188:cm id="{9C223ABD-B39A-4E95-BAC7-069B4967F501}" authorId="{89C36E6D-4BBC-469A-7E66-BE766B102203}" created="2020-05-01T17:25:18.569">
    <pc:sldMkLst xmlns:pc="http://schemas.microsoft.com/office/powerpoint/2013/main/command">
      <pc:docMk/>
      <pc:sldMk cId="2950374186" sldId="2076137329"/>
    </pc:sldMkLst>
    <p188:txBody>
      <a:bodyPr/>
      <a:lstStyle/>
      <a:p>
        <a:r>
          <a:rPr lang="en-US"/>
          <a:t>enlarged text</a:t>
        </a:r>
      </a:p>
    </p188:txBody>
  </p188:cm>
</p188:cmLst>
</file>

<file path=ppt/comments/modernComment_7BBF59B8_607F2A64.xml><?xml version="1.0" encoding="utf-8"?>
<p188:cmLst xmlns:a="http://schemas.openxmlformats.org/drawingml/2006/main" xmlns:r="http://schemas.openxmlformats.org/officeDocument/2006/relationships" xmlns:p188="http://schemas.microsoft.com/office/powerpoint/2018/8/main">
  <p188:cm id="{97BBD6C5-180D-45CE-8488-B1F60A81636E}" authorId="{30C98EB3-D430-7189-D220-C51C790661DC}" created="2020-05-01T22:12:21.874">
    <pc:sldMkLst xmlns:pc="http://schemas.microsoft.com/office/powerpoint/2013/main/command">
      <pc:docMk/>
      <pc:sldMk cId="1618946660" sldId="2076137912"/>
    </pc:sldMkLst>
    <p188:txBody>
      <a:bodyPr/>
      <a:lstStyle/>
      <a:p>
        <a:r>
          <a:rPr lang="en-US"/>
          <a:t>I would make sure we're calling out here that Synapse pipelines shares a codebase with ADF - I don't want to confuse anyone who may already have experience with ADF wondering why this looks so similar.</a:t>
        </a:r>
      </a:p>
    </p188:txBody>
  </p188:cm>
</p188:cmLst>
</file>

<file path=ppt/comments/modernComment_7BBF59BF_0.xml><?xml version="1.0" encoding="utf-8"?>
<p188:cmLst xmlns:a="http://schemas.openxmlformats.org/drawingml/2006/main" xmlns:r="http://schemas.openxmlformats.org/officeDocument/2006/relationships" xmlns:p188="http://schemas.microsoft.com/office/powerpoint/2018/8/main">
  <p188:cm id="{F1663460-8AF9-4085-B3C6-91DC4F0AC843}" authorId="{89C36E6D-4BBC-469A-7E66-BE766B102203}" created="2020-05-01T17:43:01.044">
    <pc:sldMkLst xmlns:pc="http://schemas.microsoft.com/office/powerpoint/2013/main/command">
      <pc:docMk/>
      <pc:sldMk cId="0" sldId="2076137919"/>
    </pc:sldMkLst>
    <p188:txBody>
      <a:bodyPr/>
      <a:lstStyle/>
      <a:p>
        <a:r>
          <a:rPr lang="en-US"/>
          <a:t>Comment from Matt - Polybase also enables querying via external tables before loading</a:t>
        </a:r>
      </a:p>
    </p188:txBody>
  </p188:cm>
</p188:cmLst>
</file>

<file path=ppt/comments/modernComment_7BBF5B28_AC754833.xml><?xml version="1.0" encoding="utf-8"?>
<p188:cmLst xmlns:a="http://schemas.openxmlformats.org/drawingml/2006/main" xmlns:r="http://schemas.openxmlformats.org/officeDocument/2006/relationships" xmlns:p188="http://schemas.microsoft.com/office/powerpoint/2018/8/main">
  <p188:cm id="{6624E491-A0F3-43B4-B5D3-775D630BBDA8}" authorId="{89C36E6D-4BBC-469A-7E66-BE766B102203}" created="2020-05-01T18:02:18.082">
    <ac:deMkLst xmlns:ac="http://schemas.microsoft.com/office/drawing/2013/main/command">
      <pc:docMk xmlns:pc="http://schemas.microsoft.com/office/powerpoint/2013/main/command"/>
      <pc:sldMk xmlns:pc="http://schemas.microsoft.com/office/powerpoint/2013/main/command" cId="2955005220" sldId="11934"/>
      <ac:spMk id="24" creationId="{AFCE4EC1-6377-4916-8D27-3F2064FED3B1}"/>
    </ac:deMkLst>
    <p188:txBody>
      <a:bodyPr/>
      <a:lstStyle/>
      <a:p>
        <a:r>
          <a:rPr lang="en-US"/>
          <a:t>Lots of info on the slide, if the intent is to move left to right and speak to each section of ingest through visualize - recommend some way to animate/reveal each section at a time or move a red box from one section to the next as you are speaking to it.</a:t>
        </a:r>
      </a:p>
    </p188:txBody>
  </p188:cm>
</p188:cmLst>
</file>

<file path=ppt/diagrams/_rels/data1.xml.rels><?xml version="1.0" encoding="UTF-8" standalone="yes"?>
<Relationships xmlns="http://schemas.openxmlformats.org/package/2006/relationships"><Relationship Id="rId8" Type="http://schemas.openxmlformats.org/officeDocument/2006/relationships/image" Target="../media/image108.svg"/><Relationship Id="rId13" Type="http://schemas.openxmlformats.org/officeDocument/2006/relationships/image" Target="../media/image113.png"/><Relationship Id="rId3" Type="http://schemas.openxmlformats.org/officeDocument/2006/relationships/image" Target="../media/image103.png"/><Relationship Id="rId7" Type="http://schemas.openxmlformats.org/officeDocument/2006/relationships/image" Target="../media/image107.png"/><Relationship Id="rId12" Type="http://schemas.openxmlformats.org/officeDocument/2006/relationships/image" Target="../media/image112.svg"/><Relationship Id="rId2" Type="http://schemas.openxmlformats.org/officeDocument/2006/relationships/image" Target="../media/image102.svg"/><Relationship Id="rId16" Type="http://schemas.openxmlformats.org/officeDocument/2006/relationships/image" Target="../media/image116.svg"/><Relationship Id="rId1" Type="http://schemas.openxmlformats.org/officeDocument/2006/relationships/image" Target="../media/image101.png"/><Relationship Id="rId6" Type="http://schemas.openxmlformats.org/officeDocument/2006/relationships/image" Target="../media/image106.svg"/><Relationship Id="rId11" Type="http://schemas.openxmlformats.org/officeDocument/2006/relationships/image" Target="../media/image111.png"/><Relationship Id="rId5" Type="http://schemas.openxmlformats.org/officeDocument/2006/relationships/image" Target="../media/image105.png"/><Relationship Id="rId15" Type="http://schemas.openxmlformats.org/officeDocument/2006/relationships/image" Target="../media/image115.png"/><Relationship Id="rId10" Type="http://schemas.openxmlformats.org/officeDocument/2006/relationships/image" Target="../media/image110.svg"/><Relationship Id="rId4" Type="http://schemas.openxmlformats.org/officeDocument/2006/relationships/image" Target="../media/image104.svg"/><Relationship Id="rId9" Type="http://schemas.openxmlformats.org/officeDocument/2006/relationships/image" Target="../media/image109.png"/><Relationship Id="rId14" Type="http://schemas.openxmlformats.org/officeDocument/2006/relationships/image" Target="../media/image114.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08.svg"/><Relationship Id="rId13" Type="http://schemas.openxmlformats.org/officeDocument/2006/relationships/image" Target="../media/image113.png"/><Relationship Id="rId3" Type="http://schemas.openxmlformats.org/officeDocument/2006/relationships/image" Target="../media/image103.png"/><Relationship Id="rId7" Type="http://schemas.openxmlformats.org/officeDocument/2006/relationships/image" Target="../media/image107.png"/><Relationship Id="rId12" Type="http://schemas.openxmlformats.org/officeDocument/2006/relationships/image" Target="../media/image112.svg"/><Relationship Id="rId2" Type="http://schemas.openxmlformats.org/officeDocument/2006/relationships/image" Target="../media/image102.svg"/><Relationship Id="rId16" Type="http://schemas.openxmlformats.org/officeDocument/2006/relationships/image" Target="../media/image116.svg"/><Relationship Id="rId1" Type="http://schemas.openxmlformats.org/officeDocument/2006/relationships/image" Target="../media/image101.png"/><Relationship Id="rId6" Type="http://schemas.openxmlformats.org/officeDocument/2006/relationships/image" Target="../media/image106.svg"/><Relationship Id="rId11" Type="http://schemas.openxmlformats.org/officeDocument/2006/relationships/image" Target="../media/image111.png"/><Relationship Id="rId5" Type="http://schemas.openxmlformats.org/officeDocument/2006/relationships/image" Target="../media/image105.png"/><Relationship Id="rId15" Type="http://schemas.openxmlformats.org/officeDocument/2006/relationships/image" Target="../media/image115.png"/><Relationship Id="rId10" Type="http://schemas.openxmlformats.org/officeDocument/2006/relationships/image" Target="../media/image110.svg"/><Relationship Id="rId4" Type="http://schemas.openxmlformats.org/officeDocument/2006/relationships/image" Target="../media/image104.svg"/><Relationship Id="rId9" Type="http://schemas.openxmlformats.org/officeDocument/2006/relationships/image" Target="../media/image109.png"/><Relationship Id="rId14" Type="http://schemas.openxmlformats.org/officeDocument/2006/relationships/image" Target="../media/image114.svg"/></Relationships>
</file>

<file path=ppt/diagrams/colors1.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0841105-FB57-4BC7-B0CB-C50598A4FE9F}" type="doc">
      <dgm:prSet loTypeId="urn:microsoft.com/office/officeart/2018/2/layout/IconCircleList" loCatId="icon" qsTypeId="urn:microsoft.com/office/officeart/2005/8/quickstyle/simple4" qsCatId="simple" csTypeId="urn:microsoft.com/office/officeart/2005/8/colors/accent4_2" csCatId="accent4" phldr="1"/>
      <dgm:spPr/>
      <dgm:t>
        <a:bodyPr/>
        <a:lstStyle/>
        <a:p>
          <a:endParaRPr lang="en-US"/>
        </a:p>
      </dgm:t>
    </dgm:pt>
    <dgm:pt modelId="{EDD69FD5-9A50-4CC7-AD0C-9E71B41EB8D8}">
      <dgm:prSet custT="1"/>
      <dgm:spPr/>
      <dgm:t>
        <a:bodyPr/>
        <a:lstStyle/>
        <a:p>
          <a:pPr>
            <a:lnSpc>
              <a:spcPct val="100000"/>
            </a:lnSpc>
          </a:pPr>
          <a:r>
            <a:rPr lang="en-US" sz="1600"/>
            <a:t>Handle upserts, updates, deletes on sql sinks</a:t>
          </a:r>
        </a:p>
      </dgm:t>
    </dgm:pt>
    <dgm:pt modelId="{AB96607E-6F0E-40E6-98D8-91F1CE6F14B2}" type="parTrans" cxnId="{9D379F97-8B25-4B80-8BB9-DF99020B2F0C}">
      <dgm:prSet/>
      <dgm:spPr/>
      <dgm:t>
        <a:bodyPr/>
        <a:lstStyle/>
        <a:p>
          <a:endParaRPr lang="en-US" sz="2400"/>
        </a:p>
      </dgm:t>
    </dgm:pt>
    <dgm:pt modelId="{09ADC6B2-9E2E-4A53-80EE-219E3D01A822}" type="sibTrans" cxnId="{9D379F97-8B25-4B80-8BB9-DF99020B2F0C}">
      <dgm:prSet/>
      <dgm:spPr/>
      <dgm:t>
        <a:bodyPr/>
        <a:lstStyle/>
        <a:p>
          <a:pPr>
            <a:lnSpc>
              <a:spcPct val="100000"/>
            </a:lnSpc>
          </a:pPr>
          <a:endParaRPr lang="en-US" sz="2400"/>
        </a:p>
      </dgm:t>
    </dgm:pt>
    <dgm:pt modelId="{1E290341-466D-4359-A2C2-12A4481C1FB9}">
      <dgm:prSet custT="1"/>
      <dgm:spPr/>
      <dgm:t>
        <a:bodyPr/>
        <a:lstStyle/>
        <a:p>
          <a:pPr>
            <a:lnSpc>
              <a:spcPct val="100000"/>
            </a:lnSpc>
          </a:pPr>
          <a:r>
            <a:rPr lang="en-US" sz="1600"/>
            <a:t>Add new partition methods</a:t>
          </a:r>
        </a:p>
      </dgm:t>
    </dgm:pt>
    <dgm:pt modelId="{2004607F-254A-4CEE-BCE6-C667D90E307D}" type="parTrans" cxnId="{CDFE2075-9BEB-4A08-9B3C-D439D4768845}">
      <dgm:prSet/>
      <dgm:spPr/>
      <dgm:t>
        <a:bodyPr/>
        <a:lstStyle/>
        <a:p>
          <a:endParaRPr lang="en-US" sz="2400"/>
        </a:p>
      </dgm:t>
    </dgm:pt>
    <dgm:pt modelId="{CB0C7D36-60D9-4ABE-87D0-605DDF39BB9A}" type="sibTrans" cxnId="{CDFE2075-9BEB-4A08-9B3C-D439D4768845}">
      <dgm:prSet/>
      <dgm:spPr/>
      <dgm:t>
        <a:bodyPr/>
        <a:lstStyle/>
        <a:p>
          <a:pPr>
            <a:lnSpc>
              <a:spcPct val="100000"/>
            </a:lnSpc>
          </a:pPr>
          <a:endParaRPr lang="en-US" sz="2400"/>
        </a:p>
      </dgm:t>
    </dgm:pt>
    <dgm:pt modelId="{CFD5CF11-E76A-453F-AC8B-89F6E9CFD06A}">
      <dgm:prSet custT="1"/>
      <dgm:spPr/>
      <dgm:t>
        <a:bodyPr/>
        <a:lstStyle/>
        <a:p>
          <a:pPr>
            <a:lnSpc>
              <a:spcPct val="100000"/>
            </a:lnSpc>
          </a:pPr>
          <a:r>
            <a:rPr lang="en-US" sz="1600"/>
            <a:t>Add schema drift support</a:t>
          </a:r>
        </a:p>
      </dgm:t>
    </dgm:pt>
    <dgm:pt modelId="{C56FF46E-C4A9-4952-98C8-2AE3E2772555}" type="parTrans" cxnId="{63A48F76-25D4-4645-889C-27E006461680}">
      <dgm:prSet/>
      <dgm:spPr/>
      <dgm:t>
        <a:bodyPr/>
        <a:lstStyle/>
        <a:p>
          <a:endParaRPr lang="en-US" sz="2400"/>
        </a:p>
      </dgm:t>
    </dgm:pt>
    <dgm:pt modelId="{91D133A8-DF7E-4672-A952-063D1D9C02E4}" type="sibTrans" cxnId="{63A48F76-25D4-4645-889C-27E006461680}">
      <dgm:prSet/>
      <dgm:spPr/>
      <dgm:t>
        <a:bodyPr/>
        <a:lstStyle/>
        <a:p>
          <a:pPr>
            <a:lnSpc>
              <a:spcPct val="100000"/>
            </a:lnSpc>
          </a:pPr>
          <a:endParaRPr lang="en-US" sz="2400"/>
        </a:p>
      </dgm:t>
    </dgm:pt>
    <dgm:pt modelId="{9C39344E-FD5B-44A2-8393-99CB3F855C5C}">
      <dgm:prSet custT="1"/>
      <dgm:spPr/>
      <dgm:t>
        <a:bodyPr/>
        <a:lstStyle/>
        <a:p>
          <a:pPr>
            <a:lnSpc>
              <a:spcPct val="100000"/>
            </a:lnSpc>
          </a:pPr>
          <a:r>
            <a:rPr lang="en-US" sz="1600"/>
            <a:t>Add file handling (move files after read, write files to file names described in rows etc)</a:t>
          </a:r>
        </a:p>
      </dgm:t>
    </dgm:pt>
    <dgm:pt modelId="{1F3E78BF-942D-49B7-884F-8E114B34980F}" type="parTrans" cxnId="{47440FCC-830D-4A97-9A5C-AE8A7807C806}">
      <dgm:prSet/>
      <dgm:spPr/>
      <dgm:t>
        <a:bodyPr/>
        <a:lstStyle/>
        <a:p>
          <a:endParaRPr lang="en-US" sz="2400"/>
        </a:p>
      </dgm:t>
    </dgm:pt>
    <dgm:pt modelId="{4EAC5E3E-3468-4375-9E94-58E095D3D607}" type="sibTrans" cxnId="{47440FCC-830D-4A97-9A5C-AE8A7807C806}">
      <dgm:prSet/>
      <dgm:spPr/>
      <dgm:t>
        <a:bodyPr/>
        <a:lstStyle/>
        <a:p>
          <a:pPr>
            <a:lnSpc>
              <a:spcPct val="100000"/>
            </a:lnSpc>
          </a:pPr>
          <a:endParaRPr lang="en-US" sz="2400"/>
        </a:p>
      </dgm:t>
    </dgm:pt>
    <dgm:pt modelId="{7872E72B-6BA7-4274-B5FF-C5DE9847C785}">
      <dgm:prSet custT="1"/>
      <dgm:spPr/>
      <dgm:t>
        <a:bodyPr/>
        <a:lstStyle/>
        <a:p>
          <a:pPr>
            <a:lnSpc>
              <a:spcPct val="100000"/>
            </a:lnSpc>
          </a:pPr>
          <a:r>
            <a:rPr lang="en-US" sz="1600"/>
            <a:t>New inventory of functions (for e.g Hash functions for row comparison)</a:t>
          </a:r>
        </a:p>
      </dgm:t>
    </dgm:pt>
    <dgm:pt modelId="{8497E9CD-E805-46A5-9124-9087C979A485}" type="parTrans" cxnId="{1CF3645F-898C-4D76-8B9D-A43F0F30D34F}">
      <dgm:prSet/>
      <dgm:spPr/>
      <dgm:t>
        <a:bodyPr/>
        <a:lstStyle/>
        <a:p>
          <a:endParaRPr lang="en-US" sz="2400"/>
        </a:p>
      </dgm:t>
    </dgm:pt>
    <dgm:pt modelId="{4D404E51-4510-4872-93A4-6B6E7A605FCF}" type="sibTrans" cxnId="{1CF3645F-898C-4D76-8B9D-A43F0F30D34F}">
      <dgm:prSet/>
      <dgm:spPr/>
      <dgm:t>
        <a:bodyPr/>
        <a:lstStyle/>
        <a:p>
          <a:pPr>
            <a:lnSpc>
              <a:spcPct val="100000"/>
            </a:lnSpc>
          </a:pPr>
          <a:endParaRPr lang="en-US" sz="2400"/>
        </a:p>
      </dgm:t>
    </dgm:pt>
    <dgm:pt modelId="{68DD02E8-73FB-4C4C-A70B-C6BB10C00876}">
      <dgm:prSet custT="1"/>
      <dgm:spPr/>
      <dgm:t>
        <a:bodyPr/>
        <a:lstStyle/>
        <a:p>
          <a:pPr>
            <a:lnSpc>
              <a:spcPct val="100000"/>
            </a:lnSpc>
          </a:pPr>
          <a:r>
            <a:rPr lang="en-US" sz="1600"/>
            <a:t>Commonly used ETL patterns(Sequence generator/Lookup transformation/SCD…)</a:t>
          </a:r>
        </a:p>
      </dgm:t>
    </dgm:pt>
    <dgm:pt modelId="{77B3C3D1-C4CE-4154-A7D1-9BC637013E5B}" type="parTrans" cxnId="{D39F947D-1F09-4F14-B1DA-E5BA09251110}">
      <dgm:prSet/>
      <dgm:spPr/>
      <dgm:t>
        <a:bodyPr/>
        <a:lstStyle/>
        <a:p>
          <a:endParaRPr lang="en-US" sz="2400"/>
        </a:p>
      </dgm:t>
    </dgm:pt>
    <dgm:pt modelId="{4E15FC6A-A621-46F9-B662-21F17E319D3D}" type="sibTrans" cxnId="{D39F947D-1F09-4F14-B1DA-E5BA09251110}">
      <dgm:prSet/>
      <dgm:spPr/>
      <dgm:t>
        <a:bodyPr/>
        <a:lstStyle/>
        <a:p>
          <a:pPr>
            <a:lnSpc>
              <a:spcPct val="100000"/>
            </a:lnSpc>
          </a:pPr>
          <a:endParaRPr lang="en-US" sz="2400"/>
        </a:p>
      </dgm:t>
    </dgm:pt>
    <dgm:pt modelId="{5E327FD0-3D86-4B87-9EE5-56969AD17339}">
      <dgm:prSet custT="1"/>
      <dgm:spPr/>
      <dgm:t>
        <a:bodyPr/>
        <a:lstStyle/>
        <a:p>
          <a:pPr>
            <a:lnSpc>
              <a:spcPct val="100000"/>
            </a:lnSpc>
          </a:pPr>
          <a:r>
            <a:rPr lang="en-US" sz="1600"/>
            <a:t>Data lineage – Capturing sink column lineage &amp; impact analysis(invaluable if this is for enterprise deployment)</a:t>
          </a:r>
        </a:p>
      </dgm:t>
    </dgm:pt>
    <dgm:pt modelId="{45C99F7E-8FE6-4E01-A0B2-B104D6C41A88}" type="parTrans" cxnId="{767E63B6-7E60-469C-91FA-A6E1EA8A828A}">
      <dgm:prSet/>
      <dgm:spPr/>
      <dgm:t>
        <a:bodyPr/>
        <a:lstStyle/>
        <a:p>
          <a:endParaRPr lang="en-US" sz="2400"/>
        </a:p>
      </dgm:t>
    </dgm:pt>
    <dgm:pt modelId="{CDB66E66-D5B7-4BAF-A25C-809F28652B0A}" type="sibTrans" cxnId="{767E63B6-7E60-469C-91FA-A6E1EA8A828A}">
      <dgm:prSet/>
      <dgm:spPr/>
      <dgm:t>
        <a:bodyPr/>
        <a:lstStyle/>
        <a:p>
          <a:pPr>
            <a:lnSpc>
              <a:spcPct val="100000"/>
            </a:lnSpc>
          </a:pPr>
          <a:endParaRPr lang="en-US" sz="2400"/>
        </a:p>
      </dgm:t>
    </dgm:pt>
    <dgm:pt modelId="{44122DDA-AD32-4BEC-B85B-7B8A6F3EF57D}">
      <dgm:prSet custT="1"/>
      <dgm:spPr/>
      <dgm:t>
        <a:bodyPr/>
        <a:lstStyle/>
        <a:p>
          <a:pPr>
            <a:lnSpc>
              <a:spcPct val="100000"/>
            </a:lnSpc>
          </a:pPr>
          <a:r>
            <a:rPr lang="en-US" sz="1600"/>
            <a:t>Implement commonly used ETL patterns as templates(SCD Type1, Type2, Data Vault)</a:t>
          </a:r>
        </a:p>
      </dgm:t>
    </dgm:pt>
    <dgm:pt modelId="{288C8F71-32CD-4870-81CB-5A904D6607F9}" type="parTrans" cxnId="{D63CCB46-9152-4AC1-AC60-075298F4D08D}">
      <dgm:prSet/>
      <dgm:spPr/>
      <dgm:t>
        <a:bodyPr/>
        <a:lstStyle/>
        <a:p>
          <a:endParaRPr lang="en-US" sz="2400"/>
        </a:p>
      </dgm:t>
    </dgm:pt>
    <dgm:pt modelId="{DDFC48E6-A235-4241-B55E-1F1A14C838F2}" type="sibTrans" cxnId="{D63CCB46-9152-4AC1-AC60-075298F4D08D}">
      <dgm:prSet/>
      <dgm:spPr/>
      <dgm:t>
        <a:bodyPr/>
        <a:lstStyle/>
        <a:p>
          <a:endParaRPr lang="en-US" sz="2400"/>
        </a:p>
      </dgm:t>
    </dgm:pt>
    <dgm:pt modelId="{80C7AD6A-FCF7-443D-A824-ECA12A388187}" type="pres">
      <dgm:prSet presAssocID="{A0841105-FB57-4BC7-B0CB-C50598A4FE9F}" presName="root" presStyleCnt="0">
        <dgm:presLayoutVars>
          <dgm:dir/>
          <dgm:resizeHandles val="exact"/>
        </dgm:presLayoutVars>
      </dgm:prSet>
      <dgm:spPr/>
    </dgm:pt>
    <dgm:pt modelId="{BD414359-7EEA-40F1-B99C-35A249D0561B}" type="pres">
      <dgm:prSet presAssocID="{A0841105-FB57-4BC7-B0CB-C50598A4FE9F}" presName="container" presStyleCnt="0">
        <dgm:presLayoutVars>
          <dgm:dir/>
          <dgm:resizeHandles val="exact"/>
        </dgm:presLayoutVars>
      </dgm:prSet>
      <dgm:spPr/>
    </dgm:pt>
    <dgm:pt modelId="{3E49381A-F6B7-482B-B0BB-423FDC088E9F}" type="pres">
      <dgm:prSet presAssocID="{EDD69FD5-9A50-4CC7-AD0C-9E71B41EB8D8}" presName="compNode" presStyleCnt="0"/>
      <dgm:spPr/>
    </dgm:pt>
    <dgm:pt modelId="{774D311A-0B6B-4115-8084-62FBAA2DB007}" type="pres">
      <dgm:prSet presAssocID="{EDD69FD5-9A50-4CC7-AD0C-9E71B41EB8D8}" presName="iconBgRect" presStyleLbl="bgShp" presStyleIdx="0" presStyleCnt="8"/>
      <dgm:spPr/>
    </dgm:pt>
    <dgm:pt modelId="{0EC45604-BE2B-4BFE-B2BF-B1445E186033}" type="pres">
      <dgm:prSet presAssocID="{EDD69FD5-9A50-4CC7-AD0C-9E71B41EB8D8}" presName="iconRect" presStyleLbl="node1" presStyleIdx="0" presStyleCnt="8"/>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Delete Table"/>
        </a:ext>
      </dgm:extLst>
    </dgm:pt>
    <dgm:pt modelId="{3FADE34F-54C3-448C-BDC8-AD41C97B4D2C}" type="pres">
      <dgm:prSet presAssocID="{EDD69FD5-9A50-4CC7-AD0C-9E71B41EB8D8}" presName="spaceRect" presStyleCnt="0"/>
      <dgm:spPr/>
    </dgm:pt>
    <dgm:pt modelId="{B2059BE1-8D45-45F3-B1FA-03001684DA8E}" type="pres">
      <dgm:prSet presAssocID="{EDD69FD5-9A50-4CC7-AD0C-9E71B41EB8D8}" presName="textRect" presStyleLbl="revTx" presStyleIdx="0" presStyleCnt="8">
        <dgm:presLayoutVars>
          <dgm:chMax val="1"/>
          <dgm:chPref val="1"/>
        </dgm:presLayoutVars>
      </dgm:prSet>
      <dgm:spPr/>
    </dgm:pt>
    <dgm:pt modelId="{53997737-84E3-4185-B7DA-328DC79DD1F2}" type="pres">
      <dgm:prSet presAssocID="{09ADC6B2-9E2E-4A53-80EE-219E3D01A822}" presName="sibTrans" presStyleLbl="sibTrans2D1" presStyleIdx="0" presStyleCnt="0"/>
      <dgm:spPr/>
    </dgm:pt>
    <dgm:pt modelId="{1FAFB9BB-9C04-4CC0-B9B8-A41CDC7C10B2}" type="pres">
      <dgm:prSet presAssocID="{1E290341-466D-4359-A2C2-12A4481C1FB9}" presName="compNode" presStyleCnt="0"/>
      <dgm:spPr/>
    </dgm:pt>
    <dgm:pt modelId="{A5060776-7667-450E-9E7E-5927C580E07A}" type="pres">
      <dgm:prSet presAssocID="{1E290341-466D-4359-A2C2-12A4481C1FB9}" presName="iconBgRect" presStyleLbl="bgShp" presStyleIdx="1" presStyleCnt="8"/>
      <dgm:spPr/>
    </dgm:pt>
    <dgm:pt modelId="{B59AC859-BA97-4142-AF5A-184674D55B21}" type="pres">
      <dgm:prSet presAssocID="{1E290341-466D-4359-A2C2-12A4481C1FB9}" presName="iconRect" presStyleLbl="node1" presStyleIdx="1" presStyleCnt="8"/>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Devices"/>
        </a:ext>
      </dgm:extLst>
    </dgm:pt>
    <dgm:pt modelId="{F01CE751-94C9-4D60-AF6F-D1BD0DA4E6BB}" type="pres">
      <dgm:prSet presAssocID="{1E290341-466D-4359-A2C2-12A4481C1FB9}" presName="spaceRect" presStyleCnt="0"/>
      <dgm:spPr/>
    </dgm:pt>
    <dgm:pt modelId="{DE692C81-A917-498C-BBA5-5F0D793E99EE}" type="pres">
      <dgm:prSet presAssocID="{1E290341-466D-4359-A2C2-12A4481C1FB9}" presName="textRect" presStyleLbl="revTx" presStyleIdx="1" presStyleCnt="8">
        <dgm:presLayoutVars>
          <dgm:chMax val="1"/>
          <dgm:chPref val="1"/>
        </dgm:presLayoutVars>
      </dgm:prSet>
      <dgm:spPr/>
    </dgm:pt>
    <dgm:pt modelId="{17B67B80-E0CD-4B06-B165-FB8543823E8D}" type="pres">
      <dgm:prSet presAssocID="{CB0C7D36-60D9-4ABE-87D0-605DDF39BB9A}" presName="sibTrans" presStyleLbl="sibTrans2D1" presStyleIdx="0" presStyleCnt="0"/>
      <dgm:spPr/>
    </dgm:pt>
    <dgm:pt modelId="{5C1CA7D5-7277-4A0F-AF31-121C7332E590}" type="pres">
      <dgm:prSet presAssocID="{CFD5CF11-E76A-453F-AC8B-89F6E9CFD06A}" presName="compNode" presStyleCnt="0"/>
      <dgm:spPr/>
    </dgm:pt>
    <dgm:pt modelId="{CB7E00D7-BC6A-4541-B468-2C6B6021C8CB}" type="pres">
      <dgm:prSet presAssocID="{CFD5CF11-E76A-453F-AC8B-89F6E9CFD06A}" presName="iconBgRect" presStyleLbl="bgShp" presStyleIdx="2" presStyleCnt="8"/>
      <dgm:spPr/>
    </dgm:pt>
    <dgm:pt modelId="{A209A9B1-7A16-4811-BED9-3B14A0C58A19}" type="pres">
      <dgm:prSet presAssocID="{CFD5CF11-E76A-453F-AC8B-89F6E9CFD06A}" presName="iconRect" presStyleLbl="node1" presStyleIdx="2" presStyleCnt="8"/>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Database"/>
        </a:ext>
      </dgm:extLst>
    </dgm:pt>
    <dgm:pt modelId="{330EA91F-0AA7-4195-A40B-8A31D9D8E64A}" type="pres">
      <dgm:prSet presAssocID="{CFD5CF11-E76A-453F-AC8B-89F6E9CFD06A}" presName="spaceRect" presStyleCnt="0"/>
      <dgm:spPr/>
    </dgm:pt>
    <dgm:pt modelId="{C20D1FD9-ADA2-4672-BFCE-E0613269F513}" type="pres">
      <dgm:prSet presAssocID="{CFD5CF11-E76A-453F-AC8B-89F6E9CFD06A}" presName="textRect" presStyleLbl="revTx" presStyleIdx="2" presStyleCnt="8">
        <dgm:presLayoutVars>
          <dgm:chMax val="1"/>
          <dgm:chPref val="1"/>
        </dgm:presLayoutVars>
      </dgm:prSet>
      <dgm:spPr/>
    </dgm:pt>
    <dgm:pt modelId="{C23AE341-63AE-454B-9CB0-88BC14595DD7}" type="pres">
      <dgm:prSet presAssocID="{91D133A8-DF7E-4672-A952-063D1D9C02E4}" presName="sibTrans" presStyleLbl="sibTrans2D1" presStyleIdx="0" presStyleCnt="0"/>
      <dgm:spPr/>
    </dgm:pt>
    <dgm:pt modelId="{F07C3CCF-AF28-4C50-A781-6E8AA844E2B8}" type="pres">
      <dgm:prSet presAssocID="{9C39344E-FD5B-44A2-8393-99CB3F855C5C}" presName="compNode" presStyleCnt="0"/>
      <dgm:spPr/>
    </dgm:pt>
    <dgm:pt modelId="{AA427A13-E309-474D-908E-E0B3F35C4D13}" type="pres">
      <dgm:prSet presAssocID="{9C39344E-FD5B-44A2-8393-99CB3F855C5C}" presName="iconBgRect" presStyleLbl="bgShp" presStyleIdx="3" presStyleCnt="8"/>
      <dgm:spPr/>
    </dgm:pt>
    <dgm:pt modelId="{B6189B64-1C0B-47F2-AF00-DF4742BFBA15}" type="pres">
      <dgm:prSet presAssocID="{9C39344E-FD5B-44A2-8393-99CB3F855C5C}" presName="iconRect" presStyleLbl="node1" presStyleIdx="3" presStyleCnt="8"/>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Copy"/>
        </a:ext>
      </dgm:extLst>
    </dgm:pt>
    <dgm:pt modelId="{0BCA88A0-544B-4F71-AE9A-F0F471685DB0}" type="pres">
      <dgm:prSet presAssocID="{9C39344E-FD5B-44A2-8393-99CB3F855C5C}" presName="spaceRect" presStyleCnt="0"/>
      <dgm:spPr/>
    </dgm:pt>
    <dgm:pt modelId="{1C1E2FB9-9B4A-4016-883F-5BA7FA8B95EF}" type="pres">
      <dgm:prSet presAssocID="{9C39344E-FD5B-44A2-8393-99CB3F855C5C}" presName="textRect" presStyleLbl="revTx" presStyleIdx="3" presStyleCnt="8">
        <dgm:presLayoutVars>
          <dgm:chMax val="1"/>
          <dgm:chPref val="1"/>
        </dgm:presLayoutVars>
      </dgm:prSet>
      <dgm:spPr/>
    </dgm:pt>
    <dgm:pt modelId="{4514EFC8-2838-4E0B-84AF-7ED28C69F810}" type="pres">
      <dgm:prSet presAssocID="{4EAC5E3E-3468-4375-9E94-58E095D3D607}" presName="sibTrans" presStyleLbl="sibTrans2D1" presStyleIdx="0" presStyleCnt="0"/>
      <dgm:spPr/>
    </dgm:pt>
    <dgm:pt modelId="{D4718F65-D143-4595-B813-9F64A423CF2C}" type="pres">
      <dgm:prSet presAssocID="{7872E72B-6BA7-4274-B5FF-C5DE9847C785}" presName="compNode" presStyleCnt="0"/>
      <dgm:spPr/>
    </dgm:pt>
    <dgm:pt modelId="{9606C723-3476-48FA-9509-260E98D77033}" type="pres">
      <dgm:prSet presAssocID="{7872E72B-6BA7-4274-B5FF-C5DE9847C785}" presName="iconBgRect" presStyleLbl="bgShp" presStyleIdx="4" presStyleCnt="8"/>
      <dgm:spPr/>
    </dgm:pt>
    <dgm:pt modelId="{C4C6537B-C84B-4E7F-80C7-3605B8BE0875}" type="pres">
      <dgm:prSet presAssocID="{7872E72B-6BA7-4274-B5FF-C5DE9847C785}" presName="iconRect" presStyleLbl="node1" presStyleIdx="4" presStyleCnt="8"/>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Paste"/>
        </a:ext>
      </dgm:extLst>
    </dgm:pt>
    <dgm:pt modelId="{DBDE9482-8636-4312-BC19-4D5E4E5818C4}" type="pres">
      <dgm:prSet presAssocID="{7872E72B-6BA7-4274-B5FF-C5DE9847C785}" presName="spaceRect" presStyleCnt="0"/>
      <dgm:spPr/>
    </dgm:pt>
    <dgm:pt modelId="{C223804C-3941-4C18-86C1-50BDB865CFD8}" type="pres">
      <dgm:prSet presAssocID="{7872E72B-6BA7-4274-B5FF-C5DE9847C785}" presName="textRect" presStyleLbl="revTx" presStyleIdx="4" presStyleCnt="8">
        <dgm:presLayoutVars>
          <dgm:chMax val="1"/>
          <dgm:chPref val="1"/>
        </dgm:presLayoutVars>
      </dgm:prSet>
      <dgm:spPr/>
    </dgm:pt>
    <dgm:pt modelId="{5CEECD87-957A-41C7-87D2-26A375B8F827}" type="pres">
      <dgm:prSet presAssocID="{4D404E51-4510-4872-93A4-6B6E7A605FCF}" presName="sibTrans" presStyleLbl="sibTrans2D1" presStyleIdx="0" presStyleCnt="0"/>
      <dgm:spPr/>
    </dgm:pt>
    <dgm:pt modelId="{182C83FE-56B9-44E7-83B1-34530EB8F178}" type="pres">
      <dgm:prSet presAssocID="{68DD02E8-73FB-4C4C-A70B-C6BB10C00876}" presName="compNode" presStyleCnt="0"/>
      <dgm:spPr/>
    </dgm:pt>
    <dgm:pt modelId="{D3A050B0-D875-4449-8FCF-69249291952B}" type="pres">
      <dgm:prSet presAssocID="{68DD02E8-73FB-4C4C-A70B-C6BB10C00876}" presName="iconBgRect" presStyleLbl="bgShp" presStyleIdx="5" presStyleCnt="8"/>
      <dgm:spPr/>
    </dgm:pt>
    <dgm:pt modelId="{4E830FBC-37D6-4EFC-8103-C7261A5D2698}" type="pres">
      <dgm:prSet presAssocID="{68DD02E8-73FB-4C4C-A70B-C6BB10C00876}" presName="iconRect" presStyleLbl="node1" presStyleIdx="5" presStyleCnt="8"/>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dgm:spPr>
      <dgm:extLst>
        <a:ext uri="{E40237B7-FDA0-4F09-8148-C483321AD2D9}">
          <dgm14:cNvPr xmlns:dgm14="http://schemas.microsoft.com/office/drawing/2010/diagram" id="0" name="" descr="QR Code"/>
        </a:ext>
      </dgm:extLst>
    </dgm:pt>
    <dgm:pt modelId="{A35C0288-D76A-4676-B338-9D6572B4E162}" type="pres">
      <dgm:prSet presAssocID="{68DD02E8-73FB-4C4C-A70B-C6BB10C00876}" presName="spaceRect" presStyleCnt="0"/>
      <dgm:spPr/>
    </dgm:pt>
    <dgm:pt modelId="{731A2D5E-8678-4238-86EB-9FCC03B1074B}" type="pres">
      <dgm:prSet presAssocID="{68DD02E8-73FB-4C4C-A70B-C6BB10C00876}" presName="textRect" presStyleLbl="revTx" presStyleIdx="5" presStyleCnt="8">
        <dgm:presLayoutVars>
          <dgm:chMax val="1"/>
          <dgm:chPref val="1"/>
        </dgm:presLayoutVars>
      </dgm:prSet>
      <dgm:spPr/>
    </dgm:pt>
    <dgm:pt modelId="{E23DDD46-CE3D-4622-AB39-E41DBBA39B3A}" type="pres">
      <dgm:prSet presAssocID="{4E15FC6A-A621-46F9-B662-21F17E319D3D}" presName="sibTrans" presStyleLbl="sibTrans2D1" presStyleIdx="0" presStyleCnt="0"/>
      <dgm:spPr/>
    </dgm:pt>
    <dgm:pt modelId="{A4C5C088-56C1-4FFE-8CB8-B10222C61195}" type="pres">
      <dgm:prSet presAssocID="{5E327FD0-3D86-4B87-9EE5-56969AD17339}" presName="compNode" presStyleCnt="0"/>
      <dgm:spPr/>
    </dgm:pt>
    <dgm:pt modelId="{E4C96D0C-6E9B-4F6B-9C62-12B265A0CC4D}" type="pres">
      <dgm:prSet presAssocID="{5E327FD0-3D86-4B87-9EE5-56969AD17339}" presName="iconBgRect" presStyleLbl="bgShp" presStyleIdx="6" presStyleCnt="8"/>
      <dgm:spPr/>
    </dgm:pt>
    <dgm:pt modelId="{96464C61-AA9E-490D-B5AE-5D0112D7FD84}" type="pres">
      <dgm:prSet presAssocID="{5E327FD0-3D86-4B87-9EE5-56969AD17339}" presName="iconRect" presStyleLbl="node1" presStyleIdx="6" presStyleCnt="8"/>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dgm:spPr>
      <dgm:extLst>
        <a:ext uri="{E40237B7-FDA0-4F09-8148-C483321AD2D9}">
          <dgm14:cNvPr xmlns:dgm14="http://schemas.microsoft.com/office/drawing/2010/diagram" id="0" name="" descr="Deploy"/>
        </a:ext>
      </dgm:extLst>
    </dgm:pt>
    <dgm:pt modelId="{40CBF2CD-C3BE-449B-8407-F7BBE9461169}" type="pres">
      <dgm:prSet presAssocID="{5E327FD0-3D86-4B87-9EE5-56969AD17339}" presName="spaceRect" presStyleCnt="0"/>
      <dgm:spPr/>
    </dgm:pt>
    <dgm:pt modelId="{47601EEC-2060-460B-A8A6-D692120DDE7E}" type="pres">
      <dgm:prSet presAssocID="{5E327FD0-3D86-4B87-9EE5-56969AD17339}" presName="textRect" presStyleLbl="revTx" presStyleIdx="6" presStyleCnt="8">
        <dgm:presLayoutVars>
          <dgm:chMax val="1"/>
          <dgm:chPref val="1"/>
        </dgm:presLayoutVars>
      </dgm:prSet>
      <dgm:spPr/>
    </dgm:pt>
    <dgm:pt modelId="{2C5332F5-1A4A-41C3-9230-98465D2DB5CF}" type="pres">
      <dgm:prSet presAssocID="{CDB66E66-D5B7-4BAF-A25C-809F28652B0A}" presName="sibTrans" presStyleLbl="sibTrans2D1" presStyleIdx="0" presStyleCnt="0"/>
      <dgm:spPr/>
    </dgm:pt>
    <dgm:pt modelId="{E56408A4-9932-4370-9292-25348880732D}" type="pres">
      <dgm:prSet presAssocID="{44122DDA-AD32-4BEC-B85B-7B8A6F3EF57D}" presName="compNode" presStyleCnt="0"/>
      <dgm:spPr/>
    </dgm:pt>
    <dgm:pt modelId="{68AB75F4-8668-48FF-9070-686F86C2DBFF}" type="pres">
      <dgm:prSet presAssocID="{44122DDA-AD32-4BEC-B85B-7B8A6F3EF57D}" presName="iconBgRect" presStyleLbl="bgShp" presStyleIdx="7" presStyleCnt="8"/>
      <dgm:spPr/>
    </dgm:pt>
    <dgm:pt modelId="{259B6AB2-03D4-48A8-B649-AA6947A16D01}" type="pres">
      <dgm:prSet presAssocID="{44122DDA-AD32-4BEC-B85B-7B8A6F3EF57D}" presName="iconRect" presStyleLbl="node1" presStyleIdx="7" presStyleCnt="8"/>
      <dgm:spPr>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dgm:spPr>
      <dgm:extLst>
        <a:ext uri="{E40237B7-FDA0-4F09-8148-C483321AD2D9}">
          <dgm14:cNvPr xmlns:dgm14="http://schemas.microsoft.com/office/drawing/2010/diagram" id="0" name="" descr="Laptop Secure"/>
        </a:ext>
      </dgm:extLst>
    </dgm:pt>
    <dgm:pt modelId="{39BB1BFA-1746-49FF-944C-84CA9585C227}" type="pres">
      <dgm:prSet presAssocID="{44122DDA-AD32-4BEC-B85B-7B8A6F3EF57D}" presName="spaceRect" presStyleCnt="0"/>
      <dgm:spPr/>
    </dgm:pt>
    <dgm:pt modelId="{5DC3DD7A-B96E-460B-A86C-FDA5F5C018C1}" type="pres">
      <dgm:prSet presAssocID="{44122DDA-AD32-4BEC-B85B-7B8A6F3EF57D}" presName="textRect" presStyleLbl="revTx" presStyleIdx="7" presStyleCnt="8">
        <dgm:presLayoutVars>
          <dgm:chMax val="1"/>
          <dgm:chPref val="1"/>
        </dgm:presLayoutVars>
      </dgm:prSet>
      <dgm:spPr/>
    </dgm:pt>
  </dgm:ptLst>
  <dgm:cxnLst>
    <dgm:cxn modelId="{DDAF5901-A2F6-4522-A1C6-69CBC0379E60}" type="presOf" srcId="{4D404E51-4510-4872-93A4-6B6E7A605FCF}" destId="{5CEECD87-957A-41C7-87D2-26A375B8F827}" srcOrd="0" destOrd="0" presId="urn:microsoft.com/office/officeart/2018/2/layout/IconCircleList"/>
    <dgm:cxn modelId="{055B1D14-1B8D-4C77-9649-8C2A4DFB84BD}" type="presOf" srcId="{4E15FC6A-A621-46F9-B662-21F17E319D3D}" destId="{E23DDD46-CE3D-4622-AB39-E41DBBA39B3A}" srcOrd="0" destOrd="0" presId="urn:microsoft.com/office/officeart/2018/2/layout/IconCircleList"/>
    <dgm:cxn modelId="{865D412C-1D64-4647-B9D9-DC41D684C111}" type="presOf" srcId="{5E327FD0-3D86-4B87-9EE5-56969AD17339}" destId="{47601EEC-2060-460B-A8A6-D692120DDE7E}" srcOrd="0" destOrd="0" presId="urn:microsoft.com/office/officeart/2018/2/layout/IconCircleList"/>
    <dgm:cxn modelId="{39E2732E-5F25-43BE-AB08-07218DB71B1F}" type="presOf" srcId="{CDB66E66-D5B7-4BAF-A25C-809F28652B0A}" destId="{2C5332F5-1A4A-41C3-9230-98465D2DB5CF}" srcOrd="0" destOrd="0" presId="urn:microsoft.com/office/officeart/2018/2/layout/IconCircleList"/>
    <dgm:cxn modelId="{7F0F245C-61C7-44D7-BB0F-D59070F0EAB4}" type="presOf" srcId="{91D133A8-DF7E-4672-A952-063D1D9C02E4}" destId="{C23AE341-63AE-454B-9CB0-88BC14595DD7}" srcOrd="0" destOrd="0" presId="urn:microsoft.com/office/officeart/2018/2/layout/IconCircleList"/>
    <dgm:cxn modelId="{1CF3645F-898C-4D76-8B9D-A43F0F30D34F}" srcId="{A0841105-FB57-4BC7-B0CB-C50598A4FE9F}" destId="{7872E72B-6BA7-4274-B5FF-C5DE9847C785}" srcOrd="4" destOrd="0" parTransId="{8497E9CD-E805-46A5-9124-9087C979A485}" sibTransId="{4D404E51-4510-4872-93A4-6B6E7A605FCF}"/>
    <dgm:cxn modelId="{D63CCB46-9152-4AC1-AC60-075298F4D08D}" srcId="{A0841105-FB57-4BC7-B0CB-C50598A4FE9F}" destId="{44122DDA-AD32-4BEC-B85B-7B8A6F3EF57D}" srcOrd="7" destOrd="0" parTransId="{288C8F71-32CD-4870-81CB-5A904D6607F9}" sibTransId="{DDFC48E6-A235-4241-B55E-1F1A14C838F2}"/>
    <dgm:cxn modelId="{CB0C276C-B4A1-4768-A917-9F119A8307EC}" type="presOf" srcId="{A0841105-FB57-4BC7-B0CB-C50598A4FE9F}" destId="{80C7AD6A-FCF7-443D-A824-ECA12A388187}" srcOrd="0" destOrd="0" presId="urn:microsoft.com/office/officeart/2018/2/layout/IconCircleList"/>
    <dgm:cxn modelId="{CEAE8970-48E0-4E67-8277-FD9026DD7BA3}" type="presOf" srcId="{7872E72B-6BA7-4274-B5FF-C5DE9847C785}" destId="{C223804C-3941-4C18-86C1-50BDB865CFD8}" srcOrd="0" destOrd="0" presId="urn:microsoft.com/office/officeart/2018/2/layout/IconCircleList"/>
    <dgm:cxn modelId="{CDFE2075-9BEB-4A08-9B3C-D439D4768845}" srcId="{A0841105-FB57-4BC7-B0CB-C50598A4FE9F}" destId="{1E290341-466D-4359-A2C2-12A4481C1FB9}" srcOrd="1" destOrd="0" parTransId="{2004607F-254A-4CEE-BCE6-C667D90E307D}" sibTransId="{CB0C7D36-60D9-4ABE-87D0-605DDF39BB9A}"/>
    <dgm:cxn modelId="{4F85D075-A302-4856-A5C7-000A767C585C}" type="presOf" srcId="{68DD02E8-73FB-4C4C-A70B-C6BB10C00876}" destId="{731A2D5E-8678-4238-86EB-9FCC03B1074B}" srcOrd="0" destOrd="0" presId="urn:microsoft.com/office/officeart/2018/2/layout/IconCircleList"/>
    <dgm:cxn modelId="{63A48F76-25D4-4645-889C-27E006461680}" srcId="{A0841105-FB57-4BC7-B0CB-C50598A4FE9F}" destId="{CFD5CF11-E76A-453F-AC8B-89F6E9CFD06A}" srcOrd="2" destOrd="0" parTransId="{C56FF46E-C4A9-4952-98C8-2AE3E2772555}" sibTransId="{91D133A8-DF7E-4672-A952-063D1D9C02E4}"/>
    <dgm:cxn modelId="{D39F947D-1F09-4F14-B1DA-E5BA09251110}" srcId="{A0841105-FB57-4BC7-B0CB-C50598A4FE9F}" destId="{68DD02E8-73FB-4C4C-A70B-C6BB10C00876}" srcOrd="5" destOrd="0" parTransId="{77B3C3D1-C4CE-4154-A7D1-9BC637013E5B}" sibTransId="{4E15FC6A-A621-46F9-B662-21F17E319D3D}"/>
    <dgm:cxn modelId="{9D379F97-8B25-4B80-8BB9-DF99020B2F0C}" srcId="{A0841105-FB57-4BC7-B0CB-C50598A4FE9F}" destId="{EDD69FD5-9A50-4CC7-AD0C-9E71B41EB8D8}" srcOrd="0" destOrd="0" parTransId="{AB96607E-6F0E-40E6-98D8-91F1CE6F14B2}" sibTransId="{09ADC6B2-9E2E-4A53-80EE-219E3D01A822}"/>
    <dgm:cxn modelId="{C05631A0-5F58-40A7-B04A-C9CBA8803384}" type="presOf" srcId="{EDD69FD5-9A50-4CC7-AD0C-9E71B41EB8D8}" destId="{B2059BE1-8D45-45F3-B1FA-03001684DA8E}" srcOrd="0" destOrd="0" presId="urn:microsoft.com/office/officeart/2018/2/layout/IconCircleList"/>
    <dgm:cxn modelId="{BB2BD4A3-F426-4BF4-906D-A6A5CD5E9E54}" type="presOf" srcId="{44122DDA-AD32-4BEC-B85B-7B8A6F3EF57D}" destId="{5DC3DD7A-B96E-460B-A86C-FDA5F5C018C1}" srcOrd="0" destOrd="0" presId="urn:microsoft.com/office/officeart/2018/2/layout/IconCircleList"/>
    <dgm:cxn modelId="{B488BAA8-3AE2-4856-BD98-BFEED5675703}" type="presOf" srcId="{CFD5CF11-E76A-453F-AC8B-89F6E9CFD06A}" destId="{C20D1FD9-ADA2-4672-BFCE-E0613269F513}" srcOrd="0" destOrd="0" presId="urn:microsoft.com/office/officeart/2018/2/layout/IconCircleList"/>
    <dgm:cxn modelId="{767E63B6-7E60-469C-91FA-A6E1EA8A828A}" srcId="{A0841105-FB57-4BC7-B0CB-C50598A4FE9F}" destId="{5E327FD0-3D86-4B87-9EE5-56969AD17339}" srcOrd="6" destOrd="0" parTransId="{45C99F7E-8FE6-4E01-A0B2-B104D6C41A88}" sibTransId="{CDB66E66-D5B7-4BAF-A25C-809F28652B0A}"/>
    <dgm:cxn modelId="{8DEB68BA-B5CC-4433-B2C8-F3A4DBDEA126}" type="presOf" srcId="{9C39344E-FD5B-44A2-8393-99CB3F855C5C}" destId="{1C1E2FB9-9B4A-4016-883F-5BA7FA8B95EF}" srcOrd="0" destOrd="0" presId="urn:microsoft.com/office/officeart/2018/2/layout/IconCircleList"/>
    <dgm:cxn modelId="{E79990C6-4522-49D1-945E-2E3A4AFEE9D8}" type="presOf" srcId="{09ADC6B2-9E2E-4A53-80EE-219E3D01A822}" destId="{53997737-84E3-4185-B7DA-328DC79DD1F2}" srcOrd="0" destOrd="0" presId="urn:microsoft.com/office/officeart/2018/2/layout/IconCircleList"/>
    <dgm:cxn modelId="{47440FCC-830D-4A97-9A5C-AE8A7807C806}" srcId="{A0841105-FB57-4BC7-B0CB-C50598A4FE9F}" destId="{9C39344E-FD5B-44A2-8393-99CB3F855C5C}" srcOrd="3" destOrd="0" parTransId="{1F3E78BF-942D-49B7-884F-8E114B34980F}" sibTransId="{4EAC5E3E-3468-4375-9E94-58E095D3D607}"/>
    <dgm:cxn modelId="{7E89D5D6-EB70-4D49-98FB-E7E518F111BE}" type="presOf" srcId="{CB0C7D36-60D9-4ABE-87D0-605DDF39BB9A}" destId="{17B67B80-E0CD-4B06-B165-FB8543823E8D}" srcOrd="0" destOrd="0" presId="urn:microsoft.com/office/officeart/2018/2/layout/IconCircleList"/>
    <dgm:cxn modelId="{839192E8-5C1B-480F-B635-11E1CD5B1E5E}" type="presOf" srcId="{4EAC5E3E-3468-4375-9E94-58E095D3D607}" destId="{4514EFC8-2838-4E0B-84AF-7ED28C69F810}" srcOrd="0" destOrd="0" presId="urn:microsoft.com/office/officeart/2018/2/layout/IconCircleList"/>
    <dgm:cxn modelId="{F4A07DEC-6C2A-4164-B006-AA99BAED96D0}" type="presOf" srcId="{1E290341-466D-4359-A2C2-12A4481C1FB9}" destId="{DE692C81-A917-498C-BBA5-5F0D793E99EE}" srcOrd="0" destOrd="0" presId="urn:microsoft.com/office/officeart/2018/2/layout/IconCircleList"/>
    <dgm:cxn modelId="{F5F12C8A-EAFA-4BE9-A875-438DEDC420DF}" type="presParOf" srcId="{80C7AD6A-FCF7-443D-A824-ECA12A388187}" destId="{BD414359-7EEA-40F1-B99C-35A249D0561B}" srcOrd="0" destOrd="0" presId="urn:microsoft.com/office/officeart/2018/2/layout/IconCircleList"/>
    <dgm:cxn modelId="{70D10032-7B6F-4D3E-9A14-345F6E6BCA7A}" type="presParOf" srcId="{BD414359-7EEA-40F1-B99C-35A249D0561B}" destId="{3E49381A-F6B7-482B-B0BB-423FDC088E9F}" srcOrd="0" destOrd="0" presId="urn:microsoft.com/office/officeart/2018/2/layout/IconCircleList"/>
    <dgm:cxn modelId="{74AF371E-0517-4E84-8367-C2A53564427B}" type="presParOf" srcId="{3E49381A-F6B7-482B-B0BB-423FDC088E9F}" destId="{774D311A-0B6B-4115-8084-62FBAA2DB007}" srcOrd="0" destOrd="0" presId="urn:microsoft.com/office/officeart/2018/2/layout/IconCircleList"/>
    <dgm:cxn modelId="{AE5B2DDF-BDC2-4CE7-8E93-FCBB93F07A24}" type="presParOf" srcId="{3E49381A-F6B7-482B-B0BB-423FDC088E9F}" destId="{0EC45604-BE2B-4BFE-B2BF-B1445E186033}" srcOrd="1" destOrd="0" presId="urn:microsoft.com/office/officeart/2018/2/layout/IconCircleList"/>
    <dgm:cxn modelId="{FFEA5C75-0F79-4C77-B3CB-6CDEE7F98790}" type="presParOf" srcId="{3E49381A-F6B7-482B-B0BB-423FDC088E9F}" destId="{3FADE34F-54C3-448C-BDC8-AD41C97B4D2C}" srcOrd="2" destOrd="0" presId="urn:microsoft.com/office/officeart/2018/2/layout/IconCircleList"/>
    <dgm:cxn modelId="{BFEDEEE9-315D-4072-8B2F-DCAAAEAB9A6A}" type="presParOf" srcId="{3E49381A-F6B7-482B-B0BB-423FDC088E9F}" destId="{B2059BE1-8D45-45F3-B1FA-03001684DA8E}" srcOrd="3" destOrd="0" presId="urn:microsoft.com/office/officeart/2018/2/layout/IconCircleList"/>
    <dgm:cxn modelId="{EDEA0FA1-77E2-477D-8A89-D45DDC82F1AC}" type="presParOf" srcId="{BD414359-7EEA-40F1-B99C-35A249D0561B}" destId="{53997737-84E3-4185-B7DA-328DC79DD1F2}" srcOrd="1" destOrd="0" presId="urn:microsoft.com/office/officeart/2018/2/layout/IconCircleList"/>
    <dgm:cxn modelId="{C79BBF2A-6EDB-4F23-B3C9-53E7620AB5FC}" type="presParOf" srcId="{BD414359-7EEA-40F1-B99C-35A249D0561B}" destId="{1FAFB9BB-9C04-4CC0-B9B8-A41CDC7C10B2}" srcOrd="2" destOrd="0" presId="urn:microsoft.com/office/officeart/2018/2/layout/IconCircleList"/>
    <dgm:cxn modelId="{11D0407E-91D6-474B-A056-B9B38EFCE020}" type="presParOf" srcId="{1FAFB9BB-9C04-4CC0-B9B8-A41CDC7C10B2}" destId="{A5060776-7667-450E-9E7E-5927C580E07A}" srcOrd="0" destOrd="0" presId="urn:microsoft.com/office/officeart/2018/2/layout/IconCircleList"/>
    <dgm:cxn modelId="{E9280FFF-79E9-469E-8E25-C5F4D592800E}" type="presParOf" srcId="{1FAFB9BB-9C04-4CC0-B9B8-A41CDC7C10B2}" destId="{B59AC859-BA97-4142-AF5A-184674D55B21}" srcOrd="1" destOrd="0" presId="urn:microsoft.com/office/officeart/2018/2/layout/IconCircleList"/>
    <dgm:cxn modelId="{63CC6B21-DA2D-4255-8110-B969AF5501AA}" type="presParOf" srcId="{1FAFB9BB-9C04-4CC0-B9B8-A41CDC7C10B2}" destId="{F01CE751-94C9-4D60-AF6F-D1BD0DA4E6BB}" srcOrd="2" destOrd="0" presId="urn:microsoft.com/office/officeart/2018/2/layout/IconCircleList"/>
    <dgm:cxn modelId="{475301BA-A580-4A98-90BE-69AEF28099C0}" type="presParOf" srcId="{1FAFB9BB-9C04-4CC0-B9B8-A41CDC7C10B2}" destId="{DE692C81-A917-498C-BBA5-5F0D793E99EE}" srcOrd="3" destOrd="0" presId="urn:microsoft.com/office/officeart/2018/2/layout/IconCircleList"/>
    <dgm:cxn modelId="{F9F6EB52-8D84-43EC-BE60-DC67CE598C79}" type="presParOf" srcId="{BD414359-7EEA-40F1-B99C-35A249D0561B}" destId="{17B67B80-E0CD-4B06-B165-FB8543823E8D}" srcOrd="3" destOrd="0" presId="urn:microsoft.com/office/officeart/2018/2/layout/IconCircleList"/>
    <dgm:cxn modelId="{5016430E-8B5E-4D52-80D5-439ACF2065DF}" type="presParOf" srcId="{BD414359-7EEA-40F1-B99C-35A249D0561B}" destId="{5C1CA7D5-7277-4A0F-AF31-121C7332E590}" srcOrd="4" destOrd="0" presId="urn:microsoft.com/office/officeart/2018/2/layout/IconCircleList"/>
    <dgm:cxn modelId="{1431D852-E3E6-47EB-B48B-3963E598FB58}" type="presParOf" srcId="{5C1CA7D5-7277-4A0F-AF31-121C7332E590}" destId="{CB7E00D7-BC6A-4541-B468-2C6B6021C8CB}" srcOrd="0" destOrd="0" presId="urn:microsoft.com/office/officeart/2018/2/layout/IconCircleList"/>
    <dgm:cxn modelId="{92D7F38F-62B9-4D95-9086-95C0B3FEBCEB}" type="presParOf" srcId="{5C1CA7D5-7277-4A0F-AF31-121C7332E590}" destId="{A209A9B1-7A16-4811-BED9-3B14A0C58A19}" srcOrd="1" destOrd="0" presId="urn:microsoft.com/office/officeart/2018/2/layout/IconCircleList"/>
    <dgm:cxn modelId="{EB26E804-B08D-43BC-9DB0-3803036FFB97}" type="presParOf" srcId="{5C1CA7D5-7277-4A0F-AF31-121C7332E590}" destId="{330EA91F-0AA7-4195-A40B-8A31D9D8E64A}" srcOrd="2" destOrd="0" presId="urn:microsoft.com/office/officeart/2018/2/layout/IconCircleList"/>
    <dgm:cxn modelId="{D3FEA298-5ECE-49E8-9EFB-F8F69651B44D}" type="presParOf" srcId="{5C1CA7D5-7277-4A0F-AF31-121C7332E590}" destId="{C20D1FD9-ADA2-4672-BFCE-E0613269F513}" srcOrd="3" destOrd="0" presId="urn:microsoft.com/office/officeart/2018/2/layout/IconCircleList"/>
    <dgm:cxn modelId="{66696EBB-9096-4AF7-884D-D30868C1DAFA}" type="presParOf" srcId="{BD414359-7EEA-40F1-B99C-35A249D0561B}" destId="{C23AE341-63AE-454B-9CB0-88BC14595DD7}" srcOrd="5" destOrd="0" presId="urn:microsoft.com/office/officeart/2018/2/layout/IconCircleList"/>
    <dgm:cxn modelId="{B5B2F66D-EDF9-4D0E-93B6-04EC7B275943}" type="presParOf" srcId="{BD414359-7EEA-40F1-B99C-35A249D0561B}" destId="{F07C3CCF-AF28-4C50-A781-6E8AA844E2B8}" srcOrd="6" destOrd="0" presId="urn:microsoft.com/office/officeart/2018/2/layout/IconCircleList"/>
    <dgm:cxn modelId="{E25CB013-548A-4720-944C-6FF27B08746C}" type="presParOf" srcId="{F07C3CCF-AF28-4C50-A781-6E8AA844E2B8}" destId="{AA427A13-E309-474D-908E-E0B3F35C4D13}" srcOrd="0" destOrd="0" presId="urn:microsoft.com/office/officeart/2018/2/layout/IconCircleList"/>
    <dgm:cxn modelId="{F1407187-ED6A-409C-AD4F-847E5130280A}" type="presParOf" srcId="{F07C3CCF-AF28-4C50-A781-6E8AA844E2B8}" destId="{B6189B64-1C0B-47F2-AF00-DF4742BFBA15}" srcOrd="1" destOrd="0" presId="urn:microsoft.com/office/officeart/2018/2/layout/IconCircleList"/>
    <dgm:cxn modelId="{27D212F1-481B-4CA3-85AF-B21C4B032D04}" type="presParOf" srcId="{F07C3CCF-AF28-4C50-A781-6E8AA844E2B8}" destId="{0BCA88A0-544B-4F71-AE9A-F0F471685DB0}" srcOrd="2" destOrd="0" presId="urn:microsoft.com/office/officeart/2018/2/layout/IconCircleList"/>
    <dgm:cxn modelId="{94579F57-62CC-48AE-BB96-7ED17F6A3E36}" type="presParOf" srcId="{F07C3CCF-AF28-4C50-A781-6E8AA844E2B8}" destId="{1C1E2FB9-9B4A-4016-883F-5BA7FA8B95EF}" srcOrd="3" destOrd="0" presId="urn:microsoft.com/office/officeart/2018/2/layout/IconCircleList"/>
    <dgm:cxn modelId="{757BA2D0-5BA5-49BA-A237-7724EA4D5914}" type="presParOf" srcId="{BD414359-7EEA-40F1-B99C-35A249D0561B}" destId="{4514EFC8-2838-4E0B-84AF-7ED28C69F810}" srcOrd="7" destOrd="0" presId="urn:microsoft.com/office/officeart/2018/2/layout/IconCircleList"/>
    <dgm:cxn modelId="{FA227E7D-384E-406E-AEB9-606BF14AA468}" type="presParOf" srcId="{BD414359-7EEA-40F1-B99C-35A249D0561B}" destId="{D4718F65-D143-4595-B813-9F64A423CF2C}" srcOrd="8" destOrd="0" presId="urn:microsoft.com/office/officeart/2018/2/layout/IconCircleList"/>
    <dgm:cxn modelId="{B339A025-2180-4E8E-8003-63BF6A8F3050}" type="presParOf" srcId="{D4718F65-D143-4595-B813-9F64A423CF2C}" destId="{9606C723-3476-48FA-9509-260E98D77033}" srcOrd="0" destOrd="0" presId="urn:microsoft.com/office/officeart/2018/2/layout/IconCircleList"/>
    <dgm:cxn modelId="{B59BA632-97B3-4CFC-9925-76972EA9EFFF}" type="presParOf" srcId="{D4718F65-D143-4595-B813-9F64A423CF2C}" destId="{C4C6537B-C84B-4E7F-80C7-3605B8BE0875}" srcOrd="1" destOrd="0" presId="urn:microsoft.com/office/officeart/2018/2/layout/IconCircleList"/>
    <dgm:cxn modelId="{71FF51D5-A589-4DAA-8E2C-CF8628555E57}" type="presParOf" srcId="{D4718F65-D143-4595-B813-9F64A423CF2C}" destId="{DBDE9482-8636-4312-BC19-4D5E4E5818C4}" srcOrd="2" destOrd="0" presId="urn:microsoft.com/office/officeart/2018/2/layout/IconCircleList"/>
    <dgm:cxn modelId="{7C78AD33-39F8-47E9-9548-BCA7F774DEBB}" type="presParOf" srcId="{D4718F65-D143-4595-B813-9F64A423CF2C}" destId="{C223804C-3941-4C18-86C1-50BDB865CFD8}" srcOrd="3" destOrd="0" presId="urn:microsoft.com/office/officeart/2018/2/layout/IconCircleList"/>
    <dgm:cxn modelId="{E0566179-33DC-467F-9B41-0EBBB6E4B1C6}" type="presParOf" srcId="{BD414359-7EEA-40F1-B99C-35A249D0561B}" destId="{5CEECD87-957A-41C7-87D2-26A375B8F827}" srcOrd="9" destOrd="0" presId="urn:microsoft.com/office/officeart/2018/2/layout/IconCircleList"/>
    <dgm:cxn modelId="{E591639D-7BB6-4F13-B680-E9C2BF25F7F1}" type="presParOf" srcId="{BD414359-7EEA-40F1-B99C-35A249D0561B}" destId="{182C83FE-56B9-44E7-83B1-34530EB8F178}" srcOrd="10" destOrd="0" presId="urn:microsoft.com/office/officeart/2018/2/layout/IconCircleList"/>
    <dgm:cxn modelId="{2718B9CC-2B56-4BA4-92DE-5D4F47A05CED}" type="presParOf" srcId="{182C83FE-56B9-44E7-83B1-34530EB8F178}" destId="{D3A050B0-D875-4449-8FCF-69249291952B}" srcOrd="0" destOrd="0" presId="urn:microsoft.com/office/officeart/2018/2/layout/IconCircleList"/>
    <dgm:cxn modelId="{924581FE-08E2-41EA-9A52-708655F85FCA}" type="presParOf" srcId="{182C83FE-56B9-44E7-83B1-34530EB8F178}" destId="{4E830FBC-37D6-4EFC-8103-C7261A5D2698}" srcOrd="1" destOrd="0" presId="urn:microsoft.com/office/officeart/2018/2/layout/IconCircleList"/>
    <dgm:cxn modelId="{98CD65BE-40AE-43F3-A92F-530D78DE50FC}" type="presParOf" srcId="{182C83FE-56B9-44E7-83B1-34530EB8F178}" destId="{A35C0288-D76A-4676-B338-9D6572B4E162}" srcOrd="2" destOrd="0" presId="urn:microsoft.com/office/officeart/2018/2/layout/IconCircleList"/>
    <dgm:cxn modelId="{28FBDB1A-41CF-4F2B-8E0D-AD85E5A80312}" type="presParOf" srcId="{182C83FE-56B9-44E7-83B1-34530EB8F178}" destId="{731A2D5E-8678-4238-86EB-9FCC03B1074B}" srcOrd="3" destOrd="0" presId="urn:microsoft.com/office/officeart/2018/2/layout/IconCircleList"/>
    <dgm:cxn modelId="{E043FFD4-F09E-40D4-8322-8D8B25E18119}" type="presParOf" srcId="{BD414359-7EEA-40F1-B99C-35A249D0561B}" destId="{E23DDD46-CE3D-4622-AB39-E41DBBA39B3A}" srcOrd="11" destOrd="0" presId="urn:microsoft.com/office/officeart/2018/2/layout/IconCircleList"/>
    <dgm:cxn modelId="{AAD2F11B-9F27-452D-AAE6-5B5FC82F7712}" type="presParOf" srcId="{BD414359-7EEA-40F1-B99C-35A249D0561B}" destId="{A4C5C088-56C1-4FFE-8CB8-B10222C61195}" srcOrd="12" destOrd="0" presId="urn:microsoft.com/office/officeart/2018/2/layout/IconCircleList"/>
    <dgm:cxn modelId="{B86CC68F-DF77-4EEA-8FA3-6449E622867F}" type="presParOf" srcId="{A4C5C088-56C1-4FFE-8CB8-B10222C61195}" destId="{E4C96D0C-6E9B-4F6B-9C62-12B265A0CC4D}" srcOrd="0" destOrd="0" presId="urn:microsoft.com/office/officeart/2018/2/layout/IconCircleList"/>
    <dgm:cxn modelId="{CD9FA598-C7C1-4AC9-A16B-3C40F7848946}" type="presParOf" srcId="{A4C5C088-56C1-4FFE-8CB8-B10222C61195}" destId="{96464C61-AA9E-490D-B5AE-5D0112D7FD84}" srcOrd="1" destOrd="0" presId="urn:microsoft.com/office/officeart/2018/2/layout/IconCircleList"/>
    <dgm:cxn modelId="{E6B06F05-29A3-46A9-BC46-410822AA506A}" type="presParOf" srcId="{A4C5C088-56C1-4FFE-8CB8-B10222C61195}" destId="{40CBF2CD-C3BE-449B-8407-F7BBE9461169}" srcOrd="2" destOrd="0" presId="urn:microsoft.com/office/officeart/2018/2/layout/IconCircleList"/>
    <dgm:cxn modelId="{AF1F5159-8E86-4C17-AC59-A35A0AC5DEF6}" type="presParOf" srcId="{A4C5C088-56C1-4FFE-8CB8-B10222C61195}" destId="{47601EEC-2060-460B-A8A6-D692120DDE7E}" srcOrd="3" destOrd="0" presId="urn:microsoft.com/office/officeart/2018/2/layout/IconCircleList"/>
    <dgm:cxn modelId="{9FA49C0E-7EF0-4C6E-B46D-11839382256C}" type="presParOf" srcId="{BD414359-7EEA-40F1-B99C-35A249D0561B}" destId="{2C5332F5-1A4A-41C3-9230-98465D2DB5CF}" srcOrd="13" destOrd="0" presId="urn:microsoft.com/office/officeart/2018/2/layout/IconCircleList"/>
    <dgm:cxn modelId="{8DCD9543-0B03-4E4F-9A18-474A3F46A760}" type="presParOf" srcId="{BD414359-7EEA-40F1-B99C-35A249D0561B}" destId="{E56408A4-9932-4370-9292-25348880732D}" srcOrd="14" destOrd="0" presId="urn:microsoft.com/office/officeart/2018/2/layout/IconCircleList"/>
    <dgm:cxn modelId="{E4CE69EA-B61D-4ACE-89CE-A8758B42E368}" type="presParOf" srcId="{E56408A4-9932-4370-9292-25348880732D}" destId="{68AB75F4-8668-48FF-9070-686F86C2DBFF}" srcOrd="0" destOrd="0" presId="urn:microsoft.com/office/officeart/2018/2/layout/IconCircleList"/>
    <dgm:cxn modelId="{33C27D3A-0160-4BE2-8443-0C395D6DDDA3}" type="presParOf" srcId="{E56408A4-9932-4370-9292-25348880732D}" destId="{259B6AB2-03D4-48A8-B649-AA6947A16D01}" srcOrd="1" destOrd="0" presId="urn:microsoft.com/office/officeart/2018/2/layout/IconCircleList"/>
    <dgm:cxn modelId="{8BEFB884-F56D-4923-8425-E22A03619F83}" type="presParOf" srcId="{E56408A4-9932-4370-9292-25348880732D}" destId="{39BB1BFA-1746-49FF-944C-84CA9585C227}" srcOrd="2" destOrd="0" presId="urn:microsoft.com/office/officeart/2018/2/layout/IconCircleList"/>
    <dgm:cxn modelId="{17BF4442-4AFE-4A82-B909-6D4B4162C6B8}" type="presParOf" srcId="{E56408A4-9932-4370-9292-25348880732D}" destId="{5DC3DD7A-B96E-460B-A86C-FDA5F5C018C1}" srcOrd="3" destOrd="0" presId="urn:microsoft.com/office/officeart/2018/2/layout/IconCircleList"/>
  </dgm:cxnLst>
  <dgm:bg/>
  <dgm:whole/>
  <dgm:extLst>
    <a:ext uri="http://schemas.microsoft.com/office/drawing/2008/diagram">
      <dsp:dataModelExt xmlns:dsp="http://schemas.microsoft.com/office/drawing/2008/diagram" relId="rId8"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05313DD9-30C7-4BCA-A49B-F6E9D43B6DDC}" type="doc">
      <dgm:prSet loTypeId="urn:microsoft.com/office/officeart/2005/8/layout/venn3" loCatId="relationship" qsTypeId="urn:microsoft.com/office/officeart/2005/8/quickstyle/simple1" qsCatId="simple" csTypeId="urn:microsoft.com/office/officeart/2005/8/colors/accent1_2" csCatId="accent1" phldr="1"/>
      <dgm:spPr/>
      <dgm:t>
        <a:bodyPr/>
        <a:lstStyle/>
        <a:p>
          <a:endParaRPr lang="en-US"/>
        </a:p>
      </dgm:t>
    </dgm:pt>
    <dgm:pt modelId="{0673BA04-C104-4B9D-AEE6-AC624C1C6945}">
      <dgm:prSet phldrT="[Text]"/>
      <dgm:spPr/>
      <dgm:t>
        <a:bodyPr/>
        <a:lstStyle/>
        <a:p>
          <a:r>
            <a:rPr lang="en-US"/>
            <a:t>Quick data exploration</a:t>
          </a:r>
        </a:p>
      </dgm:t>
    </dgm:pt>
    <dgm:pt modelId="{927C9E35-EDDE-4C73-A591-841176F8BEE3}" type="parTrans" cxnId="{E2E60513-E986-4E81-B0CA-960D7AC59E60}">
      <dgm:prSet/>
      <dgm:spPr/>
      <dgm:t>
        <a:bodyPr/>
        <a:lstStyle/>
        <a:p>
          <a:endParaRPr lang="en-US"/>
        </a:p>
      </dgm:t>
    </dgm:pt>
    <dgm:pt modelId="{4BB2C697-66B5-478B-BCF7-CC9A4962398E}" type="sibTrans" cxnId="{E2E60513-E986-4E81-B0CA-960D7AC59E60}">
      <dgm:prSet/>
      <dgm:spPr/>
      <dgm:t>
        <a:bodyPr/>
        <a:lstStyle/>
        <a:p>
          <a:endParaRPr lang="en-US"/>
        </a:p>
      </dgm:t>
    </dgm:pt>
    <dgm:pt modelId="{E56468F0-A88A-49F1-9246-57CC9C27A80E}">
      <dgm:prSet phldrT="[Text]"/>
      <dgm:spPr/>
      <dgm:t>
        <a:bodyPr/>
        <a:lstStyle/>
        <a:p>
          <a:r>
            <a:rPr lang="en-US"/>
            <a:t>Easily explore schema and data in files on Azure storage</a:t>
          </a:r>
        </a:p>
      </dgm:t>
    </dgm:pt>
    <dgm:pt modelId="{1611DFBB-6001-46DB-8168-306C714E2588}" type="parTrans" cxnId="{43323804-3E07-4204-9289-9EF842BC1832}">
      <dgm:prSet/>
      <dgm:spPr/>
      <dgm:t>
        <a:bodyPr/>
        <a:lstStyle/>
        <a:p>
          <a:endParaRPr lang="en-US"/>
        </a:p>
      </dgm:t>
    </dgm:pt>
    <dgm:pt modelId="{090A16DC-9D7F-4EE2-AF56-5DE43C510B69}" type="sibTrans" cxnId="{43323804-3E07-4204-9289-9EF842BC1832}">
      <dgm:prSet/>
      <dgm:spPr/>
      <dgm:t>
        <a:bodyPr/>
        <a:lstStyle/>
        <a:p>
          <a:endParaRPr lang="en-US"/>
        </a:p>
      </dgm:t>
    </dgm:pt>
    <dgm:pt modelId="{441169D3-2DE7-4F96-A8B1-02DF2B0B8004}">
      <dgm:prSet phldrT="[Text]"/>
      <dgm:spPr/>
      <dgm:t>
        <a:bodyPr/>
        <a:lstStyle/>
        <a:p>
          <a:r>
            <a:rPr lang="en-US"/>
            <a:t>Logical Data Warehouse</a:t>
          </a:r>
        </a:p>
      </dgm:t>
    </dgm:pt>
    <dgm:pt modelId="{BD42512F-6C1B-4B25-8C26-D7DDE946EE5D}" type="parTrans" cxnId="{C087052B-E06E-4C9A-926F-48128DCB29E3}">
      <dgm:prSet/>
      <dgm:spPr/>
      <dgm:t>
        <a:bodyPr/>
        <a:lstStyle/>
        <a:p>
          <a:endParaRPr lang="en-US"/>
        </a:p>
      </dgm:t>
    </dgm:pt>
    <dgm:pt modelId="{535EE2A7-311B-4153-AAC7-E8ACC5C5C12F}" type="sibTrans" cxnId="{C087052B-E06E-4C9A-926F-48128DCB29E3}">
      <dgm:prSet/>
      <dgm:spPr/>
      <dgm:t>
        <a:bodyPr/>
        <a:lstStyle/>
        <a:p>
          <a:endParaRPr lang="en-US"/>
        </a:p>
      </dgm:t>
    </dgm:pt>
    <dgm:pt modelId="{222A22C0-F7D9-4218-8DE3-99DF56C1C28E}">
      <dgm:prSet phldrT="[Text]"/>
      <dgm:spPr/>
      <dgm:t>
        <a:bodyPr/>
        <a:lstStyle/>
        <a:p>
          <a:r>
            <a:rPr lang="en-US"/>
            <a:t>Model raw files as virtual tables and views</a:t>
          </a:r>
        </a:p>
      </dgm:t>
    </dgm:pt>
    <dgm:pt modelId="{DDE3F2D2-335A-4AFB-8AC3-0D25794CDC39}" type="parTrans" cxnId="{DC066F27-1886-4B52-B8F9-B3202063B40E}">
      <dgm:prSet/>
      <dgm:spPr/>
      <dgm:t>
        <a:bodyPr/>
        <a:lstStyle/>
        <a:p>
          <a:endParaRPr lang="en-US"/>
        </a:p>
      </dgm:t>
    </dgm:pt>
    <dgm:pt modelId="{D5132C65-28DF-42EA-A2BD-1CB1D90291AC}" type="sibTrans" cxnId="{DC066F27-1886-4B52-B8F9-B3202063B40E}">
      <dgm:prSet/>
      <dgm:spPr/>
      <dgm:t>
        <a:bodyPr/>
        <a:lstStyle/>
        <a:p>
          <a:endParaRPr lang="en-US"/>
        </a:p>
      </dgm:t>
    </dgm:pt>
    <dgm:pt modelId="{86C4114F-343B-4CA8-99E3-6A7259F9591C}">
      <dgm:prSet phldrT="[Text]"/>
      <dgm:spPr/>
      <dgm:t>
        <a:bodyPr/>
        <a:lstStyle/>
        <a:p>
          <a:r>
            <a:rPr lang="en-US"/>
            <a:t>Easy data transformation</a:t>
          </a:r>
        </a:p>
      </dgm:t>
    </dgm:pt>
    <dgm:pt modelId="{65811011-476F-49F4-B362-72384D2E2241}" type="parTrans" cxnId="{0FB321FA-321D-4777-9988-3A642CBD12ED}">
      <dgm:prSet/>
      <dgm:spPr/>
      <dgm:t>
        <a:bodyPr/>
        <a:lstStyle/>
        <a:p>
          <a:endParaRPr lang="en-US"/>
        </a:p>
      </dgm:t>
    </dgm:pt>
    <dgm:pt modelId="{C6694765-6479-472B-8135-B93C09AF2AB1}" type="sibTrans" cxnId="{0FB321FA-321D-4777-9988-3A642CBD12ED}">
      <dgm:prSet/>
      <dgm:spPr/>
      <dgm:t>
        <a:bodyPr/>
        <a:lstStyle/>
        <a:p>
          <a:endParaRPr lang="en-US"/>
        </a:p>
      </dgm:t>
    </dgm:pt>
    <dgm:pt modelId="{B1333644-EE10-4FA2-B251-0CAE6E47C8DC}">
      <dgm:prSet phldrT="[Text]"/>
      <dgm:spPr/>
      <dgm:t>
        <a:bodyPr/>
        <a:lstStyle/>
        <a:p>
          <a:r>
            <a:rPr lang="en-US" dirty="0"/>
            <a:t>Transform CSV to parquet format</a:t>
          </a:r>
        </a:p>
      </dgm:t>
    </dgm:pt>
    <dgm:pt modelId="{ED1281FA-2F51-494B-9CA0-4A76C521E7CB}" type="parTrans" cxnId="{E389CC28-7176-4F5B-9ECD-F9A16ED8DC57}">
      <dgm:prSet/>
      <dgm:spPr/>
      <dgm:t>
        <a:bodyPr/>
        <a:lstStyle/>
        <a:p>
          <a:endParaRPr lang="en-US"/>
        </a:p>
      </dgm:t>
    </dgm:pt>
    <dgm:pt modelId="{6C68AB23-5243-40F0-AE95-9C167AB6621A}" type="sibTrans" cxnId="{E389CC28-7176-4F5B-9ECD-F9A16ED8DC57}">
      <dgm:prSet/>
      <dgm:spPr/>
      <dgm:t>
        <a:bodyPr/>
        <a:lstStyle/>
        <a:p>
          <a:endParaRPr lang="en-US"/>
        </a:p>
      </dgm:t>
    </dgm:pt>
    <dgm:pt modelId="{AFBA98E4-E5BF-4059-80C0-88EBDE285998}">
      <dgm:prSet phldrT="[Text]"/>
      <dgm:spPr/>
      <dgm:t>
        <a:bodyPr/>
        <a:lstStyle/>
        <a:p>
          <a:r>
            <a:rPr lang="en-US"/>
            <a:t>Move data between containers and accounts</a:t>
          </a:r>
        </a:p>
      </dgm:t>
    </dgm:pt>
    <dgm:pt modelId="{9B3C62C8-E32F-4688-B582-4E79A70A7B06}" type="parTrans" cxnId="{A633019F-4C88-4758-9421-3C04EDEBFE19}">
      <dgm:prSet/>
      <dgm:spPr/>
      <dgm:t>
        <a:bodyPr/>
        <a:lstStyle/>
        <a:p>
          <a:endParaRPr lang="en-US"/>
        </a:p>
      </dgm:t>
    </dgm:pt>
    <dgm:pt modelId="{494AB928-FCFF-4CC0-87C7-BB34654FD53E}" type="sibTrans" cxnId="{A633019F-4C88-4758-9421-3C04EDEBFE19}">
      <dgm:prSet/>
      <dgm:spPr/>
      <dgm:t>
        <a:bodyPr/>
        <a:lstStyle/>
        <a:p>
          <a:endParaRPr lang="en-US"/>
        </a:p>
      </dgm:t>
    </dgm:pt>
    <dgm:pt modelId="{A53A8844-7569-4122-98C4-7CA16C8A57B7}">
      <dgm:prSet phldrT="[Text]"/>
      <dgm:spPr/>
      <dgm:t>
        <a:bodyPr/>
        <a:lstStyle/>
        <a:p>
          <a:endParaRPr lang="en-US"/>
        </a:p>
      </dgm:t>
    </dgm:pt>
    <dgm:pt modelId="{EC140F6C-08A0-4F3E-800D-E028B8A0770B}" type="parTrans" cxnId="{9A1462CE-4003-4118-A994-5034923C9A5B}">
      <dgm:prSet/>
      <dgm:spPr/>
      <dgm:t>
        <a:bodyPr/>
        <a:lstStyle/>
        <a:p>
          <a:endParaRPr lang="en-US"/>
        </a:p>
      </dgm:t>
    </dgm:pt>
    <dgm:pt modelId="{1D106CC4-57B2-46AF-9B55-711FD5F0F13A}" type="sibTrans" cxnId="{9A1462CE-4003-4118-A994-5034923C9A5B}">
      <dgm:prSet/>
      <dgm:spPr/>
      <dgm:t>
        <a:bodyPr/>
        <a:lstStyle/>
        <a:p>
          <a:endParaRPr lang="en-US"/>
        </a:p>
      </dgm:t>
    </dgm:pt>
    <dgm:pt modelId="{CD46439D-E630-4D98-860F-F7FDD690BC35}">
      <dgm:prSet phldrT="[Text]"/>
      <dgm:spPr/>
      <dgm:t>
        <a:bodyPr/>
        <a:lstStyle/>
        <a:p>
          <a:r>
            <a:rPr lang="en-US" dirty="0"/>
            <a:t>Use any tool that works with SQL to analyze files</a:t>
          </a:r>
        </a:p>
      </dgm:t>
    </dgm:pt>
    <dgm:pt modelId="{F0FAE6EA-217A-489E-9886-33569F1B2D40}" type="parTrans" cxnId="{987BA35C-636E-498D-A049-10F124193C20}">
      <dgm:prSet/>
      <dgm:spPr/>
      <dgm:t>
        <a:bodyPr/>
        <a:lstStyle/>
        <a:p>
          <a:endParaRPr lang="en-US"/>
        </a:p>
      </dgm:t>
    </dgm:pt>
    <dgm:pt modelId="{6B3BCF9C-169A-4606-B038-49BD2CB66637}" type="sibTrans" cxnId="{987BA35C-636E-498D-A049-10F124193C20}">
      <dgm:prSet/>
      <dgm:spPr/>
      <dgm:t>
        <a:bodyPr/>
        <a:lstStyle/>
        <a:p>
          <a:endParaRPr lang="en-US"/>
        </a:p>
      </dgm:t>
    </dgm:pt>
    <dgm:pt modelId="{3E6AFACA-6358-4E3A-82A3-731215BFE7A9}">
      <dgm:prSet phldrT="[Text]"/>
      <dgm:spPr/>
      <dgm:t>
        <a:bodyPr/>
        <a:lstStyle/>
        <a:p>
          <a:r>
            <a:rPr lang="en-US"/>
            <a:t>Use enterprise-grade security model</a:t>
          </a:r>
        </a:p>
      </dgm:t>
    </dgm:pt>
    <dgm:pt modelId="{B5D30A30-FB5E-4327-AD6C-E1AF989D4861}" type="parTrans" cxnId="{E5716FAE-D3DF-4456-93DC-5FE895FE4D42}">
      <dgm:prSet/>
      <dgm:spPr/>
      <dgm:t>
        <a:bodyPr/>
        <a:lstStyle/>
        <a:p>
          <a:endParaRPr lang="en-US"/>
        </a:p>
      </dgm:t>
    </dgm:pt>
    <dgm:pt modelId="{39BAA85F-3207-4A05-A55E-A1AE38FB1B67}" type="sibTrans" cxnId="{E5716FAE-D3DF-4456-93DC-5FE895FE4D42}">
      <dgm:prSet/>
      <dgm:spPr/>
      <dgm:t>
        <a:bodyPr/>
        <a:lstStyle/>
        <a:p>
          <a:endParaRPr lang="en-US"/>
        </a:p>
      </dgm:t>
    </dgm:pt>
    <dgm:pt modelId="{622CBA25-8A58-49BE-90B9-91E787B8C96B}">
      <dgm:prSet phldrT="[Text]"/>
      <dgm:spPr/>
      <dgm:t>
        <a:bodyPr/>
        <a:lstStyle/>
        <a:p>
          <a:r>
            <a:rPr lang="en-US"/>
            <a:t>Save the results of queries on external storage</a:t>
          </a:r>
        </a:p>
      </dgm:t>
    </dgm:pt>
    <dgm:pt modelId="{27F4B3B1-B6E4-4F2E-A8C3-8876C6C420E2}" type="parTrans" cxnId="{C5250BAA-8D71-4C07-B118-35A5B9B92A2E}">
      <dgm:prSet/>
      <dgm:spPr/>
      <dgm:t>
        <a:bodyPr/>
        <a:lstStyle/>
        <a:p>
          <a:endParaRPr lang="en-US"/>
        </a:p>
      </dgm:t>
    </dgm:pt>
    <dgm:pt modelId="{55FA8053-2381-4CEE-9EAD-F75FCBABB9A3}" type="sibTrans" cxnId="{C5250BAA-8D71-4C07-B118-35A5B9B92A2E}">
      <dgm:prSet/>
      <dgm:spPr/>
      <dgm:t>
        <a:bodyPr/>
        <a:lstStyle/>
        <a:p>
          <a:endParaRPr lang="en-US"/>
        </a:p>
      </dgm:t>
    </dgm:pt>
    <dgm:pt modelId="{850F70D1-0343-4F2E-9C89-660CB933EF50}">
      <dgm:prSet phldrT="[Text]"/>
      <dgm:spPr/>
      <dgm:t>
        <a:bodyPr/>
        <a:lstStyle/>
        <a:p>
          <a:r>
            <a:rPr lang="en-US" dirty="0"/>
            <a:t>Supports various file formats (Parquet, CSV, JSON)</a:t>
          </a:r>
        </a:p>
      </dgm:t>
    </dgm:pt>
    <dgm:pt modelId="{A1EE099C-AEC8-4C6E-A7A9-4BF379F6B5CC}" type="parTrans" cxnId="{26FB079F-73FB-4E04-9C78-B718FE40BAEA}">
      <dgm:prSet/>
      <dgm:spPr/>
      <dgm:t>
        <a:bodyPr/>
        <a:lstStyle/>
        <a:p>
          <a:endParaRPr lang="en-US"/>
        </a:p>
      </dgm:t>
    </dgm:pt>
    <dgm:pt modelId="{940B2805-44E9-4E73-A079-78341D98A771}" type="sibTrans" cxnId="{26FB079F-73FB-4E04-9C78-B718FE40BAEA}">
      <dgm:prSet/>
      <dgm:spPr/>
      <dgm:t>
        <a:bodyPr/>
        <a:lstStyle/>
        <a:p>
          <a:endParaRPr lang="en-US"/>
        </a:p>
      </dgm:t>
    </dgm:pt>
    <dgm:pt modelId="{2A65E136-4A27-4FBD-9223-F2887C56BE73}">
      <dgm:prSet/>
      <dgm:spPr/>
      <dgm:t>
        <a:bodyPr/>
        <a:lstStyle/>
        <a:p>
          <a:r>
            <a:rPr lang="en-US"/>
            <a:t>Direct connector to Azure storage for large BI ecosystem</a:t>
          </a:r>
        </a:p>
      </dgm:t>
    </dgm:pt>
    <dgm:pt modelId="{9A21F159-64AA-4589-840F-06AFA212D57D}" type="parTrans" cxnId="{0AABC39F-6FC4-4128-8C9F-A9F6CFD5D746}">
      <dgm:prSet/>
      <dgm:spPr/>
      <dgm:t>
        <a:bodyPr/>
        <a:lstStyle/>
        <a:p>
          <a:endParaRPr lang="en-US"/>
        </a:p>
      </dgm:t>
    </dgm:pt>
    <dgm:pt modelId="{29A017E1-CF91-4845-AC69-643DFE077D54}" type="sibTrans" cxnId="{0AABC39F-6FC4-4128-8C9F-A9F6CFD5D746}">
      <dgm:prSet/>
      <dgm:spPr/>
      <dgm:t>
        <a:bodyPr/>
        <a:lstStyle/>
        <a:p>
          <a:endParaRPr lang="en-US"/>
        </a:p>
      </dgm:t>
    </dgm:pt>
    <dgm:pt modelId="{44532A51-5EA7-492A-A188-F12A7A870924}" type="pres">
      <dgm:prSet presAssocID="{05313DD9-30C7-4BCA-A49B-F6E9D43B6DDC}" presName="Name0" presStyleCnt="0">
        <dgm:presLayoutVars>
          <dgm:dir/>
          <dgm:resizeHandles val="exact"/>
        </dgm:presLayoutVars>
      </dgm:prSet>
      <dgm:spPr/>
    </dgm:pt>
    <dgm:pt modelId="{8C4D3C74-A890-4670-ADF8-15428782258E}" type="pres">
      <dgm:prSet presAssocID="{0673BA04-C104-4B9D-AEE6-AC624C1C6945}" presName="Name5" presStyleLbl="vennNode1" presStyleIdx="0" presStyleCnt="3">
        <dgm:presLayoutVars>
          <dgm:bulletEnabled val="1"/>
        </dgm:presLayoutVars>
      </dgm:prSet>
      <dgm:spPr/>
    </dgm:pt>
    <dgm:pt modelId="{65414CEE-FEA3-4257-8028-A22FD87128C3}" type="pres">
      <dgm:prSet presAssocID="{4BB2C697-66B5-478B-BCF7-CC9A4962398E}" presName="space" presStyleCnt="0"/>
      <dgm:spPr/>
    </dgm:pt>
    <dgm:pt modelId="{13147367-F0E9-4ACF-8B01-06F2B02A3C7D}" type="pres">
      <dgm:prSet presAssocID="{441169D3-2DE7-4F96-A8B1-02DF2B0B8004}" presName="Name5" presStyleLbl="vennNode1" presStyleIdx="1" presStyleCnt="3">
        <dgm:presLayoutVars>
          <dgm:bulletEnabled val="1"/>
        </dgm:presLayoutVars>
      </dgm:prSet>
      <dgm:spPr/>
    </dgm:pt>
    <dgm:pt modelId="{01F90ACB-2E9B-4A9B-AF4E-705F26733512}" type="pres">
      <dgm:prSet presAssocID="{535EE2A7-311B-4153-AAC7-E8ACC5C5C12F}" presName="space" presStyleCnt="0"/>
      <dgm:spPr/>
    </dgm:pt>
    <dgm:pt modelId="{AAE36A8B-7273-47E0-914A-57C4B748E852}" type="pres">
      <dgm:prSet presAssocID="{86C4114F-343B-4CA8-99E3-6A7259F9591C}" presName="Name5" presStyleLbl="vennNode1" presStyleIdx="2" presStyleCnt="3">
        <dgm:presLayoutVars>
          <dgm:bulletEnabled val="1"/>
        </dgm:presLayoutVars>
      </dgm:prSet>
      <dgm:spPr/>
    </dgm:pt>
  </dgm:ptLst>
  <dgm:cxnLst>
    <dgm:cxn modelId="{39C7AC02-1132-47B1-BAAE-CA9775A51497}" type="presOf" srcId="{441169D3-2DE7-4F96-A8B1-02DF2B0B8004}" destId="{13147367-F0E9-4ACF-8B01-06F2B02A3C7D}" srcOrd="0" destOrd="0" presId="urn:microsoft.com/office/officeart/2005/8/layout/venn3"/>
    <dgm:cxn modelId="{43323804-3E07-4204-9289-9EF842BC1832}" srcId="{0673BA04-C104-4B9D-AEE6-AC624C1C6945}" destId="{E56468F0-A88A-49F1-9246-57CC9C27A80E}" srcOrd="0" destOrd="0" parTransId="{1611DFBB-6001-46DB-8168-306C714E2588}" sibTransId="{090A16DC-9D7F-4EE2-AF56-5DE43C510B69}"/>
    <dgm:cxn modelId="{E2E60513-E986-4E81-B0CA-960D7AC59E60}" srcId="{05313DD9-30C7-4BCA-A49B-F6E9D43B6DDC}" destId="{0673BA04-C104-4B9D-AEE6-AC624C1C6945}" srcOrd="0" destOrd="0" parTransId="{927C9E35-EDDE-4C73-A591-841176F8BEE3}" sibTransId="{4BB2C697-66B5-478B-BCF7-CC9A4962398E}"/>
    <dgm:cxn modelId="{0DB2A321-EDBE-4FBB-853E-89B06A2A6F7C}" type="presOf" srcId="{CD46439D-E630-4D98-860F-F7FDD690BC35}" destId="{13147367-F0E9-4ACF-8B01-06F2B02A3C7D}" srcOrd="0" destOrd="2" presId="urn:microsoft.com/office/officeart/2005/8/layout/venn3"/>
    <dgm:cxn modelId="{DE4FE222-E799-4DB4-AD2C-1D8BC27FFE0A}" type="presOf" srcId="{2A65E136-4A27-4FBD-9223-F2887C56BE73}" destId="{8C4D3C74-A890-4670-ADF8-15428782258E}" srcOrd="0" destOrd="3" presId="urn:microsoft.com/office/officeart/2005/8/layout/venn3"/>
    <dgm:cxn modelId="{DC066F27-1886-4B52-B8F9-B3202063B40E}" srcId="{441169D3-2DE7-4F96-A8B1-02DF2B0B8004}" destId="{222A22C0-F7D9-4218-8DE3-99DF56C1C28E}" srcOrd="0" destOrd="0" parTransId="{DDE3F2D2-335A-4AFB-8AC3-0D25794CDC39}" sibTransId="{D5132C65-28DF-42EA-A2BD-1CB1D90291AC}"/>
    <dgm:cxn modelId="{E389CC28-7176-4F5B-9ECD-F9A16ED8DC57}" srcId="{86C4114F-343B-4CA8-99E3-6A7259F9591C}" destId="{B1333644-EE10-4FA2-B251-0CAE6E47C8DC}" srcOrd="0" destOrd="0" parTransId="{ED1281FA-2F51-494B-9CA0-4A76C521E7CB}" sibTransId="{6C68AB23-5243-40F0-AE95-9C167AB6621A}"/>
    <dgm:cxn modelId="{C087052B-E06E-4C9A-926F-48128DCB29E3}" srcId="{05313DD9-30C7-4BCA-A49B-F6E9D43B6DDC}" destId="{441169D3-2DE7-4F96-A8B1-02DF2B0B8004}" srcOrd="1" destOrd="0" parTransId="{BD42512F-6C1B-4B25-8C26-D7DDE946EE5D}" sibTransId="{535EE2A7-311B-4153-AAC7-E8ACC5C5C12F}"/>
    <dgm:cxn modelId="{ACFE5630-5BCA-4CD9-995F-0663F96EC752}" type="presOf" srcId="{05313DD9-30C7-4BCA-A49B-F6E9D43B6DDC}" destId="{44532A51-5EA7-492A-A188-F12A7A870924}" srcOrd="0" destOrd="0" presId="urn:microsoft.com/office/officeart/2005/8/layout/venn3"/>
    <dgm:cxn modelId="{94C0EE30-8875-4B0B-8411-F841C6E6295F}" type="presOf" srcId="{850F70D1-0343-4F2E-9C89-660CB933EF50}" destId="{8C4D3C74-A890-4670-ADF8-15428782258E}" srcOrd="0" destOrd="2" presId="urn:microsoft.com/office/officeart/2005/8/layout/venn3"/>
    <dgm:cxn modelId="{3C047134-2444-4332-A212-7C33D9639F33}" type="presOf" srcId="{A53A8844-7569-4122-98C4-7CA16C8A57B7}" destId="{AAE36A8B-7273-47E0-914A-57C4B748E852}" srcOrd="0" destOrd="4" presId="urn:microsoft.com/office/officeart/2005/8/layout/venn3"/>
    <dgm:cxn modelId="{987BA35C-636E-498D-A049-10F124193C20}" srcId="{441169D3-2DE7-4F96-A8B1-02DF2B0B8004}" destId="{CD46439D-E630-4D98-860F-F7FDD690BC35}" srcOrd="1" destOrd="0" parTransId="{F0FAE6EA-217A-489E-9886-33569F1B2D40}" sibTransId="{6B3BCF9C-169A-4606-B038-49BD2CB66637}"/>
    <dgm:cxn modelId="{CE60EC64-E7AB-466E-913C-EC1F2E8B5A69}" type="presOf" srcId="{B1333644-EE10-4FA2-B251-0CAE6E47C8DC}" destId="{AAE36A8B-7273-47E0-914A-57C4B748E852}" srcOrd="0" destOrd="1" presId="urn:microsoft.com/office/officeart/2005/8/layout/venn3"/>
    <dgm:cxn modelId="{D038B86A-8378-4103-B18F-FDB559D21CEF}" type="presOf" srcId="{622CBA25-8A58-49BE-90B9-91E787B8C96B}" destId="{AAE36A8B-7273-47E0-914A-57C4B748E852}" srcOrd="0" destOrd="3" presId="urn:microsoft.com/office/officeart/2005/8/layout/venn3"/>
    <dgm:cxn modelId="{7CF81B6C-1BE1-4CC9-A1DE-EF9B4C120FB2}" type="presOf" srcId="{0673BA04-C104-4B9D-AEE6-AC624C1C6945}" destId="{8C4D3C74-A890-4670-ADF8-15428782258E}" srcOrd="0" destOrd="0" presId="urn:microsoft.com/office/officeart/2005/8/layout/venn3"/>
    <dgm:cxn modelId="{A12DAB75-E3F3-4CF2-AEB8-9C10AA42716E}" type="presOf" srcId="{222A22C0-F7D9-4218-8DE3-99DF56C1C28E}" destId="{13147367-F0E9-4ACF-8B01-06F2B02A3C7D}" srcOrd="0" destOrd="1" presId="urn:microsoft.com/office/officeart/2005/8/layout/venn3"/>
    <dgm:cxn modelId="{F5D3D656-9CE6-43AA-B3B3-231D41CAA449}" type="presOf" srcId="{86C4114F-343B-4CA8-99E3-6A7259F9591C}" destId="{AAE36A8B-7273-47E0-914A-57C4B748E852}" srcOrd="0" destOrd="0" presId="urn:microsoft.com/office/officeart/2005/8/layout/venn3"/>
    <dgm:cxn modelId="{CBBFC793-D49D-4B5F-90AA-D714C1F793FB}" type="presOf" srcId="{3E6AFACA-6358-4E3A-82A3-731215BFE7A9}" destId="{13147367-F0E9-4ACF-8B01-06F2B02A3C7D}" srcOrd="0" destOrd="3" presId="urn:microsoft.com/office/officeart/2005/8/layout/venn3"/>
    <dgm:cxn modelId="{A633019F-4C88-4758-9421-3C04EDEBFE19}" srcId="{86C4114F-343B-4CA8-99E3-6A7259F9591C}" destId="{AFBA98E4-E5BF-4059-80C0-88EBDE285998}" srcOrd="1" destOrd="0" parTransId="{9B3C62C8-E32F-4688-B582-4E79A70A7B06}" sibTransId="{494AB928-FCFF-4CC0-87C7-BB34654FD53E}"/>
    <dgm:cxn modelId="{26FB079F-73FB-4E04-9C78-B718FE40BAEA}" srcId="{0673BA04-C104-4B9D-AEE6-AC624C1C6945}" destId="{850F70D1-0343-4F2E-9C89-660CB933EF50}" srcOrd="1" destOrd="0" parTransId="{A1EE099C-AEC8-4C6E-A7A9-4BF379F6B5CC}" sibTransId="{940B2805-44E9-4E73-A079-78341D98A771}"/>
    <dgm:cxn modelId="{0AABC39F-6FC4-4128-8C9F-A9F6CFD5D746}" srcId="{0673BA04-C104-4B9D-AEE6-AC624C1C6945}" destId="{2A65E136-4A27-4FBD-9223-F2887C56BE73}" srcOrd="2" destOrd="0" parTransId="{9A21F159-64AA-4589-840F-06AFA212D57D}" sibTransId="{29A017E1-CF91-4845-AC69-643DFE077D54}"/>
    <dgm:cxn modelId="{C5250BAA-8D71-4C07-B118-35A5B9B92A2E}" srcId="{86C4114F-343B-4CA8-99E3-6A7259F9591C}" destId="{622CBA25-8A58-49BE-90B9-91E787B8C96B}" srcOrd="2" destOrd="0" parTransId="{27F4B3B1-B6E4-4F2E-A8C3-8876C6C420E2}" sibTransId="{55FA8053-2381-4CEE-9EAD-F75FCBABB9A3}"/>
    <dgm:cxn modelId="{E5716FAE-D3DF-4456-93DC-5FE895FE4D42}" srcId="{441169D3-2DE7-4F96-A8B1-02DF2B0B8004}" destId="{3E6AFACA-6358-4E3A-82A3-731215BFE7A9}" srcOrd="2" destOrd="0" parTransId="{B5D30A30-FB5E-4327-AD6C-E1AF989D4861}" sibTransId="{39BAA85F-3207-4A05-A55E-A1AE38FB1B67}"/>
    <dgm:cxn modelId="{F96E16BA-3C2E-4F61-B12D-99A77FDE07C5}" type="presOf" srcId="{AFBA98E4-E5BF-4059-80C0-88EBDE285998}" destId="{AAE36A8B-7273-47E0-914A-57C4B748E852}" srcOrd="0" destOrd="2" presId="urn:microsoft.com/office/officeart/2005/8/layout/venn3"/>
    <dgm:cxn modelId="{9A1462CE-4003-4118-A994-5034923C9A5B}" srcId="{86C4114F-343B-4CA8-99E3-6A7259F9591C}" destId="{A53A8844-7569-4122-98C4-7CA16C8A57B7}" srcOrd="3" destOrd="0" parTransId="{EC140F6C-08A0-4F3E-800D-E028B8A0770B}" sibTransId="{1D106CC4-57B2-46AF-9B55-711FD5F0F13A}"/>
    <dgm:cxn modelId="{5AEB52E7-5164-4297-B27E-19281CCF179B}" type="presOf" srcId="{E56468F0-A88A-49F1-9246-57CC9C27A80E}" destId="{8C4D3C74-A890-4670-ADF8-15428782258E}" srcOrd="0" destOrd="1" presId="urn:microsoft.com/office/officeart/2005/8/layout/venn3"/>
    <dgm:cxn modelId="{0FB321FA-321D-4777-9988-3A642CBD12ED}" srcId="{05313DD9-30C7-4BCA-A49B-F6E9D43B6DDC}" destId="{86C4114F-343B-4CA8-99E3-6A7259F9591C}" srcOrd="2" destOrd="0" parTransId="{65811011-476F-49F4-B362-72384D2E2241}" sibTransId="{C6694765-6479-472B-8135-B93C09AF2AB1}"/>
    <dgm:cxn modelId="{EE029F2F-1400-402D-A09C-7002310AB412}" type="presParOf" srcId="{44532A51-5EA7-492A-A188-F12A7A870924}" destId="{8C4D3C74-A890-4670-ADF8-15428782258E}" srcOrd="0" destOrd="0" presId="urn:microsoft.com/office/officeart/2005/8/layout/venn3"/>
    <dgm:cxn modelId="{6B341A24-3F0D-429D-8626-22FDADD35017}" type="presParOf" srcId="{44532A51-5EA7-492A-A188-F12A7A870924}" destId="{65414CEE-FEA3-4257-8028-A22FD87128C3}" srcOrd="1" destOrd="0" presId="urn:microsoft.com/office/officeart/2005/8/layout/venn3"/>
    <dgm:cxn modelId="{EC651D3D-9D7B-4CA6-925B-F1AE8C8B170B}" type="presParOf" srcId="{44532A51-5EA7-492A-A188-F12A7A870924}" destId="{13147367-F0E9-4ACF-8B01-06F2B02A3C7D}" srcOrd="2" destOrd="0" presId="urn:microsoft.com/office/officeart/2005/8/layout/venn3"/>
    <dgm:cxn modelId="{72255842-9054-4683-AE42-DA1C25D796E6}" type="presParOf" srcId="{44532A51-5EA7-492A-A188-F12A7A870924}" destId="{01F90ACB-2E9B-4A9B-AF4E-705F26733512}" srcOrd="3" destOrd="0" presId="urn:microsoft.com/office/officeart/2005/8/layout/venn3"/>
    <dgm:cxn modelId="{C62B6214-5372-4493-9201-10B9786F139F}" type="presParOf" srcId="{44532A51-5EA7-492A-A188-F12A7A870924}" destId="{AAE36A8B-7273-47E0-914A-57C4B748E852}" srcOrd="4" destOrd="0" presId="urn:microsoft.com/office/officeart/2005/8/layout/ven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74D36DC-E64A-49EC-B921-A8DBF9399AE2}" type="doc">
      <dgm:prSet loTypeId="urn:microsoft.com/office/officeart/2005/8/layout/orgChart1" loCatId="hierarchy" qsTypeId="urn:microsoft.com/office/officeart/2005/8/quickstyle/simple1" qsCatId="simple" csTypeId="urn:microsoft.com/office/officeart/2005/8/colors/accent2_2" csCatId="accent2" phldr="1"/>
      <dgm:spPr/>
      <dgm:t>
        <a:bodyPr/>
        <a:lstStyle/>
        <a:p>
          <a:endParaRPr lang="en-US"/>
        </a:p>
      </dgm:t>
    </dgm:pt>
    <dgm:pt modelId="{94DE9948-A886-4AE5-9629-8420E3BFE008}">
      <dgm:prSet phldrT="[Text]"/>
      <dgm:spPr>
        <a:solidFill>
          <a:srgbClr val="D35400"/>
        </a:solidFill>
      </dgm:spPr>
      <dgm:t>
        <a:bodyPr/>
        <a:lstStyle/>
        <a:p>
          <a:r>
            <a:rPr lang="en-US"/>
            <a:t>Driver</a:t>
          </a:r>
        </a:p>
      </dgm:t>
    </dgm:pt>
    <dgm:pt modelId="{5E9B0AEB-33D2-441A-86F6-AE4345323AF6}" type="parTrans" cxnId="{4173890B-2F55-4053-9BDA-12D29BB138DA}">
      <dgm:prSet/>
      <dgm:spPr/>
      <dgm:t>
        <a:bodyPr/>
        <a:lstStyle/>
        <a:p>
          <a:endParaRPr lang="en-US"/>
        </a:p>
      </dgm:t>
    </dgm:pt>
    <dgm:pt modelId="{54B905E3-9960-4FC8-8D73-BC1E746544CA}" type="sibTrans" cxnId="{4173890B-2F55-4053-9BDA-12D29BB138DA}">
      <dgm:prSet/>
      <dgm:spPr/>
      <dgm:t>
        <a:bodyPr/>
        <a:lstStyle/>
        <a:p>
          <a:endParaRPr lang="en-US"/>
        </a:p>
      </dgm:t>
    </dgm:pt>
    <dgm:pt modelId="{12D7605C-D797-4360-B5FF-E6575E7F332E}">
      <dgm:prSet phldrT="[Text]"/>
      <dgm:spPr>
        <a:solidFill>
          <a:srgbClr val="D35400"/>
        </a:solidFill>
      </dgm:spPr>
      <dgm:t>
        <a:bodyPr/>
        <a:lstStyle/>
        <a:p>
          <a:r>
            <a:rPr lang="en-US"/>
            <a:t>Executor</a:t>
          </a:r>
        </a:p>
      </dgm:t>
    </dgm:pt>
    <dgm:pt modelId="{8C572E9D-DED9-4F74-ABC9-A899D8ECFBA2}" type="parTrans" cxnId="{D7E9446E-97C9-4986-9EFB-4B3AD16F67C2}">
      <dgm:prSet/>
      <dgm:spPr/>
      <dgm:t>
        <a:bodyPr/>
        <a:lstStyle/>
        <a:p>
          <a:endParaRPr lang="en-US"/>
        </a:p>
      </dgm:t>
    </dgm:pt>
    <dgm:pt modelId="{E28A7691-1814-47A7-A533-6E5CD00F81EA}" type="sibTrans" cxnId="{D7E9446E-97C9-4986-9EFB-4B3AD16F67C2}">
      <dgm:prSet/>
      <dgm:spPr/>
      <dgm:t>
        <a:bodyPr/>
        <a:lstStyle/>
        <a:p>
          <a:endParaRPr lang="en-US"/>
        </a:p>
      </dgm:t>
    </dgm:pt>
    <dgm:pt modelId="{2990FAC0-F2AD-45CE-8E2A-571287FFBA6F}">
      <dgm:prSet phldrT="[Text]"/>
      <dgm:spPr>
        <a:solidFill>
          <a:srgbClr val="D35400"/>
        </a:solidFill>
      </dgm:spPr>
      <dgm:t>
        <a:bodyPr/>
        <a:lstStyle/>
        <a:p>
          <a:r>
            <a:rPr lang="en-US"/>
            <a:t>Executor</a:t>
          </a:r>
        </a:p>
      </dgm:t>
    </dgm:pt>
    <dgm:pt modelId="{252046C0-4941-4019-BBCB-9B07DF1AB48B}" type="parTrans" cxnId="{DA791AEB-45B2-4918-98BA-3D68B87C583D}">
      <dgm:prSet/>
      <dgm:spPr/>
      <dgm:t>
        <a:bodyPr/>
        <a:lstStyle/>
        <a:p>
          <a:endParaRPr lang="en-US"/>
        </a:p>
      </dgm:t>
    </dgm:pt>
    <dgm:pt modelId="{D6A95121-F6EA-4B2F-B39E-20A250B6306E}" type="sibTrans" cxnId="{DA791AEB-45B2-4918-98BA-3D68B87C583D}">
      <dgm:prSet/>
      <dgm:spPr/>
      <dgm:t>
        <a:bodyPr/>
        <a:lstStyle/>
        <a:p>
          <a:endParaRPr lang="en-US"/>
        </a:p>
      </dgm:t>
    </dgm:pt>
    <dgm:pt modelId="{3BEAB8E4-EABB-463A-A0C5-5414644F4883}">
      <dgm:prSet phldrT="[Text]"/>
      <dgm:spPr>
        <a:solidFill>
          <a:srgbClr val="D35400"/>
        </a:solidFill>
      </dgm:spPr>
      <dgm:t>
        <a:bodyPr/>
        <a:lstStyle/>
        <a:p>
          <a:r>
            <a:rPr lang="en-US"/>
            <a:t>Executor</a:t>
          </a:r>
        </a:p>
      </dgm:t>
    </dgm:pt>
    <dgm:pt modelId="{71874BED-CE8E-4989-8C97-8A8FFD068B0D}" type="parTrans" cxnId="{34911F82-4C8E-4952-8BF7-064BF911E86B}">
      <dgm:prSet/>
      <dgm:spPr/>
      <dgm:t>
        <a:bodyPr/>
        <a:lstStyle/>
        <a:p>
          <a:endParaRPr lang="en-US"/>
        </a:p>
      </dgm:t>
    </dgm:pt>
    <dgm:pt modelId="{AEC551DE-00F6-44DC-B028-593DFBDC9FCB}" type="sibTrans" cxnId="{34911F82-4C8E-4952-8BF7-064BF911E86B}">
      <dgm:prSet/>
      <dgm:spPr/>
      <dgm:t>
        <a:bodyPr/>
        <a:lstStyle/>
        <a:p>
          <a:endParaRPr lang="en-US"/>
        </a:p>
      </dgm:t>
    </dgm:pt>
    <dgm:pt modelId="{4F691B6F-A310-4BBD-A7F7-D50C67CCD9F0}">
      <dgm:prSet phldrT="[Text]"/>
      <dgm:spPr>
        <a:solidFill>
          <a:srgbClr val="D35400"/>
        </a:solidFill>
      </dgm:spPr>
      <dgm:t>
        <a:bodyPr/>
        <a:lstStyle/>
        <a:p>
          <a:r>
            <a:rPr lang="en-US"/>
            <a:t>Executor</a:t>
          </a:r>
        </a:p>
      </dgm:t>
    </dgm:pt>
    <dgm:pt modelId="{762AB7D4-1373-48AC-8880-FAF0EEEE7F02}" type="parTrans" cxnId="{33E8967E-4DF1-4EE7-BFC0-CF657A975328}">
      <dgm:prSet/>
      <dgm:spPr/>
      <dgm:t>
        <a:bodyPr/>
        <a:lstStyle/>
        <a:p>
          <a:endParaRPr lang="en-US"/>
        </a:p>
      </dgm:t>
    </dgm:pt>
    <dgm:pt modelId="{82B2E2B7-FC64-433F-B9E3-DAA42AB9DAAF}" type="sibTrans" cxnId="{33E8967E-4DF1-4EE7-BFC0-CF657A975328}">
      <dgm:prSet/>
      <dgm:spPr/>
      <dgm:t>
        <a:bodyPr/>
        <a:lstStyle/>
        <a:p>
          <a:endParaRPr lang="en-US"/>
        </a:p>
      </dgm:t>
    </dgm:pt>
    <dgm:pt modelId="{F9FB2D7D-AF4D-4FAC-A4EB-6BF84E6F14AD}">
      <dgm:prSet phldrT="[Text]"/>
      <dgm:spPr>
        <a:solidFill>
          <a:srgbClr val="D35400"/>
        </a:solidFill>
      </dgm:spPr>
      <dgm:t>
        <a:bodyPr/>
        <a:lstStyle/>
        <a:p>
          <a:r>
            <a:rPr lang="en-US"/>
            <a:t>Executor</a:t>
          </a:r>
        </a:p>
      </dgm:t>
    </dgm:pt>
    <dgm:pt modelId="{D92A7FE5-9E2E-4293-9CA7-F13AAC3F9F9F}" type="parTrans" cxnId="{24BC4EC2-C2F1-4EAC-8A6A-E6B1FE669A5A}">
      <dgm:prSet/>
      <dgm:spPr/>
      <dgm:t>
        <a:bodyPr/>
        <a:lstStyle/>
        <a:p>
          <a:endParaRPr lang="en-US"/>
        </a:p>
      </dgm:t>
    </dgm:pt>
    <dgm:pt modelId="{37962DA9-38EC-4E30-8E13-AE56B9864CE8}" type="sibTrans" cxnId="{24BC4EC2-C2F1-4EAC-8A6A-E6B1FE669A5A}">
      <dgm:prSet/>
      <dgm:spPr/>
      <dgm:t>
        <a:bodyPr/>
        <a:lstStyle/>
        <a:p>
          <a:endParaRPr lang="en-US"/>
        </a:p>
      </dgm:t>
    </dgm:pt>
    <dgm:pt modelId="{0BDA62A1-6179-4649-9491-86EA7AE590B6}" type="pres">
      <dgm:prSet presAssocID="{674D36DC-E64A-49EC-B921-A8DBF9399AE2}" presName="hierChild1" presStyleCnt="0">
        <dgm:presLayoutVars>
          <dgm:orgChart val="1"/>
          <dgm:chPref val="1"/>
          <dgm:dir/>
          <dgm:animOne val="branch"/>
          <dgm:animLvl val="lvl"/>
          <dgm:resizeHandles/>
        </dgm:presLayoutVars>
      </dgm:prSet>
      <dgm:spPr/>
    </dgm:pt>
    <dgm:pt modelId="{BA20D1C4-B5B1-4923-9282-A76ADD160E2A}" type="pres">
      <dgm:prSet presAssocID="{94DE9948-A886-4AE5-9629-8420E3BFE008}" presName="hierRoot1" presStyleCnt="0">
        <dgm:presLayoutVars>
          <dgm:hierBranch val="init"/>
        </dgm:presLayoutVars>
      </dgm:prSet>
      <dgm:spPr/>
    </dgm:pt>
    <dgm:pt modelId="{0969AC7C-4BFC-4644-A55B-388E304FDBAB}" type="pres">
      <dgm:prSet presAssocID="{94DE9948-A886-4AE5-9629-8420E3BFE008}" presName="rootComposite1" presStyleCnt="0"/>
      <dgm:spPr/>
    </dgm:pt>
    <dgm:pt modelId="{73A7FF3B-5240-4B8F-95A2-3647BF29B573}" type="pres">
      <dgm:prSet presAssocID="{94DE9948-A886-4AE5-9629-8420E3BFE008}" presName="rootText1" presStyleLbl="node0" presStyleIdx="0" presStyleCnt="1">
        <dgm:presLayoutVars>
          <dgm:chPref val="3"/>
        </dgm:presLayoutVars>
      </dgm:prSet>
      <dgm:spPr/>
    </dgm:pt>
    <dgm:pt modelId="{0948EB4E-AAEF-4E09-9C3D-93CFD85CC11D}" type="pres">
      <dgm:prSet presAssocID="{94DE9948-A886-4AE5-9629-8420E3BFE008}" presName="rootConnector1" presStyleLbl="node1" presStyleIdx="0" presStyleCnt="0"/>
      <dgm:spPr/>
    </dgm:pt>
    <dgm:pt modelId="{BF647480-6FC2-4F39-85E9-B2BA98B42041}" type="pres">
      <dgm:prSet presAssocID="{94DE9948-A886-4AE5-9629-8420E3BFE008}" presName="hierChild2" presStyleCnt="0"/>
      <dgm:spPr/>
    </dgm:pt>
    <dgm:pt modelId="{6D45A217-7EA1-4A2B-ADD3-679B947FAA40}" type="pres">
      <dgm:prSet presAssocID="{8C572E9D-DED9-4F74-ABC9-A899D8ECFBA2}" presName="Name37" presStyleLbl="parChTrans1D2" presStyleIdx="0" presStyleCnt="5"/>
      <dgm:spPr/>
    </dgm:pt>
    <dgm:pt modelId="{1FE0747B-0C69-47A9-A8F5-1617D15D1244}" type="pres">
      <dgm:prSet presAssocID="{12D7605C-D797-4360-B5FF-E6575E7F332E}" presName="hierRoot2" presStyleCnt="0">
        <dgm:presLayoutVars>
          <dgm:hierBranch val="init"/>
        </dgm:presLayoutVars>
      </dgm:prSet>
      <dgm:spPr/>
    </dgm:pt>
    <dgm:pt modelId="{36D82ED4-77BE-4308-868C-463280606D36}" type="pres">
      <dgm:prSet presAssocID="{12D7605C-D797-4360-B5FF-E6575E7F332E}" presName="rootComposite" presStyleCnt="0"/>
      <dgm:spPr/>
    </dgm:pt>
    <dgm:pt modelId="{759B15CE-2E87-4706-BDDA-873EE8148BCC}" type="pres">
      <dgm:prSet presAssocID="{12D7605C-D797-4360-B5FF-E6575E7F332E}" presName="rootText" presStyleLbl="node2" presStyleIdx="0" presStyleCnt="5">
        <dgm:presLayoutVars>
          <dgm:chPref val="3"/>
        </dgm:presLayoutVars>
      </dgm:prSet>
      <dgm:spPr/>
    </dgm:pt>
    <dgm:pt modelId="{024A0C15-BB1E-4950-871D-9388FC900220}" type="pres">
      <dgm:prSet presAssocID="{12D7605C-D797-4360-B5FF-E6575E7F332E}" presName="rootConnector" presStyleLbl="node2" presStyleIdx="0" presStyleCnt="5"/>
      <dgm:spPr/>
    </dgm:pt>
    <dgm:pt modelId="{E1CF518C-0E39-470A-99B1-A06573FF4046}" type="pres">
      <dgm:prSet presAssocID="{12D7605C-D797-4360-B5FF-E6575E7F332E}" presName="hierChild4" presStyleCnt="0"/>
      <dgm:spPr/>
    </dgm:pt>
    <dgm:pt modelId="{9B381F17-627F-441C-937B-69C40F05FE2D}" type="pres">
      <dgm:prSet presAssocID="{12D7605C-D797-4360-B5FF-E6575E7F332E}" presName="hierChild5" presStyleCnt="0"/>
      <dgm:spPr/>
    </dgm:pt>
    <dgm:pt modelId="{5CFB9404-8909-40CF-918B-A5A6906652E7}" type="pres">
      <dgm:prSet presAssocID="{252046C0-4941-4019-BBCB-9B07DF1AB48B}" presName="Name37" presStyleLbl="parChTrans1D2" presStyleIdx="1" presStyleCnt="5"/>
      <dgm:spPr/>
    </dgm:pt>
    <dgm:pt modelId="{A9A6F797-80DE-4392-8B07-26D9D6E31FF9}" type="pres">
      <dgm:prSet presAssocID="{2990FAC0-F2AD-45CE-8E2A-571287FFBA6F}" presName="hierRoot2" presStyleCnt="0">
        <dgm:presLayoutVars>
          <dgm:hierBranch val="init"/>
        </dgm:presLayoutVars>
      </dgm:prSet>
      <dgm:spPr/>
    </dgm:pt>
    <dgm:pt modelId="{7239E72B-4E98-4DDB-B13C-F00F6E13BA2D}" type="pres">
      <dgm:prSet presAssocID="{2990FAC0-F2AD-45CE-8E2A-571287FFBA6F}" presName="rootComposite" presStyleCnt="0"/>
      <dgm:spPr/>
    </dgm:pt>
    <dgm:pt modelId="{78B2C956-CFDE-418C-B3BB-9936EF23E6A4}" type="pres">
      <dgm:prSet presAssocID="{2990FAC0-F2AD-45CE-8E2A-571287FFBA6F}" presName="rootText" presStyleLbl="node2" presStyleIdx="1" presStyleCnt="5">
        <dgm:presLayoutVars>
          <dgm:chPref val="3"/>
        </dgm:presLayoutVars>
      </dgm:prSet>
      <dgm:spPr/>
    </dgm:pt>
    <dgm:pt modelId="{36FFB955-2441-4AAB-865F-73A5CDFFF1E6}" type="pres">
      <dgm:prSet presAssocID="{2990FAC0-F2AD-45CE-8E2A-571287FFBA6F}" presName="rootConnector" presStyleLbl="node2" presStyleIdx="1" presStyleCnt="5"/>
      <dgm:spPr/>
    </dgm:pt>
    <dgm:pt modelId="{A9A651B6-1782-4111-B80C-7E957F261755}" type="pres">
      <dgm:prSet presAssocID="{2990FAC0-F2AD-45CE-8E2A-571287FFBA6F}" presName="hierChild4" presStyleCnt="0"/>
      <dgm:spPr/>
    </dgm:pt>
    <dgm:pt modelId="{C00DC887-4C22-4E84-8CE8-A359F93B90E0}" type="pres">
      <dgm:prSet presAssocID="{2990FAC0-F2AD-45CE-8E2A-571287FFBA6F}" presName="hierChild5" presStyleCnt="0"/>
      <dgm:spPr/>
    </dgm:pt>
    <dgm:pt modelId="{988A903B-DE3D-40AB-9881-22FA89366094}" type="pres">
      <dgm:prSet presAssocID="{71874BED-CE8E-4989-8C97-8A8FFD068B0D}" presName="Name37" presStyleLbl="parChTrans1D2" presStyleIdx="2" presStyleCnt="5"/>
      <dgm:spPr/>
    </dgm:pt>
    <dgm:pt modelId="{364043C3-02C2-4641-9D0F-C6BFA42A7C63}" type="pres">
      <dgm:prSet presAssocID="{3BEAB8E4-EABB-463A-A0C5-5414644F4883}" presName="hierRoot2" presStyleCnt="0">
        <dgm:presLayoutVars>
          <dgm:hierBranch val="init"/>
        </dgm:presLayoutVars>
      </dgm:prSet>
      <dgm:spPr/>
    </dgm:pt>
    <dgm:pt modelId="{48003FA6-23A9-4343-B236-AB1991753C1C}" type="pres">
      <dgm:prSet presAssocID="{3BEAB8E4-EABB-463A-A0C5-5414644F4883}" presName="rootComposite" presStyleCnt="0"/>
      <dgm:spPr/>
    </dgm:pt>
    <dgm:pt modelId="{A55EF3D3-2998-4FBE-8AA3-4ED556D36A2C}" type="pres">
      <dgm:prSet presAssocID="{3BEAB8E4-EABB-463A-A0C5-5414644F4883}" presName="rootText" presStyleLbl="node2" presStyleIdx="2" presStyleCnt="5" custLinFactNeighborX="0" custLinFactNeighborY="-640">
        <dgm:presLayoutVars>
          <dgm:chPref val="3"/>
        </dgm:presLayoutVars>
      </dgm:prSet>
      <dgm:spPr/>
    </dgm:pt>
    <dgm:pt modelId="{55DB7FE7-9DE5-450F-BD53-874FC60DCCB2}" type="pres">
      <dgm:prSet presAssocID="{3BEAB8E4-EABB-463A-A0C5-5414644F4883}" presName="rootConnector" presStyleLbl="node2" presStyleIdx="2" presStyleCnt="5"/>
      <dgm:spPr/>
    </dgm:pt>
    <dgm:pt modelId="{B8AD036A-4A38-40F6-9EDC-865830F53B97}" type="pres">
      <dgm:prSet presAssocID="{3BEAB8E4-EABB-463A-A0C5-5414644F4883}" presName="hierChild4" presStyleCnt="0"/>
      <dgm:spPr/>
    </dgm:pt>
    <dgm:pt modelId="{F57753BF-25CF-46DF-93F1-339B159DFE4C}" type="pres">
      <dgm:prSet presAssocID="{3BEAB8E4-EABB-463A-A0C5-5414644F4883}" presName="hierChild5" presStyleCnt="0"/>
      <dgm:spPr/>
    </dgm:pt>
    <dgm:pt modelId="{36400558-BBE1-4458-B5E2-A3F5F8065080}" type="pres">
      <dgm:prSet presAssocID="{D92A7FE5-9E2E-4293-9CA7-F13AAC3F9F9F}" presName="Name37" presStyleLbl="parChTrans1D2" presStyleIdx="3" presStyleCnt="5"/>
      <dgm:spPr/>
    </dgm:pt>
    <dgm:pt modelId="{2EE95CDE-C52B-4E15-B1BC-CAD2E833E817}" type="pres">
      <dgm:prSet presAssocID="{F9FB2D7D-AF4D-4FAC-A4EB-6BF84E6F14AD}" presName="hierRoot2" presStyleCnt="0">
        <dgm:presLayoutVars>
          <dgm:hierBranch val="init"/>
        </dgm:presLayoutVars>
      </dgm:prSet>
      <dgm:spPr/>
    </dgm:pt>
    <dgm:pt modelId="{87FD582A-C59E-4E56-89B5-41B4A18A91E2}" type="pres">
      <dgm:prSet presAssocID="{F9FB2D7D-AF4D-4FAC-A4EB-6BF84E6F14AD}" presName="rootComposite" presStyleCnt="0"/>
      <dgm:spPr/>
    </dgm:pt>
    <dgm:pt modelId="{D32814B3-ABE4-47B2-8D12-2E661225F9D7}" type="pres">
      <dgm:prSet presAssocID="{F9FB2D7D-AF4D-4FAC-A4EB-6BF84E6F14AD}" presName="rootText" presStyleLbl="node2" presStyleIdx="3" presStyleCnt="5">
        <dgm:presLayoutVars>
          <dgm:chPref val="3"/>
        </dgm:presLayoutVars>
      </dgm:prSet>
      <dgm:spPr/>
    </dgm:pt>
    <dgm:pt modelId="{8C2E0C88-6B8E-4ED1-9955-B3024255D867}" type="pres">
      <dgm:prSet presAssocID="{F9FB2D7D-AF4D-4FAC-A4EB-6BF84E6F14AD}" presName="rootConnector" presStyleLbl="node2" presStyleIdx="3" presStyleCnt="5"/>
      <dgm:spPr/>
    </dgm:pt>
    <dgm:pt modelId="{7E4C7004-4444-4439-8F8C-C9CE1F9E5793}" type="pres">
      <dgm:prSet presAssocID="{F9FB2D7D-AF4D-4FAC-A4EB-6BF84E6F14AD}" presName="hierChild4" presStyleCnt="0"/>
      <dgm:spPr/>
    </dgm:pt>
    <dgm:pt modelId="{D0C4E558-7D3C-436B-BC92-361B4DB7E6C5}" type="pres">
      <dgm:prSet presAssocID="{F9FB2D7D-AF4D-4FAC-A4EB-6BF84E6F14AD}" presName="hierChild5" presStyleCnt="0"/>
      <dgm:spPr/>
    </dgm:pt>
    <dgm:pt modelId="{BF12C6AB-C08A-487C-8E45-910715F4F94C}" type="pres">
      <dgm:prSet presAssocID="{762AB7D4-1373-48AC-8880-FAF0EEEE7F02}" presName="Name37" presStyleLbl="parChTrans1D2" presStyleIdx="4" presStyleCnt="5"/>
      <dgm:spPr/>
    </dgm:pt>
    <dgm:pt modelId="{8BEEC42B-0769-4173-BF8F-585AC23D3A42}" type="pres">
      <dgm:prSet presAssocID="{4F691B6F-A310-4BBD-A7F7-D50C67CCD9F0}" presName="hierRoot2" presStyleCnt="0">
        <dgm:presLayoutVars>
          <dgm:hierBranch val="init"/>
        </dgm:presLayoutVars>
      </dgm:prSet>
      <dgm:spPr/>
    </dgm:pt>
    <dgm:pt modelId="{FCE91E0A-4A57-4368-BEC7-3265BB0391EC}" type="pres">
      <dgm:prSet presAssocID="{4F691B6F-A310-4BBD-A7F7-D50C67CCD9F0}" presName="rootComposite" presStyleCnt="0"/>
      <dgm:spPr/>
    </dgm:pt>
    <dgm:pt modelId="{63FFF225-12A8-4D7E-9626-123F2CE1B78B}" type="pres">
      <dgm:prSet presAssocID="{4F691B6F-A310-4BBD-A7F7-D50C67CCD9F0}" presName="rootText" presStyleLbl="node2" presStyleIdx="4" presStyleCnt="5">
        <dgm:presLayoutVars>
          <dgm:chPref val="3"/>
        </dgm:presLayoutVars>
      </dgm:prSet>
      <dgm:spPr/>
    </dgm:pt>
    <dgm:pt modelId="{866D08AB-F94F-4AED-8978-250583A9DD9A}" type="pres">
      <dgm:prSet presAssocID="{4F691B6F-A310-4BBD-A7F7-D50C67CCD9F0}" presName="rootConnector" presStyleLbl="node2" presStyleIdx="4" presStyleCnt="5"/>
      <dgm:spPr/>
    </dgm:pt>
    <dgm:pt modelId="{056433CE-8ED8-449E-93EF-73E86217A3FE}" type="pres">
      <dgm:prSet presAssocID="{4F691B6F-A310-4BBD-A7F7-D50C67CCD9F0}" presName="hierChild4" presStyleCnt="0"/>
      <dgm:spPr/>
    </dgm:pt>
    <dgm:pt modelId="{74324B4A-EA29-40E7-A75C-C0F69C6C010B}" type="pres">
      <dgm:prSet presAssocID="{4F691B6F-A310-4BBD-A7F7-D50C67CCD9F0}" presName="hierChild5" presStyleCnt="0"/>
      <dgm:spPr/>
    </dgm:pt>
    <dgm:pt modelId="{AF4B5021-E928-4471-8318-9E17B415D5C9}" type="pres">
      <dgm:prSet presAssocID="{94DE9948-A886-4AE5-9629-8420E3BFE008}" presName="hierChild3" presStyleCnt="0"/>
      <dgm:spPr/>
    </dgm:pt>
  </dgm:ptLst>
  <dgm:cxnLst>
    <dgm:cxn modelId="{E1A68D02-3A5E-4176-A16A-539FB7779CDD}" type="presOf" srcId="{8C572E9D-DED9-4F74-ABC9-A899D8ECFBA2}" destId="{6D45A217-7EA1-4A2B-ADD3-679B947FAA40}" srcOrd="0" destOrd="0" presId="urn:microsoft.com/office/officeart/2005/8/layout/orgChart1"/>
    <dgm:cxn modelId="{4173890B-2F55-4053-9BDA-12D29BB138DA}" srcId="{674D36DC-E64A-49EC-B921-A8DBF9399AE2}" destId="{94DE9948-A886-4AE5-9629-8420E3BFE008}" srcOrd="0" destOrd="0" parTransId="{5E9B0AEB-33D2-441A-86F6-AE4345323AF6}" sibTransId="{54B905E3-9960-4FC8-8D73-BC1E746544CA}"/>
    <dgm:cxn modelId="{8BC1E817-3827-4CBD-8370-C72E3F4D7699}" type="presOf" srcId="{F9FB2D7D-AF4D-4FAC-A4EB-6BF84E6F14AD}" destId="{8C2E0C88-6B8E-4ED1-9955-B3024255D867}" srcOrd="1" destOrd="0" presId="urn:microsoft.com/office/officeart/2005/8/layout/orgChart1"/>
    <dgm:cxn modelId="{CD40C226-2FFB-4792-AE11-DC0C7F91B5DC}" type="presOf" srcId="{2990FAC0-F2AD-45CE-8E2A-571287FFBA6F}" destId="{78B2C956-CFDE-418C-B3BB-9936EF23E6A4}" srcOrd="0" destOrd="0" presId="urn:microsoft.com/office/officeart/2005/8/layout/orgChart1"/>
    <dgm:cxn modelId="{19C82728-3D7D-4575-933E-F7AAA25850A4}" type="presOf" srcId="{F9FB2D7D-AF4D-4FAC-A4EB-6BF84E6F14AD}" destId="{D32814B3-ABE4-47B2-8D12-2E661225F9D7}" srcOrd="0" destOrd="0" presId="urn:microsoft.com/office/officeart/2005/8/layout/orgChart1"/>
    <dgm:cxn modelId="{122D9032-F119-4C8B-88A7-0E6DC5162BD3}" type="presOf" srcId="{674D36DC-E64A-49EC-B921-A8DBF9399AE2}" destId="{0BDA62A1-6179-4649-9491-86EA7AE590B6}" srcOrd="0" destOrd="0" presId="urn:microsoft.com/office/officeart/2005/8/layout/orgChart1"/>
    <dgm:cxn modelId="{FBE6C734-CBE1-4863-940B-ED130EFB0A2F}" type="presOf" srcId="{D92A7FE5-9E2E-4293-9CA7-F13AAC3F9F9F}" destId="{36400558-BBE1-4458-B5E2-A3F5F8065080}" srcOrd="0" destOrd="0" presId="urn:microsoft.com/office/officeart/2005/8/layout/orgChart1"/>
    <dgm:cxn modelId="{951DF845-5E80-4BA4-A261-7884ABB69E61}" type="presOf" srcId="{762AB7D4-1373-48AC-8880-FAF0EEEE7F02}" destId="{BF12C6AB-C08A-487C-8E45-910715F4F94C}" srcOrd="0" destOrd="0" presId="urn:microsoft.com/office/officeart/2005/8/layout/orgChart1"/>
    <dgm:cxn modelId="{3EF5BC49-7A7B-4F16-B66C-9A6FE0C94402}" type="presOf" srcId="{12D7605C-D797-4360-B5FF-E6575E7F332E}" destId="{024A0C15-BB1E-4950-871D-9388FC900220}" srcOrd="1" destOrd="0" presId="urn:microsoft.com/office/officeart/2005/8/layout/orgChart1"/>
    <dgm:cxn modelId="{F3D16E6A-3FC6-45E7-AD3C-FB26A66B6B0F}" type="presOf" srcId="{3BEAB8E4-EABB-463A-A0C5-5414644F4883}" destId="{A55EF3D3-2998-4FBE-8AA3-4ED556D36A2C}" srcOrd="0" destOrd="0" presId="urn:microsoft.com/office/officeart/2005/8/layout/orgChart1"/>
    <dgm:cxn modelId="{D7E9446E-97C9-4986-9EFB-4B3AD16F67C2}" srcId="{94DE9948-A886-4AE5-9629-8420E3BFE008}" destId="{12D7605C-D797-4360-B5FF-E6575E7F332E}" srcOrd="0" destOrd="0" parTransId="{8C572E9D-DED9-4F74-ABC9-A899D8ECFBA2}" sibTransId="{E28A7691-1814-47A7-A533-6E5CD00F81EA}"/>
    <dgm:cxn modelId="{33E8967E-4DF1-4EE7-BFC0-CF657A975328}" srcId="{94DE9948-A886-4AE5-9629-8420E3BFE008}" destId="{4F691B6F-A310-4BBD-A7F7-D50C67CCD9F0}" srcOrd="4" destOrd="0" parTransId="{762AB7D4-1373-48AC-8880-FAF0EEEE7F02}" sibTransId="{82B2E2B7-FC64-433F-B9E3-DAA42AB9DAAF}"/>
    <dgm:cxn modelId="{33D60282-2A6E-490D-8C1A-77B02D6F707E}" type="presOf" srcId="{2990FAC0-F2AD-45CE-8E2A-571287FFBA6F}" destId="{36FFB955-2441-4AAB-865F-73A5CDFFF1E6}" srcOrd="1" destOrd="0" presId="urn:microsoft.com/office/officeart/2005/8/layout/orgChart1"/>
    <dgm:cxn modelId="{34911F82-4C8E-4952-8BF7-064BF911E86B}" srcId="{94DE9948-A886-4AE5-9629-8420E3BFE008}" destId="{3BEAB8E4-EABB-463A-A0C5-5414644F4883}" srcOrd="2" destOrd="0" parTransId="{71874BED-CE8E-4989-8C97-8A8FFD068B0D}" sibTransId="{AEC551DE-00F6-44DC-B028-593DFBDC9FCB}"/>
    <dgm:cxn modelId="{25D0AE91-EF0C-45BA-A6CC-F8AF1D3D6B18}" type="presOf" srcId="{4F691B6F-A310-4BBD-A7F7-D50C67CCD9F0}" destId="{63FFF225-12A8-4D7E-9626-123F2CE1B78B}" srcOrd="0" destOrd="0" presId="urn:microsoft.com/office/officeart/2005/8/layout/orgChart1"/>
    <dgm:cxn modelId="{D5060495-6C7F-4860-8D1B-0097D9EAB618}" type="presOf" srcId="{94DE9948-A886-4AE5-9629-8420E3BFE008}" destId="{0948EB4E-AAEF-4E09-9C3D-93CFD85CC11D}" srcOrd="1" destOrd="0" presId="urn:microsoft.com/office/officeart/2005/8/layout/orgChart1"/>
    <dgm:cxn modelId="{469A539D-1E8C-4466-B4EF-25B7A652101F}" type="presOf" srcId="{4F691B6F-A310-4BBD-A7F7-D50C67CCD9F0}" destId="{866D08AB-F94F-4AED-8978-250583A9DD9A}" srcOrd="1" destOrd="0" presId="urn:microsoft.com/office/officeart/2005/8/layout/orgChart1"/>
    <dgm:cxn modelId="{1949C29E-D88B-4A41-9081-C34183C819F4}" type="presOf" srcId="{71874BED-CE8E-4989-8C97-8A8FFD068B0D}" destId="{988A903B-DE3D-40AB-9881-22FA89366094}" srcOrd="0" destOrd="0" presId="urn:microsoft.com/office/officeart/2005/8/layout/orgChart1"/>
    <dgm:cxn modelId="{3DA84FBF-E0F6-41EE-8865-FCA057EF4381}" type="presOf" srcId="{252046C0-4941-4019-BBCB-9B07DF1AB48B}" destId="{5CFB9404-8909-40CF-918B-A5A6906652E7}" srcOrd="0" destOrd="0" presId="urn:microsoft.com/office/officeart/2005/8/layout/orgChart1"/>
    <dgm:cxn modelId="{24BC4EC2-C2F1-4EAC-8A6A-E6B1FE669A5A}" srcId="{94DE9948-A886-4AE5-9629-8420E3BFE008}" destId="{F9FB2D7D-AF4D-4FAC-A4EB-6BF84E6F14AD}" srcOrd="3" destOrd="0" parTransId="{D92A7FE5-9E2E-4293-9CA7-F13AAC3F9F9F}" sibTransId="{37962DA9-38EC-4E30-8E13-AE56B9864CE8}"/>
    <dgm:cxn modelId="{9690FDE7-2A74-40AF-A0FC-CE6E9347FC6B}" type="presOf" srcId="{12D7605C-D797-4360-B5FF-E6575E7F332E}" destId="{759B15CE-2E87-4706-BDDA-873EE8148BCC}" srcOrd="0" destOrd="0" presId="urn:microsoft.com/office/officeart/2005/8/layout/orgChart1"/>
    <dgm:cxn modelId="{DA791AEB-45B2-4918-98BA-3D68B87C583D}" srcId="{94DE9948-A886-4AE5-9629-8420E3BFE008}" destId="{2990FAC0-F2AD-45CE-8E2A-571287FFBA6F}" srcOrd="1" destOrd="0" parTransId="{252046C0-4941-4019-BBCB-9B07DF1AB48B}" sibTransId="{D6A95121-F6EA-4B2F-B39E-20A250B6306E}"/>
    <dgm:cxn modelId="{9819A9EF-CDDE-40CF-BBDF-E21569ED5DAE}" type="presOf" srcId="{3BEAB8E4-EABB-463A-A0C5-5414644F4883}" destId="{55DB7FE7-9DE5-450F-BD53-874FC60DCCB2}" srcOrd="1" destOrd="0" presId="urn:microsoft.com/office/officeart/2005/8/layout/orgChart1"/>
    <dgm:cxn modelId="{CEB604FC-50E7-4998-81D1-C25A809CA9F8}" type="presOf" srcId="{94DE9948-A886-4AE5-9629-8420E3BFE008}" destId="{73A7FF3B-5240-4B8F-95A2-3647BF29B573}" srcOrd="0" destOrd="0" presId="urn:microsoft.com/office/officeart/2005/8/layout/orgChart1"/>
    <dgm:cxn modelId="{D024B0D7-EA74-417B-97C7-208823E97D7B}" type="presParOf" srcId="{0BDA62A1-6179-4649-9491-86EA7AE590B6}" destId="{BA20D1C4-B5B1-4923-9282-A76ADD160E2A}" srcOrd="0" destOrd="0" presId="urn:microsoft.com/office/officeart/2005/8/layout/orgChart1"/>
    <dgm:cxn modelId="{F333007D-20C1-4C67-87D7-CA5E21AC0323}" type="presParOf" srcId="{BA20D1C4-B5B1-4923-9282-A76ADD160E2A}" destId="{0969AC7C-4BFC-4644-A55B-388E304FDBAB}" srcOrd="0" destOrd="0" presId="urn:microsoft.com/office/officeart/2005/8/layout/orgChart1"/>
    <dgm:cxn modelId="{412A27E9-73F0-4320-8B79-DBDEEA879417}" type="presParOf" srcId="{0969AC7C-4BFC-4644-A55B-388E304FDBAB}" destId="{73A7FF3B-5240-4B8F-95A2-3647BF29B573}" srcOrd="0" destOrd="0" presId="urn:microsoft.com/office/officeart/2005/8/layout/orgChart1"/>
    <dgm:cxn modelId="{75841C42-238B-4F1D-B111-344ABE82893C}" type="presParOf" srcId="{0969AC7C-4BFC-4644-A55B-388E304FDBAB}" destId="{0948EB4E-AAEF-4E09-9C3D-93CFD85CC11D}" srcOrd="1" destOrd="0" presId="urn:microsoft.com/office/officeart/2005/8/layout/orgChart1"/>
    <dgm:cxn modelId="{60A2DA66-DD8B-409B-967E-E68582AB0784}" type="presParOf" srcId="{BA20D1C4-B5B1-4923-9282-A76ADD160E2A}" destId="{BF647480-6FC2-4F39-85E9-B2BA98B42041}" srcOrd="1" destOrd="0" presId="urn:microsoft.com/office/officeart/2005/8/layout/orgChart1"/>
    <dgm:cxn modelId="{28678382-89F5-4461-9A01-1C9383846C82}" type="presParOf" srcId="{BF647480-6FC2-4F39-85E9-B2BA98B42041}" destId="{6D45A217-7EA1-4A2B-ADD3-679B947FAA40}" srcOrd="0" destOrd="0" presId="urn:microsoft.com/office/officeart/2005/8/layout/orgChart1"/>
    <dgm:cxn modelId="{7E75E5AC-BEDF-4DB2-8FB3-62A7FEBF55F3}" type="presParOf" srcId="{BF647480-6FC2-4F39-85E9-B2BA98B42041}" destId="{1FE0747B-0C69-47A9-A8F5-1617D15D1244}" srcOrd="1" destOrd="0" presId="urn:microsoft.com/office/officeart/2005/8/layout/orgChart1"/>
    <dgm:cxn modelId="{A8B47841-F294-437F-B456-BF9AE0975419}" type="presParOf" srcId="{1FE0747B-0C69-47A9-A8F5-1617D15D1244}" destId="{36D82ED4-77BE-4308-868C-463280606D36}" srcOrd="0" destOrd="0" presId="urn:microsoft.com/office/officeart/2005/8/layout/orgChart1"/>
    <dgm:cxn modelId="{529108D5-2CC8-4291-AAF8-F8944179B239}" type="presParOf" srcId="{36D82ED4-77BE-4308-868C-463280606D36}" destId="{759B15CE-2E87-4706-BDDA-873EE8148BCC}" srcOrd="0" destOrd="0" presId="urn:microsoft.com/office/officeart/2005/8/layout/orgChart1"/>
    <dgm:cxn modelId="{989AED13-2358-4E92-81D6-85F0B72452F2}" type="presParOf" srcId="{36D82ED4-77BE-4308-868C-463280606D36}" destId="{024A0C15-BB1E-4950-871D-9388FC900220}" srcOrd="1" destOrd="0" presId="urn:microsoft.com/office/officeart/2005/8/layout/orgChart1"/>
    <dgm:cxn modelId="{4091489B-9930-4288-9E3C-BD76DACE9383}" type="presParOf" srcId="{1FE0747B-0C69-47A9-A8F5-1617D15D1244}" destId="{E1CF518C-0E39-470A-99B1-A06573FF4046}" srcOrd="1" destOrd="0" presId="urn:microsoft.com/office/officeart/2005/8/layout/orgChart1"/>
    <dgm:cxn modelId="{C06B2EC5-6E28-47FD-B344-601E733239EE}" type="presParOf" srcId="{1FE0747B-0C69-47A9-A8F5-1617D15D1244}" destId="{9B381F17-627F-441C-937B-69C40F05FE2D}" srcOrd="2" destOrd="0" presId="urn:microsoft.com/office/officeart/2005/8/layout/orgChart1"/>
    <dgm:cxn modelId="{84FD6552-8A6E-461E-A9A0-30E7FA005AAE}" type="presParOf" srcId="{BF647480-6FC2-4F39-85E9-B2BA98B42041}" destId="{5CFB9404-8909-40CF-918B-A5A6906652E7}" srcOrd="2" destOrd="0" presId="urn:microsoft.com/office/officeart/2005/8/layout/orgChart1"/>
    <dgm:cxn modelId="{F13C762E-64B9-43A9-8D6C-200321538EA9}" type="presParOf" srcId="{BF647480-6FC2-4F39-85E9-B2BA98B42041}" destId="{A9A6F797-80DE-4392-8B07-26D9D6E31FF9}" srcOrd="3" destOrd="0" presId="urn:microsoft.com/office/officeart/2005/8/layout/orgChart1"/>
    <dgm:cxn modelId="{D14FFEF5-2B5A-4E04-A996-1D7198C19EFF}" type="presParOf" srcId="{A9A6F797-80DE-4392-8B07-26D9D6E31FF9}" destId="{7239E72B-4E98-4DDB-B13C-F00F6E13BA2D}" srcOrd="0" destOrd="0" presId="urn:microsoft.com/office/officeart/2005/8/layout/orgChart1"/>
    <dgm:cxn modelId="{18585B80-80AA-4CB8-AFF2-D44414BF1706}" type="presParOf" srcId="{7239E72B-4E98-4DDB-B13C-F00F6E13BA2D}" destId="{78B2C956-CFDE-418C-B3BB-9936EF23E6A4}" srcOrd="0" destOrd="0" presId="urn:microsoft.com/office/officeart/2005/8/layout/orgChart1"/>
    <dgm:cxn modelId="{96828D8C-74B9-4792-BFB9-682C8D5C4651}" type="presParOf" srcId="{7239E72B-4E98-4DDB-B13C-F00F6E13BA2D}" destId="{36FFB955-2441-4AAB-865F-73A5CDFFF1E6}" srcOrd="1" destOrd="0" presId="urn:microsoft.com/office/officeart/2005/8/layout/orgChart1"/>
    <dgm:cxn modelId="{C13E99E4-E4C9-4026-871F-A1C85EE508CB}" type="presParOf" srcId="{A9A6F797-80DE-4392-8B07-26D9D6E31FF9}" destId="{A9A651B6-1782-4111-B80C-7E957F261755}" srcOrd="1" destOrd="0" presId="urn:microsoft.com/office/officeart/2005/8/layout/orgChart1"/>
    <dgm:cxn modelId="{FFC92058-E00B-4433-87B0-5E60E2840AA3}" type="presParOf" srcId="{A9A6F797-80DE-4392-8B07-26D9D6E31FF9}" destId="{C00DC887-4C22-4E84-8CE8-A359F93B90E0}" srcOrd="2" destOrd="0" presId="urn:microsoft.com/office/officeart/2005/8/layout/orgChart1"/>
    <dgm:cxn modelId="{FD961D35-BA34-445A-98A5-F81CA9363C67}" type="presParOf" srcId="{BF647480-6FC2-4F39-85E9-B2BA98B42041}" destId="{988A903B-DE3D-40AB-9881-22FA89366094}" srcOrd="4" destOrd="0" presId="urn:microsoft.com/office/officeart/2005/8/layout/orgChart1"/>
    <dgm:cxn modelId="{395AD14C-61EA-41F8-A8CA-99233C035836}" type="presParOf" srcId="{BF647480-6FC2-4F39-85E9-B2BA98B42041}" destId="{364043C3-02C2-4641-9D0F-C6BFA42A7C63}" srcOrd="5" destOrd="0" presId="urn:microsoft.com/office/officeart/2005/8/layout/orgChart1"/>
    <dgm:cxn modelId="{F7AD044E-5407-490F-9B6C-90695EB73876}" type="presParOf" srcId="{364043C3-02C2-4641-9D0F-C6BFA42A7C63}" destId="{48003FA6-23A9-4343-B236-AB1991753C1C}" srcOrd="0" destOrd="0" presId="urn:microsoft.com/office/officeart/2005/8/layout/orgChart1"/>
    <dgm:cxn modelId="{19EA7A08-2017-430A-BB7C-17BB76BA8B85}" type="presParOf" srcId="{48003FA6-23A9-4343-B236-AB1991753C1C}" destId="{A55EF3D3-2998-4FBE-8AA3-4ED556D36A2C}" srcOrd="0" destOrd="0" presId="urn:microsoft.com/office/officeart/2005/8/layout/orgChart1"/>
    <dgm:cxn modelId="{51F5A2AF-5BF9-413D-A820-70922AC6C9A5}" type="presParOf" srcId="{48003FA6-23A9-4343-B236-AB1991753C1C}" destId="{55DB7FE7-9DE5-450F-BD53-874FC60DCCB2}" srcOrd="1" destOrd="0" presId="urn:microsoft.com/office/officeart/2005/8/layout/orgChart1"/>
    <dgm:cxn modelId="{14C1DF60-8490-4B75-8024-8A6F8974BA5C}" type="presParOf" srcId="{364043C3-02C2-4641-9D0F-C6BFA42A7C63}" destId="{B8AD036A-4A38-40F6-9EDC-865830F53B97}" srcOrd="1" destOrd="0" presId="urn:microsoft.com/office/officeart/2005/8/layout/orgChart1"/>
    <dgm:cxn modelId="{295055CC-27C6-4ACB-8705-11720C49F821}" type="presParOf" srcId="{364043C3-02C2-4641-9D0F-C6BFA42A7C63}" destId="{F57753BF-25CF-46DF-93F1-339B159DFE4C}" srcOrd="2" destOrd="0" presId="urn:microsoft.com/office/officeart/2005/8/layout/orgChart1"/>
    <dgm:cxn modelId="{ABD17AAC-3A6B-411E-9C2B-73262957C5AA}" type="presParOf" srcId="{BF647480-6FC2-4F39-85E9-B2BA98B42041}" destId="{36400558-BBE1-4458-B5E2-A3F5F8065080}" srcOrd="6" destOrd="0" presId="urn:microsoft.com/office/officeart/2005/8/layout/orgChart1"/>
    <dgm:cxn modelId="{C70AC0E4-7F9C-4BA1-B330-9189993C9346}" type="presParOf" srcId="{BF647480-6FC2-4F39-85E9-B2BA98B42041}" destId="{2EE95CDE-C52B-4E15-B1BC-CAD2E833E817}" srcOrd="7" destOrd="0" presId="urn:microsoft.com/office/officeart/2005/8/layout/orgChart1"/>
    <dgm:cxn modelId="{4FAC3168-38C1-4689-BB07-D9F3E06B0E49}" type="presParOf" srcId="{2EE95CDE-C52B-4E15-B1BC-CAD2E833E817}" destId="{87FD582A-C59E-4E56-89B5-41B4A18A91E2}" srcOrd="0" destOrd="0" presId="urn:microsoft.com/office/officeart/2005/8/layout/orgChart1"/>
    <dgm:cxn modelId="{AC27620C-64E7-4623-8F4F-F0D9645E2FD6}" type="presParOf" srcId="{87FD582A-C59E-4E56-89B5-41B4A18A91E2}" destId="{D32814B3-ABE4-47B2-8D12-2E661225F9D7}" srcOrd="0" destOrd="0" presId="urn:microsoft.com/office/officeart/2005/8/layout/orgChart1"/>
    <dgm:cxn modelId="{045B196B-9D1B-41CA-B22C-A25D6346A793}" type="presParOf" srcId="{87FD582A-C59E-4E56-89B5-41B4A18A91E2}" destId="{8C2E0C88-6B8E-4ED1-9955-B3024255D867}" srcOrd="1" destOrd="0" presId="urn:microsoft.com/office/officeart/2005/8/layout/orgChart1"/>
    <dgm:cxn modelId="{DD8FC9E9-44D8-41B1-BD13-726FFDAEEF50}" type="presParOf" srcId="{2EE95CDE-C52B-4E15-B1BC-CAD2E833E817}" destId="{7E4C7004-4444-4439-8F8C-C9CE1F9E5793}" srcOrd="1" destOrd="0" presId="urn:microsoft.com/office/officeart/2005/8/layout/orgChart1"/>
    <dgm:cxn modelId="{4021D473-8CC7-46CA-A74B-F968696B3FE8}" type="presParOf" srcId="{2EE95CDE-C52B-4E15-B1BC-CAD2E833E817}" destId="{D0C4E558-7D3C-436B-BC92-361B4DB7E6C5}" srcOrd="2" destOrd="0" presId="urn:microsoft.com/office/officeart/2005/8/layout/orgChart1"/>
    <dgm:cxn modelId="{DBCF217A-44E4-482C-B5D0-42EA00ACA3C0}" type="presParOf" srcId="{BF647480-6FC2-4F39-85E9-B2BA98B42041}" destId="{BF12C6AB-C08A-487C-8E45-910715F4F94C}" srcOrd="8" destOrd="0" presId="urn:microsoft.com/office/officeart/2005/8/layout/orgChart1"/>
    <dgm:cxn modelId="{A9D67C21-EB8E-475D-9DF7-6569728A50A2}" type="presParOf" srcId="{BF647480-6FC2-4F39-85E9-B2BA98B42041}" destId="{8BEEC42B-0769-4173-BF8F-585AC23D3A42}" srcOrd="9" destOrd="0" presId="urn:microsoft.com/office/officeart/2005/8/layout/orgChart1"/>
    <dgm:cxn modelId="{2C18BE85-AB4C-4380-8742-CF33B78CA946}" type="presParOf" srcId="{8BEEC42B-0769-4173-BF8F-585AC23D3A42}" destId="{FCE91E0A-4A57-4368-BEC7-3265BB0391EC}" srcOrd="0" destOrd="0" presId="urn:microsoft.com/office/officeart/2005/8/layout/orgChart1"/>
    <dgm:cxn modelId="{417146D7-1089-4436-A3B5-4CE53ABC47F3}" type="presParOf" srcId="{FCE91E0A-4A57-4368-BEC7-3265BB0391EC}" destId="{63FFF225-12A8-4D7E-9626-123F2CE1B78B}" srcOrd="0" destOrd="0" presId="urn:microsoft.com/office/officeart/2005/8/layout/orgChart1"/>
    <dgm:cxn modelId="{E466CBFA-5AEC-4DB8-97B6-3735DDBBFFEC}" type="presParOf" srcId="{FCE91E0A-4A57-4368-BEC7-3265BB0391EC}" destId="{866D08AB-F94F-4AED-8978-250583A9DD9A}" srcOrd="1" destOrd="0" presId="urn:microsoft.com/office/officeart/2005/8/layout/orgChart1"/>
    <dgm:cxn modelId="{3493544B-62A2-4F2F-8B63-F7346A3763BD}" type="presParOf" srcId="{8BEEC42B-0769-4173-BF8F-585AC23D3A42}" destId="{056433CE-8ED8-449E-93EF-73E86217A3FE}" srcOrd="1" destOrd="0" presId="urn:microsoft.com/office/officeart/2005/8/layout/orgChart1"/>
    <dgm:cxn modelId="{3F628DA9-110C-4BA8-89B9-A6BC06A57135}" type="presParOf" srcId="{8BEEC42B-0769-4173-BF8F-585AC23D3A42}" destId="{74324B4A-EA29-40E7-A75C-C0F69C6C010B}" srcOrd="2" destOrd="0" presId="urn:microsoft.com/office/officeart/2005/8/layout/orgChart1"/>
    <dgm:cxn modelId="{7555FF78-D039-4808-92ED-2736DEF61765}" type="presParOf" srcId="{BA20D1C4-B5B1-4923-9282-A76ADD160E2A}" destId="{AF4B5021-E928-4471-8318-9E17B415D5C9}" srcOrd="2" destOrd="0" presId="urn:microsoft.com/office/officeart/2005/8/layout/orgChar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74D36DC-E64A-49EC-B921-A8DBF9399AE2}" type="doc">
      <dgm:prSet loTypeId="urn:microsoft.com/office/officeart/2005/8/layout/orgChart1" loCatId="hierarchy" qsTypeId="urn:microsoft.com/office/officeart/2005/8/quickstyle/simple1" qsCatId="simple" csTypeId="urn:microsoft.com/office/officeart/2005/8/colors/colorful4" csCatId="colorful" phldr="1"/>
      <dgm:spPr/>
      <dgm:t>
        <a:bodyPr/>
        <a:lstStyle/>
        <a:p>
          <a:endParaRPr lang="en-US"/>
        </a:p>
      </dgm:t>
    </dgm:pt>
    <dgm:pt modelId="{94DE9948-A886-4AE5-9629-8420E3BFE008}">
      <dgm:prSet phldrT="[Text]" custT="1"/>
      <dgm:spPr/>
      <dgm:t>
        <a:bodyPr/>
        <a:lstStyle/>
        <a:p>
          <a:r>
            <a:rPr lang="en-US" sz="1050"/>
            <a:t>Control Node</a:t>
          </a:r>
        </a:p>
      </dgm:t>
    </dgm:pt>
    <dgm:pt modelId="{5E9B0AEB-33D2-441A-86F6-AE4345323AF6}" type="parTrans" cxnId="{4173890B-2F55-4053-9BDA-12D29BB138DA}">
      <dgm:prSet/>
      <dgm:spPr/>
      <dgm:t>
        <a:bodyPr/>
        <a:lstStyle/>
        <a:p>
          <a:endParaRPr lang="en-US"/>
        </a:p>
      </dgm:t>
    </dgm:pt>
    <dgm:pt modelId="{54B905E3-9960-4FC8-8D73-BC1E746544CA}" type="sibTrans" cxnId="{4173890B-2F55-4053-9BDA-12D29BB138DA}">
      <dgm:prSet/>
      <dgm:spPr/>
      <dgm:t>
        <a:bodyPr/>
        <a:lstStyle/>
        <a:p>
          <a:endParaRPr lang="en-US"/>
        </a:p>
      </dgm:t>
    </dgm:pt>
    <dgm:pt modelId="{12D7605C-D797-4360-B5FF-E6575E7F332E}">
      <dgm:prSet phldrT="[Text]"/>
      <dgm:spPr>
        <a:solidFill>
          <a:schemeClr val="tx2">
            <a:lumMod val="60000"/>
            <a:lumOff val="40000"/>
          </a:schemeClr>
        </a:solidFill>
      </dgm:spPr>
      <dgm:t>
        <a:bodyPr/>
        <a:lstStyle/>
        <a:p>
          <a:r>
            <a:rPr lang="en-US"/>
            <a:t>Compute</a:t>
          </a:r>
        </a:p>
      </dgm:t>
    </dgm:pt>
    <dgm:pt modelId="{8C572E9D-DED9-4F74-ABC9-A899D8ECFBA2}" type="parTrans" cxnId="{D7E9446E-97C9-4986-9EFB-4B3AD16F67C2}">
      <dgm:prSet/>
      <dgm:spPr/>
      <dgm:t>
        <a:bodyPr/>
        <a:lstStyle/>
        <a:p>
          <a:endParaRPr lang="en-US"/>
        </a:p>
      </dgm:t>
    </dgm:pt>
    <dgm:pt modelId="{E28A7691-1814-47A7-A533-6E5CD00F81EA}" type="sibTrans" cxnId="{D7E9446E-97C9-4986-9EFB-4B3AD16F67C2}">
      <dgm:prSet/>
      <dgm:spPr/>
      <dgm:t>
        <a:bodyPr/>
        <a:lstStyle/>
        <a:p>
          <a:endParaRPr lang="en-US"/>
        </a:p>
      </dgm:t>
    </dgm:pt>
    <dgm:pt modelId="{2990FAC0-F2AD-45CE-8E2A-571287FFBA6F}">
      <dgm:prSet phldrT="[Text]"/>
      <dgm:spPr>
        <a:solidFill>
          <a:schemeClr val="tx2">
            <a:lumMod val="60000"/>
            <a:lumOff val="40000"/>
          </a:schemeClr>
        </a:solidFill>
      </dgm:spPr>
      <dgm:t>
        <a:bodyPr/>
        <a:lstStyle/>
        <a:p>
          <a:r>
            <a:rPr lang="en-US"/>
            <a:t>Compute</a:t>
          </a:r>
        </a:p>
      </dgm:t>
    </dgm:pt>
    <dgm:pt modelId="{252046C0-4941-4019-BBCB-9B07DF1AB48B}" type="parTrans" cxnId="{DA791AEB-45B2-4918-98BA-3D68B87C583D}">
      <dgm:prSet/>
      <dgm:spPr/>
      <dgm:t>
        <a:bodyPr/>
        <a:lstStyle/>
        <a:p>
          <a:endParaRPr lang="en-US"/>
        </a:p>
      </dgm:t>
    </dgm:pt>
    <dgm:pt modelId="{D6A95121-F6EA-4B2F-B39E-20A250B6306E}" type="sibTrans" cxnId="{DA791AEB-45B2-4918-98BA-3D68B87C583D}">
      <dgm:prSet/>
      <dgm:spPr/>
      <dgm:t>
        <a:bodyPr/>
        <a:lstStyle/>
        <a:p>
          <a:endParaRPr lang="en-US"/>
        </a:p>
      </dgm:t>
    </dgm:pt>
    <dgm:pt modelId="{3BEAB8E4-EABB-463A-A0C5-5414644F4883}">
      <dgm:prSet phldrT="[Text]"/>
      <dgm:spPr>
        <a:solidFill>
          <a:schemeClr val="tx2">
            <a:lumMod val="60000"/>
            <a:lumOff val="40000"/>
          </a:schemeClr>
        </a:solidFill>
      </dgm:spPr>
      <dgm:t>
        <a:bodyPr/>
        <a:lstStyle/>
        <a:p>
          <a:r>
            <a:rPr lang="en-US"/>
            <a:t>Compute</a:t>
          </a:r>
        </a:p>
      </dgm:t>
    </dgm:pt>
    <dgm:pt modelId="{71874BED-CE8E-4989-8C97-8A8FFD068B0D}" type="parTrans" cxnId="{34911F82-4C8E-4952-8BF7-064BF911E86B}">
      <dgm:prSet/>
      <dgm:spPr/>
      <dgm:t>
        <a:bodyPr/>
        <a:lstStyle/>
        <a:p>
          <a:endParaRPr lang="en-US"/>
        </a:p>
      </dgm:t>
    </dgm:pt>
    <dgm:pt modelId="{AEC551DE-00F6-44DC-B028-593DFBDC9FCB}" type="sibTrans" cxnId="{34911F82-4C8E-4952-8BF7-064BF911E86B}">
      <dgm:prSet/>
      <dgm:spPr/>
      <dgm:t>
        <a:bodyPr/>
        <a:lstStyle/>
        <a:p>
          <a:endParaRPr lang="en-US"/>
        </a:p>
      </dgm:t>
    </dgm:pt>
    <dgm:pt modelId="{4F691B6F-A310-4BBD-A7F7-D50C67CCD9F0}">
      <dgm:prSet phldrT="[Text]"/>
      <dgm:spPr>
        <a:solidFill>
          <a:schemeClr val="tx2">
            <a:lumMod val="60000"/>
            <a:lumOff val="40000"/>
          </a:schemeClr>
        </a:solidFill>
      </dgm:spPr>
      <dgm:t>
        <a:bodyPr/>
        <a:lstStyle/>
        <a:p>
          <a:r>
            <a:rPr lang="en-US"/>
            <a:t>Compute</a:t>
          </a:r>
        </a:p>
      </dgm:t>
    </dgm:pt>
    <dgm:pt modelId="{762AB7D4-1373-48AC-8880-FAF0EEEE7F02}" type="parTrans" cxnId="{33E8967E-4DF1-4EE7-BFC0-CF657A975328}">
      <dgm:prSet/>
      <dgm:spPr/>
      <dgm:t>
        <a:bodyPr/>
        <a:lstStyle/>
        <a:p>
          <a:endParaRPr lang="en-US"/>
        </a:p>
      </dgm:t>
    </dgm:pt>
    <dgm:pt modelId="{82B2E2B7-FC64-433F-B9E3-DAA42AB9DAAF}" type="sibTrans" cxnId="{33E8967E-4DF1-4EE7-BFC0-CF657A975328}">
      <dgm:prSet/>
      <dgm:spPr/>
      <dgm:t>
        <a:bodyPr/>
        <a:lstStyle/>
        <a:p>
          <a:endParaRPr lang="en-US"/>
        </a:p>
      </dgm:t>
    </dgm:pt>
    <dgm:pt modelId="{F9FB2D7D-AF4D-4FAC-A4EB-6BF84E6F14AD}">
      <dgm:prSet phldrT="[Text]"/>
      <dgm:spPr>
        <a:solidFill>
          <a:schemeClr val="tx2">
            <a:lumMod val="60000"/>
            <a:lumOff val="40000"/>
          </a:schemeClr>
        </a:solidFill>
      </dgm:spPr>
      <dgm:t>
        <a:bodyPr/>
        <a:lstStyle/>
        <a:p>
          <a:r>
            <a:rPr lang="en-US"/>
            <a:t>Compute</a:t>
          </a:r>
        </a:p>
      </dgm:t>
    </dgm:pt>
    <dgm:pt modelId="{D92A7FE5-9E2E-4293-9CA7-F13AAC3F9F9F}" type="parTrans" cxnId="{24BC4EC2-C2F1-4EAC-8A6A-E6B1FE669A5A}">
      <dgm:prSet/>
      <dgm:spPr/>
      <dgm:t>
        <a:bodyPr/>
        <a:lstStyle/>
        <a:p>
          <a:endParaRPr lang="en-US"/>
        </a:p>
      </dgm:t>
    </dgm:pt>
    <dgm:pt modelId="{37962DA9-38EC-4E30-8E13-AE56B9864CE8}" type="sibTrans" cxnId="{24BC4EC2-C2F1-4EAC-8A6A-E6B1FE669A5A}">
      <dgm:prSet/>
      <dgm:spPr/>
      <dgm:t>
        <a:bodyPr/>
        <a:lstStyle/>
        <a:p>
          <a:endParaRPr lang="en-US"/>
        </a:p>
      </dgm:t>
    </dgm:pt>
    <dgm:pt modelId="{0BDA62A1-6179-4649-9491-86EA7AE590B6}" type="pres">
      <dgm:prSet presAssocID="{674D36DC-E64A-49EC-B921-A8DBF9399AE2}" presName="hierChild1" presStyleCnt="0">
        <dgm:presLayoutVars>
          <dgm:orgChart val="1"/>
          <dgm:chPref val="1"/>
          <dgm:dir/>
          <dgm:animOne val="branch"/>
          <dgm:animLvl val="lvl"/>
          <dgm:resizeHandles/>
        </dgm:presLayoutVars>
      </dgm:prSet>
      <dgm:spPr/>
    </dgm:pt>
    <dgm:pt modelId="{BA20D1C4-B5B1-4923-9282-A76ADD160E2A}" type="pres">
      <dgm:prSet presAssocID="{94DE9948-A886-4AE5-9629-8420E3BFE008}" presName="hierRoot1" presStyleCnt="0">
        <dgm:presLayoutVars>
          <dgm:hierBranch val="init"/>
        </dgm:presLayoutVars>
      </dgm:prSet>
      <dgm:spPr/>
    </dgm:pt>
    <dgm:pt modelId="{0969AC7C-4BFC-4644-A55B-388E304FDBAB}" type="pres">
      <dgm:prSet presAssocID="{94DE9948-A886-4AE5-9629-8420E3BFE008}" presName="rootComposite1" presStyleCnt="0"/>
      <dgm:spPr/>
    </dgm:pt>
    <dgm:pt modelId="{73A7FF3B-5240-4B8F-95A2-3647BF29B573}" type="pres">
      <dgm:prSet presAssocID="{94DE9948-A886-4AE5-9629-8420E3BFE008}" presName="rootText1" presStyleLbl="node0" presStyleIdx="0" presStyleCnt="1">
        <dgm:presLayoutVars>
          <dgm:chPref val="3"/>
        </dgm:presLayoutVars>
      </dgm:prSet>
      <dgm:spPr/>
    </dgm:pt>
    <dgm:pt modelId="{0948EB4E-AAEF-4E09-9C3D-93CFD85CC11D}" type="pres">
      <dgm:prSet presAssocID="{94DE9948-A886-4AE5-9629-8420E3BFE008}" presName="rootConnector1" presStyleLbl="node1" presStyleIdx="0" presStyleCnt="0"/>
      <dgm:spPr/>
    </dgm:pt>
    <dgm:pt modelId="{BF647480-6FC2-4F39-85E9-B2BA98B42041}" type="pres">
      <dgm:prSet presAssocID="{94DE9948-A886-4AE5-9629-8420E3BFE008}" presName="hierChild2" presStyleCnt="0"/>
      <dgm:spPr/>
    </dgm:pt>
    <dgm:pt modelId="{6D45A217-7EA1-4A2B-ADD3-679B947FAA40}" type="pres">
      <dgm:prSet presAssocID="{8C572E9D-DED9-4F74-ABC9-A899D8ECFBA2}" presName="Name37" presStyleLbl="parChTrans1D2" presStyleIdx="0" presStyleCnt="5"/>
      <dgm:spPr/>
    </dgm:pt>
    <dgm:pt modelId="{1FE0747B-0C69-47A9-A8F5-1617D15D1244}" type="pres">
      <dgm:prSet presAssocID="{12D7605C-D797-4360-B5FF-E6575E7F332E}" presName="hierRoot2" presStyleCnt="0">
        <dgm:presLayoutVars>
          <dgm:hierBranch val="init"/>
        </dgm:presLayoutVars>
      </dgm:prSet>
      <dgm:spPr/>
    </dgm:pt>
    <dgm:pt modelId="{36D82ED4-77BE-4308-868C-463280606D36}" type="pres">
      <dgm:prSet presAssocID="{12D7605C-D797-4360-B5FF-E6575E7F332E}" presName="rootComposite" presStyleCnt="0"/>
      <dgm:spPr/>
    </dgm:pt>
    <dgm:pt modelId="{759B15CE-2E87-4706-BDDA-873EE8148BCC}" type="pres">
      <dgm:prSet presAssocID="{12D7605C-D797-4360-B5FF-E6575E7F332E}" presName="rootText" presStyleLbl="node2" presStyleIdx="0" presStyleCnt="5">
        <dgm:presLayoutVars>
          <dgm:chPref val="3"/>
        </dgm:presLayoutVars>
      </dgm:prSet>
      <dgm:spPr/>
    </dgm:pt>
    <dgm:pt modelId="{024A0C15-BB1E-4950-871D-9388FC900220}" type="pres">
      <dgm:prSet presAssocID="{12D7605C-D797-4360-B5FF-E6575E7F332E}" presName="rootConnector" presStyleLbl="node2" presStyleIdx="0" presStyleCnt="5"/>
      <dgm:spPr/>
    </dgm:pt>
    <dgm:pt modelId="{E1CF518C-0E39-470A-99B1-A06573FF4046}" type="pres">
      <dgm:prSet presAssocID="{12D7605C-D797-4360-B5FF-E6575E7F332E}" presName="hierChild4" presStyleCnt="0"/>
      <dgm:spPr/>
    </dgm:pt>
    <dgm:pt modelId="{9B381F17-627F-441C-937B-69C40F05FE2D}" type="pres">
      <dgm:prSet presAssocID="{12D7605C-D797-4360-B5FF-E6575E7F332E}" presName="hierChild5" presStyleCnt="0"/>
      <dgm:spPr/>
    </dgm:pt>
    <dgm:pt modelId="{5CFB9404-8909-40CF-918B-A5A6906652E7}" type="pres">
      <dgm:prSet presAssocID="{252046C0-4941-4019-BBCB-9B07DF1AB48B}" presName="Name37" presStyleLbl="parChTrans1D2" presStyleIdx="1" presStyleCnt="5"/>
      <dgm:spPr/>
    </dgm:pt>
    <dgm:pt modelId="{A9A6F797-80DE-4392-8B07-26D9D6E31FF9}" type="pres">
      <dgm:prSet presAssocID="{2990FAC0-F2AD-45CE-8E2A-571287FFBA6F}" presName="hierRoot2" presStyleCnt="0">
        <dgm:presLayoutVars>
          <dgm:hierBranch val="init"/>
        </dgm:presLayoutVars>
      </dgm:prSet>
      <dgm:spPr/>
    </dgm:pt>
    <dgm:pt modelId="{7239E72B-4E98-4DDB-B13C-F00F6E13BA2D}" type="pres">
      <dgm:prSet presAssocID="{2990FAC0-F2AD-45CE-8E2A-571287FFBA6F}" presName="rootComposite" presStyleCnt="0"/>
      <dgm:spPr/>
    </dgm:pt>
    <dgm:pt modelId="{78B2C956-CFDE-418C-B3BB-9936EF23E6A4}" type="pres">
      <dgm:prSet presAssocID="{2990FAC0-F2AD-45CE-8E2A-571287FFBA6F}" presName="rootText" presStyleLbl="node2" presStyleIdx="1" presStyleCnt="5">
        <dgm:presLayoutVars>
          <dgm:chPref val="3"/>
        </dgm:presLayoutVars>
      </dgm:prSet>
      <dgm:spPr/>
    </dgm:pt>
    <dgm:pt modelId="{36FFB955-2441-4AAB-865F-73A5CDFFF1E6}" type="pres">
      <dgm:prSet presAssocID="{2990FAC0-F2AD-45CE-8E2A-571287FFBA6F}" presName="rootConnector" presStyleLbl="node2" presStyleIdx="1" presStyleCnt="5"/>
      <dgm:spPr/>
    </dgm:pt>
    <dgm:pt modelId="{A9A651B6-1782-4111-B80C-7E957F261755}" type="pres">
      <dgm:prSet presAssocID="{2990FAC0-F2AD-45CE-8E2A-571287FFBA6F}" presName="hierChild4" presStyleCnt="0"/>
      <dgm:spPr/>
    </dgm:pt>
    <dgm:pt modelId="{C00DC887-4C22-4E84-8CE8-A359F93B90E0}" type="pres">
      <dgm:prSet presAssocID="{2990FAC0-F2AD-45CE-8E2A-571287FFBA6F}" presName="hierChild5" presStyleCnt="0"/>
      <dgm:spPr/>
    </dgm:pt>
    <dgm:pt modelId="{988A903B-DE3D-40AB-9881-22FA89366094}" type="pres">
      <dgm:prSet presAssocID="{71874BED-CE8E-4989-8C97-8A8FFD068B0D}" presName="Name37" presStyleLbl="parChTrans1D2" presStyleIdx="2" presStyleCnt="5"/>
      <dgm:spPr/>
    </dgm:pt>
    <dgm:pt modelId="{364043C3-02C2-4641-9D0F-C6BFA42A7C63}" type="pres">
      <dgm:prSet presAssocID="{3BEAB8E4-EABB-463A-A0C5-5414644F4883}" presName="hierRoot2" presStyleCnt="0">
        <dgm:presLayoutVars>
          <dgm:hierBranch val="init"/>
        </dgm:presLayoutVars>
      </dgm:prSet>
      <dgm:spPr/>
    </dgm:pt>
    <dgm:pt modelId="{48003FA6-23A9-4343-B236-AB1991753C1C}" type="pres">
      <dgm:prSet presAssocID="{3BEAB8E4-EABB-463A-A0C5-5414644F4883}" presName="rootComposite" presStyleCnt="0"/>
      <dgm:spPr/>
    </dgm:pt>
    <dgm:pt modelId="{A55EF3D3-2998-4FBE-8AA3-4ED556D36A2C}" type="pres">
      <dgm:prSet presAssocID="{3BEAB8E4-EABB-463A-A0C5-5414644F4883}" presName="rootText" presStyleLbl="node2" presStyleIdx="2" presStyleCnt="5" custLinFactNeighborX="-6540" custLinFactNeighborY="3225">
        <dgm:presLayoutVars>
          <dgm:chPref val="3"/>
        </dgm:presLayoutVars>
      </dgm:prSet>
      <dgm:spPr/>
    </dgm:pt>
    <dgm:pt modelId="{55DB7FE7-9DE5-450F-BD53-874FC60DCCB2}" type="pres">
      <dgm:prSet presAssocID="{3BEAB8E4-EABB-463A-A0C5-5414644F4883}" presName="rootConnector" presStyleLbl="node2" presStyleIdx="2" presStyleCnt="5"/>
      <dgm:spPr/>
    </dgm:pt>
    <dgm:pt modelId="{B8AD036A-4A38-40F6-9EDC-865830F53B97}" type="pres">
      <dgm:prSet presAssocID="{3BEAB8E4-EABB-463A-A0C5-5414644F4883}" presName="hierChild4" presStyleCnt="0"/>
      <dgm:spPr/>
    </dgm:pt>
    <dgm:pt modelId="{F57753BF-25CF-46DF-93F1-339B159DFE4C}" type="pres">
      <dgm:prSet presAssocID="{3BEAB8E4-EABB-463A-A0C5-5414644F4883}" presName="hierChild5" presStyleCnt="0"/>
      <dgm:spPr/>
    </dgm:pt>
    <dgm:pt modelId="{36400558-BBE1-4458-B5E2-A3F5F8065080}" type="pres">
      <dgm:prSet presAssocID="{D92A7FE5-9E2E-4293-9CA7-F13AAC3F9F9F}" presName="Name37" presStyleLbl="parChTrans1D2" presStyleIdx="3" presStyleCnt="5"/>
      <dgm:spPr/>
    </dgm:pt>
    <dgm:pt modelId="{2EE95CDE-C52B-4E15-B1BC-CAD2E833E817}" type="pres">
      <dgm:prSet presAssocID="{F9FB2D7D-AF4D-4FAC-A4EB-6BF84E6F14AD}" presName="hierRoot2" presStyleCnt="0">
        <dgm:presLayoutVars>
          <dgm:hierBranch val="init"/>
        </dgm:presLayoutVars>
      </dgm:prSet>
      <dgm:spPr/>
    </dgm:pt>
    <dgm:pt modelId="{87FD582A-C59E-4E56-89B5-41B4A18A91E2}" type="pres">
      <dgm:prSet presAssocID="{F9FB2D7D-AF4D-4FAC-A4EB-6BF84E6F14AD}" presName="rootComposite" presStyleCnt="0"/>
      <dgm:spPr/>
    </dgm:pt>
    <dgm:pt modelId="{D32814B3-ABE4-47B2-8D12-2E661225F9D7}" type="pres">
      <dgm:prSet presAssocID="{F9FB2D7D-AF4D-4FAC-A4EB-6BF84E6F14AD}" presName="rootText" presStyleLbl="node2" presStyleIdx="3" presStyleCnt="5" custLinFactNeighborX="-6016">
        <dgm:presLayoutVars>
          <dgm:chPref val="3"/>
        </dgm:presLayoutVars>
      </dgm:prSet>
      <dgm:spPr/>
    </dgm:pt>
    <dgm:pt modelId="{8C2E0C88-6B8E-4ED1-9955-B3024255D867}" type="pres">
      <dgm:prSet presAssocID="{F9FB2D7D-AF4D-4FAC-A4EB-6BF84E6F14AD}" presName="rootConnector" presStyleLbl="node2" presStyleIdx="3" presStyleCnt="5"/>
      <dgm:spPr/>
    </dgm:pt>
    <dgm:pt modelId="{7E4C7004-4444-4439-8F8C-C9CE1F9E5793}" type="pres">
      <dgm:prSet presAssocID="{F9FB2D7D-AF4D-4FAC-A4EB-6BF84E6F14AD}" presName="hierChild4" presStyleCnt="0"/>
      <dgm:spPr/>
    </dgm:pt>
    <dgm:pt modelId="{D0C4E558-7D3C-436B-BC92-361B4DB7E6C5}" type="pres">
      <dgm:prSet presAssocID="{F9FB2D7D-AF4D-4FAC-A4EB-6BF84E6F14AD}" presName="hierChild5" presStyleCnt="0"/>
      <dgm:spPr/>
    </dgm:pt>
    <dgm:pt modelId="{BF12C6AB-C08A-487C-8E45-910715F4F94C}" type="pres">
      <dgm:prSet presAssocID="{762AB7D4-1373-48AC-8880-FAF0EEEE7F02}" presName="Name37" presStyleLbl="parChTrans1D2" presStyleIdx="4" presStyleCnt="5"/>
      <dgm:spPr/>
    </dgm:pt>
    <dgm:pt modelId="{8BEEC42B-0769-4173-BF8F-585AC23D3A42}" type="pres">
      <dgm:prSet presAssocID="{4F691B6F-A310-4BBD-A7F7-D50C67CCD9F0}" presName="hierRoot2" presStyleCnt="0">
        <dgm:presLayoutVars>
          <dgm:hierBranch val="init"/>
        </dgm:presLayoutVars>
      </dgm:prSet>
      <dgm:spPr/>
    </dgm:pt>
    <dgm:pt modelId="{FCE91E0A-4A57-4368-BEC7-3265BB0391EC}" type="pres">
      <dgm:prSet presAssocID="{4F691B6F-A310-4BBD-A7F7-D50C67CCD9F0}" presName="rootComposite" presStyleCnt="0"/>
      <dgm:spPr/>
    </dgm:pt>
    <dgm:pt modelId="{63FFF225-12A8-4D7E-9626-123F2CE1B78B}" type="pres">
      <dgm:prSet presAssocID="{4F691B6F-A310-4BBD-A7F7-D50C67CCD9F0}" presName="rootText" presStyleLbl="node2" presStyleIdx="4" presStyleCnt="5">
        <dgm:presLayoutVars>
          <dgm:chPref val="3"/>
        </dgm:presLayoutVars>
      </dgm:prSet>
      <dgm:spPr/>
    </dgm:pt>
    <dgm:pt modelId="{866D08AB-F94F-4AED-8978-250583A9DD9A}" type="pres">
      <dgm:prSet presAssocID="{4F691B6F-A310-4BBD-A7F7-D50C67CCD9F0}" presName="rootConnector" presStyleLbl="node2" presStyleIdx="4" presStyleCnt="5"/>
      <dgm:spPr/>
    </dgm:pt>
    <dgm:pt modelId="{056433CE-8ED8-449E-93EF-73E86217A3FE}" type="pres">
      <dgm:prSet presAssocID="{4F691B6F-A310-4BBD-A7F7-D50C67CCD9F0}" presName="hierChild4" presStyleCnt="0"/>
      <dgm:spPr/>
    </dgm:pt>
    <dgm:pt modelId="{74324B4A-EA29-40E7-A75C-C0F69C6C010B}" type="pres">
      <dgm:prSet presAssocID="{4F691B6F-A310-4BBD-A7F7-D50C67CCD9F0}" presName="hierChild5" presStyleCnt="0"/>
      <dgm:spPr/>
    </dgm:pt>
    <dgm:pt modelId="{AF4B5021-E928-4471-8318-9E17B415D5C9}" type="pres">
      <dgm:prSet presAssocID="{94DE9948-A886-4AE5-9629-8420E3BFE008}" presName="hierChild3" presStyleCnt="0"/>
      <dgm:spPr/>
    </dgm:pt>
  </dgm:ptLst>
  <dgm:cxnLst>
    <dgm:cxn modelId="{E1A68D02-3A5E-4176-A16A-539FB7779CDD}" type="presOf" srcId="{8C572E9D-DED9-4F74-ABC9-A899D8ECFBA2}" destId="{6D45A217-7EA1-4A2B-ADD3-679B947FAA40}" srcOrd="0" destOrd="0" presId="urn:microsoft.com/office/officeart/2005/8/layout/orgChart1"/>
    <dgm:cxn modelId="{4173890B-2F55-4053-9BDA-12D29BB138DA}" srcId="{674D36DC-E64A-49EC-B921-A8DBF9399AE2}" destId="{94DE9948-A886-4AE5-9629-8420E3BFE008}" srcOrd="0" destOrd="0" parTransId="{5E9B0AEB-33D2-441A-86F6-AE4345323AF6}" sibTransId="{54B905E3-9960-4FC8-8D73-BC1E746544CA}"/>
    <dgm:cxn modelId="{8BC1E817-3827-4CBD-8370-C72E3F4D7699}" type="presOf" srcId="{F9FB2D7D-AF4D-4FAC-A4EB-6BF84E6F14AD}" destId="{8C2E0C88-6B8E-4ED1-9955-B3024255D867}" srcOrd="1" destOrd="0" presId="urn:microsoft.com/office/officeart/2005/8/layout/orgChart1"/>
    <dgm:cxn modelId="{CD40C226-2FFB-4792-AE11-DC0C7F91B5DC}" type="presOf" srcId="{2990FAC0-F2AD-45CE-8E2A-571287FFBA6F}" destId="{78B2C956-CFDE-418C-B3BB-9936EF23E6A4}" srcOrd="0" destOrd="0" presId="urn:microsoft.com/office/officeart/2005/8/layout/orgChart1"/>
    <dgm:cxn modelId="{19C82728-3D7D-4575-933E-F7AAA25850A4}" type="presOf" srcId="{F9FB2D7D-AF4D-4FAC-A4EB-6BF84E6F14AD}" destId="{D32814B3-ABE4-47B2-8D12-2E661225F9D7}" srcOrd="0" destOrd="0" presId="urn:microsoft.com/office/officeart/2005/8/layout/orgChart1"/>
    <dgm:cxn modelId="{122D9032-F119-4C8B-88A7-0E6DC5162BD3}" type="presOf" srcId="{674D36DC-E64A-49EC-B921-A8DBF9399AE2}" destId="{0BDA62A1-6179-4649-9491-86EA7AE590B6}" srcOrd="0" destOrd="0" presId="urn:microsoft.com/office/officeart/2005/8/layout/orgChart1"/>
    <dgm:cxn modelId="{FBE6C734-CBE1-4863-940B-ED130EFB0A2F}" type="presOf" srcId="{D92A7FE5-9E2E-4293-9CA7-F13AAC3F9F9F}" destId="{36400558-BBE1-4458-B5E2-A3F5F8065080}" srcOrd="0" destOrd="0" presId="urn:microsoft.com/office/officeart/2005/8/layout/orgChart1"/>
    <dgm:cxn modelId="{951DF845-5E80-4BA4-A261-7884ABB69E61}" type="presOf" srcId="{762AB7D4-1373-48AC-8880-FAF0EEEE7F02}" destId="{BF12C6AB-C08A-487C-8E45-910715F4F94C}" srcOrd="0" destOrd="0" presId="urn:microsoft.com/office/officeart/2005/8/layout/orgChart1"/>
    <dgm:cxn modelId="{3EF5BC49-7A7B-4F16-B66C-9A6FE0C94402}" type="presOf" srcId="{12D7605C-D797-4360-B5FF-E6575E7F332E}" destId="{024A0C15-BB1E-4950-871D-9388FC900220}" srcOrd="1" destOrd="0" presId="urn:microsoft.com/office/officeart/2005/8/layout/orgChart1"/>
    <dgm:cxn modelId="{F3D16E6A-3FC6-45E7-AD3C-FB26A66B6B0F}" type="presOf" srcId="{3BEAB8E4-EABB-463A-A0C5-5414644F4883}" destId="{A55EF3D3-2998-4FBE-8AA3-4ED556D36A2C}" srcOrd="0" destOrd="0" presId="urn:microsoft.com/office/officeart/2005/8/layout/orgChart1"/>
    <dgm:cxn modelId="{D7E9446E-97C9-4986-9EFB-4B3AD16F67C2}" srcId="{94DE9948-A886-4AE5-9629-8420E3BFE008}" destId="{12D7605C-D797-4360-B5FF-E6575E7F332E}" srcOrd="0" destOrd="0" parTransId="{8C572E9D-DED9-4F74-ABC9-A899D8ECFBA2}" sibTransId="{E28A7691-1814-47A7-A533-6E5CD00F81EA}"/>
    <dgm:cxn modelId="{33E8967E-4DF1-4EE7-BFC0-CF657A975328}" srcId="{94DE9948-A886-4AE5-9629-8420E3BFE008}" destId="{4F691B6F-A310-4BBD-A7F7-D50C67CCD9F0}" srcOrd="4" destOrd="0" parTransId="{762AB7D4-1373-48AC-8880-FAF0EEEE7F02}" sibTransId="{82B2E2B7-FC64-433F-B9E3-DAA42AB9DAAF}"/>
    <dgm:cxn modelId="{33D60282-2A6E-490D-8C1A-77B02D6F707E}" type="presOf" srcId="{2990FAC0-F2AD-45CE-8E2A-571287FFBA6F}" destId="{36FFB955-2441-4AAB-865F-73A5CDFFF1E6}" srcOrd="1" destOrd="0" presId="urn:microsoft.com/office/officeart/2005/8/layout/orgChart1"/>
    <dgm:cxn modelId="{34911F82-4C8E-4952-8BF7-064BF911E86B}" srcId="{94DE9948-A886-4AE5-9629-8420E3BFE008}" destId="{3BEAB8E4-EABB-463A-A0C5-5414644F4883}" srcOrd="2" destOrd="0" parTransId="{71874BED-CE8E-4989-8C97-8A8FFD068B0D}" sibTransId="{AEC551DE-00F6-44DC-B028-593DFBDC9FCB}"/>
    <dgm:cxn modelId="{25D0AE91-EF0C-45BA-A6CC-F8AF1D3D6B18}" type="presOf" srcId="{4F691B6F-A310-4BBD-A7F7-D50C67CCD9F0}" destId="{63FFF225-12A8-4D7E-9626-123F2CE1B78B}" srcOrd="0" destOrd="0" presId="urn:microsoft.com/office/officeart/2005/8/layout/orgChart1"/>
    <dgm:cxn modelId="{D5060495-6C7F-4860-8D1B-0097D9EAB618}" type="presOf" srcId="{94DE9948-A886-4AE5-9629-8420E3BFE008}" destId="{0948EB4E-AAEF-4E09-9C3D-93CFD85CC11D}" srcOrd="1" destOrd="0" presId="urn:microsoft.com/office/officeart/2005/8/layout/orgChart1"/>
    <dgm:cxn modelId="{469A539D-1E8C-4466-B4EF-25B7A652101F}" type="presOf" srcId="{4F691B6F-A310-4BBD-A7F7-D50C67CCD9F0}" destId="{866D08AB-F94F-4AED-8978-250583A9DD9A}" srcOrd="1" destOrd="0" presId="urn:microsoft.com/office/officeart/2005/8/layout/orgChart1"/>
    <dgm:cxn modelId="{1949C29E-D88B-4A41-9081-C34183C819F4}" type="presOf" srcId="{71874BED-CE8E-4989-8C97-8A8FFD068B0D}" destId="{988A903B-DE3D-40AB-9881-22FA89366094}" srcOrd="0" destOrd="0" presId="urn:microsoft.com/office/officeart/2005/8/layout/orgChart1"/>
    <dgm:cxn modelId="{3DA84FBF-E0F6-41EE-8865-FCA057EF4381}" type="presOf" srcId="{252046C0-4941-4019-BBCB-9B07DF1AB48B}" destId="{5CFB9404-8909-40CF-918B-A5A6906652E7}" srcOrd="0" destOrd="0" presId="urn:microsoft.com/office/officeart/2005/8/layout/orgChart1"/>
    <dgm:cxn modelId="{24BC4EC2-C2F1-4EAC-8A6A-E6B1FE669A5A}" srcId="{94DE9948-A886-4AE5-9629-8420E3BFE008}" destId="{F9FB2D7D-AF4D-4FAC-A4EB-6BF84E6F14AD}" srcOrd="3" destOrd="0" parTransId="{D92A7FE5-9E2E-4293-9CA7-F13AAC3F9F9F}" sibTransId="{37962DA9-38EC-4E30-8E13-AE56B9864CE8}"/>
    <dgm:cxn modelId="{9690FDE7-2A74-40AF-A0FC-CE6E9347FC6B}" type="presOf" srcId="{12D7605C-D797-4360-B5FF-E6575E7F332E}" destId="{759B15CE-2E87-4706-BDDA-873EE8148BCC}" srcOrd="0" destOrd="0" presId="urn:microsoft.com/office/officeart/2005/8/layout/orgChart1"/>
    <dgm:cxn modelId="{DA791AEB-45B2-4918-98BA-3D68B87C583D}" srcId="{94DE9948-A886-4AE5-9629-8420E3BFE008}" destId="{2990FAC0-F2AD-45CE-8E2A-571287FFBA6F}" srcOrd="1" destOrd="0" parTransId="{252046C0-4941-4019-BBCB-9B07DF1AB48B}" sibTransId="{D6A95121-F6EA-4B2F-B39E-20A250B6306E}"/>
    <dgm:cxn modelId="{9819A9EF-CDDE-40CF-BBDF-E21569ED5DAE}" type="presOf" srcId="{3BEAB8E4-EABB-463A-A0C5-5414644F4883}" destId="{55DB7FE7-9DE5-450F-BD53-874FC60DCCB2}" srcOrd="1" destOrd="0" presId="urn:microsoft.com/office/officeart/2005/8/layout/orgChart1"/>
    <dgm:cxn modelId="{CEB604FC-50E7-4998-81D1-C25A809CA9F8}" type="presOf" srcId="{94DE9948-A886-4AE5-9629-8420E3BFE008}" destId="{73A7FF3B-5240-4B8F-95A2-3647BF29B573}" srcOrd="0" destOrd="0" presId="urn:microsoft.com/office/officeart/2005/8/layout/orgChart1"/>
    <dgm:cxn modelId="{D024B0D7-EA74-417B-97C7-208823E97D7B}" type="presParOf" srcId="{0BDA62A1-6179-4649-9491-86EA7AE590B6}" destId="{BA20D1C4-B5B1-4923-9282-A76ADD160E2A}" srcOrd="0" destOrd="0" presId="urn:microsoft.com/office/officeart/2005/8/layout/orgChart1"/>
    <dgm:cxn modelId="{F333007D-20C1-4C67-87D7-CA5E21AC0323}" type="presParOf" srcId="{BA20D1C4-B5B1-4923-9282-A76ADD160E2A}" destId="{0969AC7C-4BFC-4644-A55B-388E304FDBAB}" srcOrd="0" destOrd="0" presId="urn:microsoft.com/office/officeart/2005/8/layout/orgChart1"/>
    <dgm:cxn modelId="{412A27E9-73F0-4320-8B79-DBDEEA879417}" type="presParOf" srcId="{0969AC7C-4BFC-4644-A55B-388E304FDBAB}" destId="{73A7FF3B-5240-4B8F-95A2-3647BF29B573}" srcOrd="0" destOrd="0" presId="urn:microsoft.com/office/officeart/2005/8/layout/orgChart1"/>
    <dgm:cxn modelId="{75841C42-238B-4F1D-B111-344ABE82893C}" type="presParOf" srcId="{0969AC7C-4BFC-4644-A55B-388E304FDBAB}" destId="{0948EB4E-AAEF-4E09-9C3D-93CFD85CC11D}" srcOrd="1" destOrd="0" presId="urn:microsoft.com/office/officeart/2005/8/layout/orgChart1"/>
    <dgm:cxn modelId="{60A2DA66-DD8B-409B-967E-E68582AB0784}" type="presParOf" srcId="{BA20D1C4-B5B1-4923-9282-A76ADD160E2A}" destId="{BF647480-6FC2-4F39-85E9-B2BA98B42041}" srcOrd="1" destOrd="0" presId="urn:microsoft.com/office/officeart/2005/8/layout/orgChart1"/>
    <dgm:cxn modelId="{28678382-89F5-4461-9A01-1C9383846C82}" type="presParOf" srcId="{BF647480-6FC2-4F39-85E9-B2BA98B42041}" destId="{6D45A217-7EA1-4A2B-ADD3-679B947FAA40}" srcOrd="0" destOrd="0" presId="urn:microsoft.com/office/officeart/2005/8/layout/orgChart1"/>
    <dgm:cxn modelId="{7E75E5AC-BEDF-4DB2-8FB3-62A7FEBF55F3}" type="presParOf" srcId="{BF647480-6FC2-4F39-85E9-B2BA98B42041}" destId="{1FE0747B-0C69-47A9-A8F5-1617D15D1244}" srcOrd="1" destOrd="0" presId="urn:microsoft.com/office/officeart/2005/8/layout/orgChart1"/>
    <dgm:cxn modelId="{A8B47841-F294-437F-B456-BF9AE0975419}" type="presParOf" srcId="{1FE0747B-0C69-47A9-A8F5-1617D15D1244}" destId="{36D82ED4-77BE-4308-868C-463280606D36}" srcOrd="0" destOrd="0" presId="urn:microsoft.com/office/officeart/2005/8/layout/orgChart1"/>
    <dgm:cxn modelId="{529108D5-2CC8-4291-AAF8-F8944179B239}" type="presParOf" srcId="{36D82ED4-77BE-4308-868C-463280606D36}" destId="{759B15CE-2E87-4706-BDDA-873EE8148BCC}" srcOrd="0" destOrd="0" presId="urn:microsoft.com/office/officeart/2005/8/layout/orgChart1"/>
    <dgm:cxn modelId="{989AED13-2358-4E92-81D6-85F0B72452F2}" type="presParOf" srcId="{36D82ED4-77BE-4308-868C-463280606D36}" destId="{024A0C15-BB1E-4950-871D-9388FC900220}" srcOrd="1" destOrd="0" presId="urn:microsoft.com/office/officeart/2005/8/layout/orgChart1"/>
    <dgm:cxn modelId="{4091489B-9930-4288-9E3C-BD76DACE9383}" type="presParOf" srcId="{1FE0747B-0C69-47A9-A8F5-1617D15D1244}" destId="{E1CF518C-0E39-470A-99B1-A06573FF4046}" srcOrd="1" destOrd="0" presId="urn:microsoft.com/office/officeart/2005/8/layout/orgChart1"/>
    <dgm:cxn modelId="{C06B2EC5-6E28-47FD-B344-601E733239EE}" type="presParOf" srcId="{1FE0747B-0C69-47A9-A8F5-1617D15D1244}" destId="{9B381F17-627F-441C-937B-69C40F05FE2D}" srcOrd="2" destOrd="0" presId="urn:microsoft.com/office/officeart/2005/8/layout/orgChart1"/>
    <dgm:cxn modelId="{84FD6552-8A6E-461E-A9A0-30E7FA005AAE}" type="presParOf" srcId="{BF647480-6FC2-4F39-85E9-B2BA98B42041}" destId="{5CFB9404-8909-40CF-918B-A5A6906652E7}" srcOrd="2" destOrd="0" presId="urn:microsoft.com/office/officeart/2005/8/layout/orgChart1"/>
    <dgm:cxn modelId="{F13C762E-64B9-43A9-8D6C-200321538EA9}" type="presParOf" srcId="{BF647480-6FC2-4F39-85E9-B2BA98B42041}" destId="{A9A6F797-80DE-4392-8B07-26D9D6E31FF9}" srcOrd="3" destOrd="0" presId="urn:microsoft.com/office/officeart/2005/8/layout/orgChart1"/>
    <dgm:cxn modelId="{D14FFEF5-2B5A-4E04-A996-1D7198C19EFF}" type="presParOf" srcId="{A9A6F797-80DE-4392-8B07-26D9D6E31FF9}" destId="{7239E72B-4E98-4DDB-B13C-F00F6E13BA2D}" srcOrd="0" destOrd="0" presId="urn:microsoft.com/office/officeart/2005/8/layout/orgChart1"/>
    <dgm:cxn modelId="{18585B80-80AA-4CB8-AFF2-D44414BF1706}" type="presParOf" srcId="{7239E72B-4E98-4DDB-B13C-F00F6E13BA2D}" destId="{78B2C956-CFDE-418C-B3BB-9936EF23E6A4}" srcOrd="0" destOrd="0" presId="urn:microsoft.com/office/officeart/2005/8/layout/orgChart1"/>
    <dgm:cxn modelId="{96828D8C-74B9-4792-BFB9-682C8D5C4651}" type="presParOf" srcId="{7239E72B-4E98-4DDB-B13C-F00F6E13BA2D}" destId="{36FFB955-2441-4AAB-865F-73A5CDFFF1E6}" srcOrd="1" destOrd="0" presId="urn:microsoft.com/office/officeart/2005/8/layout/orgChart1"/>
    <dgm:cxn modelId="{C13E99E4-E4C9-4026-871F-A1C85EE508CB}" type="presParOf" srcId="{A9A6F797-80DE-4392-8B07-26D9D6E31FF9}" destId="{A9A651B6-1782-4111-B80C-7E957F261755}" srcOrd="1" destOrd="0" presId="urn:microsoft.com/office/officeart/2005/8/layout/orgChart1"/>
    <dgm:cxn modelId="{FFC92058-E00B-4433-87B0-5E60E2840AA3}" type="presParOf" srcId="{A9A6F797-80DE-4392-8B07-26D9D6E31FF9}" destId="{C00DC887-4C22-4E84-8CE8-A359F93B90E0}" srcOrd="2" destOrd="0" presId="urn:microsoft.com/office/officeart/2005/8/layout/orgChart1"/>
    <dgm:cxn modelId="{FD961D35-BA34-445A-98A5-F81CA9363C67}" type="presParOf" srcId="{BF647480-6FC2-4F39-85E9-B2BA98B42041}" destId="{988A903B-DE3D-40AB-9881-22FA89366094}" srcOrd="4" destOrd="0" presId="urn:microsoft.com/office/officeart/2005/8/layout/orgChart1"/>
    <dgm:cxn modelId="{395AD14C-61EA-41F8-A8CA-99233C035836}" type="presParOf" srcId="{BF647480-6FC2-4F39-85E9-B2BA98B42041}" destId="{364043C3-02C2-4641-9D0F-C6BFA42A7C63}" srcOrd="5" destOrd="0" presId="urn:microsoft.com/office/officeart/2005/8/layout/orgChart1"/>
    <dgm:cxn modelId="{F7AD044E-5407-490F-9B6C-90695EB73876}" type="presParOf" srcId="{364043C3-02C2-4641-9D0F-C6BFA42A7C63}" destId="{48003FA6-23A9-4343-B236-AB1991753C1C}" srcOrd="0" destOrd="0" presId="urn:microsoft.com/office/officeart/2005/8/layout/orgChart1"/>
    <dgm:cxn modelId="{19EA7A08-2017-430A-BB7C-17BB76BA8B85}" type="presParOf" srcId="{48003FA6-23A9-4343-B236-AB1991753C1C}" destId="{A55EF3D3-2998-4FBE-8AA3-4ED556D36A2C}" srcOrd="0" destOrd="0" presId="urn:microsoft.com/office/officeart/2005/8/layout/orgChart1"/>
    <dgm:cxn modelId="{51F5A2AF-5BF9-413D-A820-70922AC6C9A5}" type="presParOf" srcId="{48003FA6-23A9-4343-B236-AB1991753C1C}" destId="{55DB7FE7-9DE5-450F-BD53-874FC60DCCB2}" srcOrd="1" destOrd="0" presId="urn:microsoft.com/office/officeart/2005/8/layout/orgChart1"/>
    <dgm:cxn modelId="{14C1DF60-8490-4B75-8024-8A6F8974BA5C}" type="presParOf" srcId="{364043C3-02C2-4641-9D0F-C6BFA42A7C63}" destId="{B8AD036A-4A38-40F6-9EDC-865830F53B97}" srcOrd="1" destOrd="0" presId="urn:microsoft.com/office/officeart/2005/8/layout/orgChart1"/>
    <dgm:cxn modelId="{295055CC-27C6-4ACB-8705-11720C49F821}" type="presParOf" srcId="{364043C3-02C2-4641-9D0F-C6BFA42A7C63}" destId="{F57753BF-25CF-46DF-93F1-339B159DFE4C}" srcOrd="2" destOrd="0" presId="urn:microsoft.com/office/officeart/2005/8/layout/orgChart1"/>
    <dgm:cxn modelId="{ABD17AAC-3A6B-411E-9C2B-73262957C5AA}" type="presParOf" srcId="{BF647480-6FC2-4F39-85E9-B2BA98B42041}" destId="{36400558-BBE1-4458-B5E2-A3F5F8065080}" srcOrd="6" destOrd="0" presId="urn:microsoft.com/office/officeart/2005/8/layout/orgChart1"/>
    <dgm:cxn modelId="{C70AC0E4-7F9C-4BA1-B330-9189993C9346}" type="presParOf" srcId="{BF647480-6FC2-4F39-85E9-B2BA98B42041}" destId="{2EE95CDE-C52B-4E15-B1BC-CAD2E833E817}" srcOrd="7" destOrd="0" presId="urn:microsoft.com/office/officeart/2005/8/layout/orgChart1"/>
    <dgm:cxn modelId="{4FAC3168-38C1-4689-BB07-D9F3E06B0E49}" type="presParOf" srcId="{2EE95CDE-C52B-4E15-B1BC-CAD2E833E817}" destId="{87FD582A-C59E-4E56-89B5-41B4A18A91E2}" srcOrd="0" destOrd="0" presId="urn:microsoft.com/office/officeart/2005/8/layout/orgChart1"/>
    <dgm:cxn modelId="{AC27620C-64E7-4623-8F4F-F0D9645E2FD6}" type="presParOf" srcId="{87FD582A-C59E-4E56-89B5-41B4A18A91E2}" destId="{D32814B3-ABE4-47B2-8D12-2E661225F9D7}" srcOrd="0" destOrd="0" presId="urn:microsoft.com/office/officeart/2005/8/layout/orgChart1"/>
    <dgm:cxn modelId="{045B196B-9D1B-41CA-B22C-A25D6346A793}" type="presParOf" srcId="{87FD582A-C59E-4E56-89B5-41B4A18A91E2}" destId="{8C2E0C88-6B8E-4ED1-9955-B3024255D867}" srcOrd="1" destOrd="0" presId="urn:microsoft.com/office/officeart/2005/8/layout/orgChart1"/>
    <dgm:cxn modelId="{DD8FC9E9-44D8-41B1-BD13-726FFDAEEF50}" type="presParOf" srcId="{2EE95CDE-C52B-4E15-B1BC-CAD2E833E817}" destId="{7E4C7004-4444-4439-8F8C-C9CE1F9E5793}" srcOrd="1" destOrd="0" presId="urn:microsoft.com/office/officeart/2005/8/layout/orgChart1"/>
    <dgm:cxn modelId="{4021D473-8CC7-46CA-A74B-F968696B3FE8}" type="presParOf" srcId="{2EE95CDE-C52B-4E15-B1BC-CAD2E833E817}" destId="{D0C4E558-7D3C-436B-BC92-361B4DB7E6C5}" srcOrd="2" destOrd="0" presId="urn:microsoft.com/office/officeart/2005/8/layout/orgChart1"/>
    <dgm:cxn modelId="{DBCF217A-44E4-482C-B5D0-42EA00ACA3C0}" type="presParOf" srcId="{BF647480-6FC2-4F39-85E9-B2BA98B42041}" destId="{BF12C6AB-C08A-487C-8E45-910715F4F94C}" srcOrd="8" destOrd="0" presId="urn:microsoft.com/office/officeart/2005/8/layout/orgChart1"/>
    <dgm:cxn modelId="{A9D67C21-EB8E-475D-9DF7-6569728A50A2}" type="presParOf" srcId="{BF647480-6FC2-4F39-85E9-B2BA98B42041}" destId="{8BEEC42B-0769-4173-BF8F-585AC23D3A42}" srcOrd="9" destOrd="0" presId="urn:microsoft.com/office/officeart/2005/8/layout/orgChart1"/>
    <dgm:cxn modelId="{2C18BE85-AB4C-4380-8742-CF33B78CA946}" type="presParOf" srcId="{8BEEC42B-0769-4173-BF8F-585AC23D3A42}" destId="{FCE91E0A-4A57-4368-BEC7-3265BB0391EC}" srcOrd="0" destOrd="0" presId="urn:microsoft.com/office/officeart/2005/8/layout/orgChart1"/>
    <dgm:cxn modelId="{417146D7-1089-4436-A3B5-4CE53ABC47F3}" type="presParOf" srcId="{FCE91E0A-4A57-4368-BEC7-3265BB0391EC}" destId="{63FFF225-12A8-4D7E-9626-123F2CE1B78B}" srcOrd="0" destOrd="0" presId="urn:microsoft.com/office/officeart/2005/8/layout/orgChart1"/>
    <dgm:cxn modelId="{E466CBFA-5AEC-4DB8-97B6-3735DDBBFFEC}" type="presParOf" srcId="{FCE91E0A-4A57-4368-BEC7-3265BB0391EC}" destId="{866D08AB-F94F-4AED-8978-250583A9DD9A}" srcOrd="1" destOrd="0" presId="urn:microsoft.com/office/officeart/2005/8/layout/orgChart1"/>
    <dgm:cxn modelId="{3493544B-62A2-4F2F-8B63-F7346A3763BD}" type="presParOf" srcId="{8BEEC42B-0769-4173-BF8F-585AC23D3A42}" destId="{056433CE-8ED8-449E-93EF-73E86217A3FE}" srcOrd="1" destOrd="0" presId="urn:microsoft.com/office/officeart/2005/8/layout/orgChart1"/>
    <dgm:cxn modelId="{3F628DA9-110C-4BA8-89B9-A6BC06A57135}" type="presParOf" srcId="{8BEEC42B-0769-4173-BF8F-585AC23D3A42}" destId="{74324B4A-EA29-40E7-A75C-C0F69C6C010B}" srcOrd="2" destOrd="0" presId="urn:microsoft.com/office/officeart/2005/8/layout/orgChart1"/>
    <dgm:cxn modelId="{7555FF78-D039-4808-92ED-2736DEF61765}" type="presParOf" srcId="{BA20D1C4-B5B1-4923-9282-A76ADD160E2A}" destId="{AF4B5021-E928-4471-8318-9E17B415D5C9}" srcOrd="2" destOrd="0" presId="urn:microsoft.com/office/officeart/2005/8/layout/orgChart1"/>
  </dgm:cxnLst>
  <dgm:bg>
    <a:noFill/>
  </dgm:bg>
  <dgm:whole/>
  <dgm:extLst>
    <a:ext uri="http://schemas.microsoft.com/office/drawing/2008/diagram">
      <dsp:dataModelExt xmlns:dsp="http://schemas.microsoft.com/office/drawing/2008/diagram" relId="rId13"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74D36DC-E64A-49EC-B921-A8DBF9399AE2}" type="doc">
      <dgm:prSet loTypeId="urn:microsoft.com/office/officeart/2005/8/layout/orgChart1" loCatId="hierarchy" qsTypeId="urn:microsoft.com/office/officeart/2005/8/quickstyle/simple1" qsCatId="simple" csTypeId="urn:microsoft.com/office/officeart/2005/8/colors/colorful4" csCatId="colorful" phldr="1"/>
      <dgm:spPr/>
      <dgm:t>
        <a:bodyPr/>
        <a:lstStyle/>
        <a:p>
          <a:endParaRPr lang="en-US"/>
        </a:p>
      </dgm:t>
    </dgm:pt>
    <dgm:pt modelId="{94DE9948-A886-4AE5-9629-8420E3BFE008}">
      <dgm:prSet phldrT="[Text]" custT="1"/>
      <dgm:spPr/>
      <dgm:t>
        <a:bodyPr/>
        <a:lstStyle/>
        <a:p>
          <a:r>
            <a:rPr lang="en-US" sz="1050"/>
            <a:t>Control Node</a:t>
          </a:r>
        </a:p>
      </dgm:t>
    </dgm:pt>
    <dgm:pt modelId="{5E9B0AEB-33D2-441A-86F6-AE4345323AF6}" type="parTrans" cxnId="{4173890B-2F55-4053-9BDA-12D29BB138DA}">
      <dgm:prSet/>
      <dgm:spPr/>
      <dgm:t>
        <a:bodyPr/>
        <a:lstStyle/>
        <a:p>
          <a:endParaRPr lang="en-US"/>
        </a:p>
      </dgm:t>
    </dgm:pt>
    <dgm:pt modelId="{54B905E3-9960-4FC8-8D73-BC1E746544CA}" type="sibTrans" cxnId="{4173890B-2F55-4053-9BDA-12D29BB138DA}">
      <dgm:prSet/>
      <dgm:spPr/>
      <dgm:t>
        <a:bodyPr/>
        <a:lstStyle/>
        <a:p>
          <a:endParaRPr lang="en-US"/>
        </a:p>
      </dgm:t>
    </dgm:pt>
    <dgm:pt modelId="{12D7605C-D797-4360-B5FF-E6575E7F332E}">
      <dgm:prSet phldrT="[Text]"/>
      <dgm:spPr>
        <a:solidFill>
          <a:schemeClr val="tx2">
            <a:lumMod val="60000"/>
            <a:lumOff val="40000"/>
          </a:schemeClr>
        </a:solidFill>
      </dgm:spPr>
      <dgm:t>
        <a:bodyPr/>
        <a:lstStyle/>
        <a:p>
          <a:r>
            <a:rPr lang="en-US"/>
            <a:t>Compute</a:t>
          </a:r>
        </a:p>
      </dgm:t>
    </dgm:pt>
    <dgm:pt modelId="{8C572E9D-DED9-4F74-ABC9-A899D8ECFBA2}" type="parTrans" cxnId="{D7E9446E-97C9-4986-9EFB-4B3AD16F67C2}">
      <dgm:prSet/>
      <dgm:spPr/>
      <dgm:t>
        <a:bodyPr/>
        <a:lstStyle/>
        <a:p>
          <a:endParaRPr lang="en-US"/>
        </a:p>
      </dgm:t>
    </dgm:pt>
    <dgm:pt modelId="{E28A7691-1814-47A7-A533-6E5CD00F81EA}" type="sibTrans" cxnId="{D7E9446E-97C9-4986-9EFB-4B3AD16F67C2}">
      <dgm:prSet/>
      <dgm:spPr/>
      <dgm:t>
        <a:bodyPr/>
        <a:lstStyle/>
        <a:p>
          <a:endParaRPr lang="en-US"/>
        </a:p>
      </dgm:t>
    </dgm:pt>
    <dgm:pt modelId="{2990FAC0-F2AD-45CE-8E2A-571287FFBA6F}">
      <dgm:prSet phldrT="[Text]"/>
      <dgm:spPr>
        <a:solidFill>
          <a:schemeClr val="tx2">
            <a:lumMod val="60000"/>
            <a:lumOff val="40000"/>
          </a:schemeClr>
        </a:solidFill>
      </dgm:spPr>
      <dgm:t>
        <a:bodyPr/>
        <a:lstStyle/>
        <a:p>
          <a:r>
            <a:rPr lang="en-US"/>
            <a:t>Compute</a:t>
          </a:r>
        </a:p>
      </dgm:t>
    </dgm:pt>
    <dgm:pt modelId="{252046C0-4941-4019-BBCB-9B07DF1AB48B}" type="parTrans" cxnId="{DA791AEB-45B2-4918-98BA-3D68B87C583D}">
      <dgm:prSet/>
      <dgm:spPr/>
      <dgm:t>
        <a:bodyPr/>
        <a:lstStyle/>
        <a:p>
          <a:endParaRPr lang="en-US"/>
        </a:p>
      </dgm:t>
    </dgm:pt>
    <dgm:pt modelId="{D6A95121-F6EA-4B2F-B39E-20A250B6306E}" type="sibTrans" cxnId="{DA791AEB-45B2-4918-98BA-3D68B87C583D}">
      <dgm:prSet/>
      <dgm:spPr/>
      <dgm:t>
        <a:bodyPr/>
        <a:lstStyle/>
        <a:p>
          <a:endParaRPr lang="en-US"/>
        </a:p>
      </dgm:t>
    </dgm:pt>
    <dgm:pt modelId="{3BEAB8E4-EABB-463A-A0C5-5414644F4883}">
      <dgm:prSet phldrT="[Text]"/>
      <dgm:spPr>
        <a:solidFill>
          <a:schemeClr val="tx2">
            <a:lumMod val="60000"/>
            <a:lumOff val="40000"/>
          </a:schemeClr>
        </a:solidFill>
      </dgm:spPr>
      <dgm:t>
        <a:bodyPr/>
        <a:lstStyle/>
        <a:p>
          <a:r>
            <a:rPr lang="en-US"/>
            <a:t>Compute</a:t>
          </a:r>
        </a:p>
      </dgm:t>
    </dgm:pt>
    <dgm:pt modelId="{71874BED-CE8E-4989-8C97-8A8FFD068B0D}" type="parTrans" cxnId="{34911F82-4C8E-4952-8BF7-064BF911E86B}">
      <dgm:prSet/>
      <dgm:spPr/>
      <dgm:t>
        <a:bodyPr/>
        <a:lstStyle/>
        <a:p>
          <a:endParaRPr lang="en-US"/>
        </a:p>
      </dgm:t>
    </dgm:pt>
    <dgm:pt modelId="{AEC551DE-00F6-44DC-B028-593DFBDC9FCB}" type="sibTrans" cxnId="{34911F82-4C8E-4952-8BF7-064BF911E86B}">
      <dgm:prSet/>
      <dgm:spPr/>
      <dgm:t>
        <a:bodyPr/>
        <a:lstStyle/>
        <a:p>
          <a:endParaRPr lang="en-US"/>
        </a:p>
      </dgm:t>
    </dgm:pt>
    <dgm:pt modelId="{4F691B6F-A310-4BBD-A7F7-D50C67CCD9F0}">
      <dgm:prSet phldrT="[Text]"/>
      <dgm:spPr>
        <a:solidFill>
          <a:schemeClr val="tx2">
            <a:lumMod val="60000"/>
            <a:lumOff val="40000"/>
          </a:schemeClr>
        </a:solidFill>
      </dgm:spPr>
      <dgm:t>
        <a:bodyPr/>
        <a:lstStyle/>
        <a:p>
          <a:r>
            <a:rPr lang="en-US"/>
            <a:t>Compute</a:t>
          </a:r>
        </a:p>
      </dgm:t>
    </dgm:pt>
    <dgm:pt modelId="{762AB7D4-1373-48AC-8880-FAF0EEEE7F02}" type="parTrans" cxnId="{33E8967E-4DF1-4EE7-BFC0-CF657A975328}">
      <dgm:prSet/>
      <dgm:spPr/>
      <dgm:t>
        <a:bodyPr/>
        <a:lstStyle/>
        <a:p>
          <a:endParaRPr lang="en-US"/>
        </a:p>
      </dgm:t>
    </dgm:pt>
    <dgm:pt modelId="{82B2E2B7-FC64-433F-B9E3-DAA42AB9DAAF}" type="sibTrans" cxnId="{33E8967E-4DF1-4EE7-BFC0-CF657A975328}">
      <dgm:prSet/>
      <dgm:spPr/>
      <dgm:t>
        <a:bodyPr/>
        <a:lstStyle/>
        <a:p>
          <a:endParaRPr lang="en-US"/>
        </a:p>
      </dgm:t>
    </dgm:pt>
    <dgm:pt modelId="{F9FB2D7D-AF4D-4FAC-A4EB-6BF84E6F14AD}">
      <dgm:prSet phldrT="[Text]"/>
      <dgm:spPr>
        <a:solidFill>
          <a:schemeClr val="tx2">
            <a:lumMod val="60000"/>
            <a:lumOff val="40000"/>
          </a:schemeClr>
        </a:solidFill>
      </dgm:spPr>
      <dgm:t>
        <a:bodyPr/>
        <a:lstStyle/>
        <a:p>
          <a:r>
            <a:rPr lang="en-US"/>
            <a:t>Compute</a:t>
          </a:r>
        </a:p>
      </dgm:t>
    </dgm:pt>
    <dgm:pt modelId="{D92A7FE5-9E2E-4293-9CA7-F13AAC3F9F9F}" type="parTrans" cxnId="{24BC4EC2-C2F1-4EAC-8A6A-E6B1FE669A5A}">
      <dgm:prSet/>
      <dgm:spPr/>
      <dgm:t>
        <a:bodyPr/>
        <a:lstStyle/>
        <a:p>
          <a:endParaRPr lang="en-US"/>
        </a:p>
      </dgm:t>
    </dgm:pt>
    <dgm:pt modelId="{37962DA9-38EC-4E30-8E13-AE56B9864CE8}" type="sibTrans" cxnId="{24BC4EC2-C2F1-4EAC-8A6A-E6B1FE669A5A}">
      <dgm:prSet/>
      <dgm:spPr/>
      <dgm:t>
        <a:bodyPr/>
        <a:lstStyle/>
        <a:p>
          <a:endParaRPr lang="en-US"/>
        </a:p>
      </dgm:t>
    </dgm:pt>
    <dgm:pt modelId="{0BDA62A1-6179-4649-9491-86EA7AE590B6}" type="pres">
      <dgm:prSet presAssocID="{674D36DC-E64A-49EC-B921-A8DBF9399AE2}" presName="hierChild1" presStyleCnt="0">
        <dgm:presLayoutVars>
          <dgm:orgChart val="1"/>
          <dgm:chPref val="1"/>
          <dgm:dir/>
          <dgm:animOne val="branch"/>
          <dgm:animLvl val="lvl"/>
          <dgm:resizeHandles/>
        </dgm:presLayoutVars>
      </dgm:prSet>
      <dgm:spPr/>
    </dgm:pt>
    <dgm:pt modelId="{BA20D1C4-B5B1-4923-9282-A76ADD160E2A}" type="pres">
      <dgm:prSet presAssocID="{94DE9948-A886-4AE5-9629-8420E3BFE008}" presName="hierRoot1" presStyleCnt="0">
        <dgm:presLayoutVars>
          <dgm:hierBranch val="init"/>
        </dgm:presLayoutVars>
      </dgm:prSet>
      <dgm:spPr/>
    </dgm:pt>
    <dgm:pt modelId="{0969AC7C-4BFC-4644-A55B-388E304FDBAB}" type="pres">
      <dgm:prSet presAssocID="{94DE9948-A886-4AE5-9629-8420E3BFE008}" presName="rootComposite1" presStyleCnt="0"/>
      <dgm:spPr/>
    </dgm:pt>
    <dgm:pt modelId="{73A7FF3B-5240-4B8F-95A2-3647BF29B573}" type="pres">
      <dgm:prSet presAssocID="{94DE9948-A886-4AE5-9629-8420E3BFE008}" presName="rootText1" presStyleLbl="node0" presStyleIdx="0" presStyleCnt="1">
        <dgm:presLayoutVars>
          <dgm:chPref val="3"/>
        </dgm:presLayoutVars>
      </dgm:prSet>
      <dgm:spPr/>
    </dgm:pt>
    <dgm:pt modelId="{0948EB4E-AAEF-4E09-9C3D-93CFD85CC11D}" type="pres">
      <dgm:prSet presAssocID="{94DE9948-A886-4AE5-9629-8420E3BFE008}" presName="rootConnector1" presStyleLbl="node1" presStyleIdx="0" presStyleCnt="0"/>
      <dgm:spPr/>
    </dgm:pt>
    <dgm:pt modelId="{BF647480-6FC2-4F39-85E9-B2BA98B42041}" type="pres">
      <dgm:prSet presAssocID="{94DE9948-A886-4AE5-9629-8420E3BFE008}" presName="hierChild2" presStyleCnt="0"/>
      <dgm:spPr/>
    </dgm:pt>
    <dgm:pt modelId="{6D45A217-7EA1-4A2B-ADD3-679B947FAA40}" type="pres">
      <dgm:prSet presAssocID="{8C572E9D-DED9-4F74-ABC9-A899D8ECFBA2}" presName="Name37" presStyleLbl="parChTrans1D2" presStyleIdx="0" presStyleCnt="5"/>
      <dgm:spPr/>
    </dgm:pt>
    <dgm:pt modelId="{1FE0747B-0C69-47A9-A8F5-1617D15D1244}" type="pres">
      <dgm:prSet presAssocID="{12D7605C-D797-4360-B5FF-E6575E7F332E}" presName="hierRoot2" presStyleCnt="0">
        <dgm:presLayoutVars>
          <dgm:hierBranch val="init"/>
        </dgm:presLayoutVars>
      </dgm:prSet>
      <dgm:spPr/>
    </dgm:pt>
    <dgm:pt modelId="{36D82ED4-77BE-4308-868C-463280606D36}" type="pres">
      <dgm:prSet presAssocID="{12D7605C-D797-4360-B5FF-E6575E7F332E}" presName="rootComposite" presStyleCnt="0"/>
      <dgm:spPr/>
    </dgm:pt>
    <dgm:pt modelId="{759B15CE-2E87-4706-BDDA-873EE8148BCC}" type="pres">
      <dgm:prSet presAssocID="{12D7605C-D797-4360-B5FF-E6575E7F332E}" presName="rootText" presStyleLbl="node2" presStyleIdx="0" presStyleCnt="5">
        <dgm:presLayoutVars>
          <dgm:chPref val="3"/>
        </dgm:presLayoutVars>
      </dgm:prSet>
      <dgm:spPr/>
    </dgm:pt>
    <dgm:pt modelId="{024A0C15-BB1E-4950-871D-9388FC900220}" type="pres">
      <dgm:prSet presAssocID="{12D7605C-D797-4360-B5FF-E6575E7F332E}" presName="rootConnector" presStyleLbl="node2" presStyleIdx="0" presStyleCnt="5"/>
      <dgm:spPr/>
    </dgm:pt>
    <dgm:pt modelId="{E1CF518C-0E39-470A-99B1-A06573FF4046}" type="pres">
      <dgm:prSet presAssocID="{12D7605C-D797-4360-B5FF-E6575E7F332E}" presName="hierChild4" presStyleCnt="0"/>
      <dgm:spPr/>
    </dgm:pt>
    <dgm:pt modelId="{9B381F17-627F-441C-937B-69C40F05FE2D}" type="pres">
      <dgm:prSet presAssocID="{12D7605C-D797-4360-B5FF-E6575E7F332E}" presName="hierChild5" presStyleCnt="0"/>
      <dgm:spPr/>
    </dgm:pt>
    <dgm:pt modelId="{5CFB9404-8909-40CF-918B-A5A6906652E7}" type="pres">
      <dgm:prSet presAssocID="{252046C0-4941-4019-BBCB-9B07DF1AB48B}" presName="Name37" presStyleLbl="parChTrans1D2" presStyleIdx="1" presStyleCnt="5"/>
      <dgm:spPr/>
    </dgm:pt>
    <dgm:pt modelId="{A9A6F797-80DE-4392-8B07-26D9D6E31FF9}" type="pres">
      <dgm:prSet presAssocID="{2990FAC0-F2AD-45CE-8E2A-571287FFBA6F}" presName="hierRoot2" presStyleCnt="0">
        <dgm:presLayoutVars>
          <dgm:hierBranch val="init"/>
        </dgm:presLayoutVars>
      </dgm:prSet>
      <dgm:spPr/>
    </dgm:pt>
    <dgm:pt modelId="{7239E72B-4E98-4DDB-B13C-F00F6E13BA2D}" type="pres">
      <dgm:prSet presAssocID="{2990FAC0-F2AD-45CE-8E2A-571287FFBA6F}" presName="rootComposite" presStyleCnt="0"/>
      <dgm:spPr/>
    </dgm:pt>
    <dgm:pt modelId="{78B2C956-CFDE-418C-B3BB-9936EF23E6A4}" type="pres">
      <dgm:prSet presAssocID="{2990FAC0-F2AD-45CE-8E2A-571287FFBA6F}" presName="rootText" presStyleLbl="node2" presStyleIdx="1" presStyleCnt="5">
        <dgm:presLayoutVars>
          <dgm:chPref val="3"/>
        </dgm:presLayoutVars>
      </dgm:prSet>
      <dgm:spPr/>
    </dgm:pt>
    <dgm:pt modelId="{36FFB955-2441-4AAB-865F-73A5CDFFF1E6}" type="pres">
      <dgm:prSet presAssocID="{2990FAC0-F2AD-45CE-8E2A-571287FFBA6F}" presName="rootConnector" presStyleLbl="node2" presStyleIdx="1" presStyleCnt="5"/>
      <dgm:spPr/>
    </dgm:pt>
    <dgm:pt modelId="{A9A651B6-1782-4111-B80C-7E957F261755}" type="pres">
      <dgm:prSet presAssocID="{2990FAC0-F2AD-45CE-8E2A-571287FFBA6F}" presName="hierChild4" presStyleCnt="0"/>
      <dgm:spPr/>
    </dgm:pt>
    <dgm:pt modelId="{C00DC887-4C22-4E84-8CE8-A359F93B90E0}" type="pres">
      <dgm:prSet presAssocID="{2990FAC0-F2AD-45CE-8E2A-571287FFBA6F}" presName="hierChild5" presStyleCnt="0"/>
      <dgm:spPr/>
    </dgm:pt>
    <dgm:pt modelId="{988A903B-DE3D-40AB-9881-22FA89366094}" type="pres">
      <dgm:prSet presAssocID="{71874BED-CE8E-4989-8C97-8A8FFD068B0D}" presName="Name37" presStyleLbl="parChTrans1D2" presStyleIdx="2" presStyleCnt="5"/>
      <dgm:spPr/>
    </dgm:pt>
    <dgm:pt modelId="{364043C3-02C2-4641-9D0F-C6BFA42A7C63}" type="pres">
      <dgm:prSet presAssocID="{3BEAB8E4-EABB-463A-A0C5-5414644F4883}" presName="hierRoot2" presStyleCnt="0">
        <dgm:presLayoutVars>
          <dgm:hierBranch val="init"/>
        </dgm:presLayoutVars>
      </dgm:prSet>
      <dgm:spPr/>
    </dgm:pt>
    <dgm:pt modelId="{48003FA6-23A9-4343-B236-AB1991753C1C}" type="pres">
      <dgm:prSet presAssocID="{3BEAB8E4-EABB-463A-A0C5-5414644F4883}" presName="rootComposite" presStyleCnt="0"/>
      <dgm:spPr/>
    </dgm:pt>
    <dgm:pt modelId="{A55EF3D3-2998-4FBE-8AA3-4ED556D36A2C}" type="pres">
      <dgm:prSet presAssocID="{3BEAB8E4-EABB-463A-A0C5-5414644F4883}" presName="rootText" presStyleLbl="node2" presStyleIdx="2" presStyleCnt="5" custLinFactNeighborX="0" custLinFactNeighborY="1299">
        <dgm:presLayoutVars>
          <dgm:chPref val="3"/>
        </dgm:presLayoutVars>
      </dgm:prSet>
      <dgm:spPr/>
    </dgm:pt>
    <dgm:pt modelId="{55DB7FE7-9DE5-450F-BD53-874FC60DCCB2}" type="pres">
      <dgm:prSet presAssocID="{3BEAB8E4-EABB-463A-A0C5-5414644F4883}" presName="rootConnector" presStyleLbl="node2" presStyleIdx="2" presStyleCnt="5"/>
      <dgm:spPr/>
    </dgm:pt>
    <dgm:pt modelId="{B8AD036A-4A38-40F6-9EDC-865830F53B97}" type="pres">
      <dgm:prSet presAssocID="{3BEAB8E4-EABB-463A-A0C5-5414644F4883}" presName="hierChild4" presStyleCnt="0"/>
      <dgm:spPr/>
    </dgm:pt>
    <dgm:pt modelId="{F57753BF-25CF-46DF-93F1-339B159DFE4C}" type="pres">
      <dgm:prSet presAssocID="{3BEAB8E4-EABB-463A-A0C5-5414644F4883}" presName="hierChild5" presStyleCnt="0"/>
      <dgm:spPr/>
    </dgm:pt>
    <dgm:pt modelId="{36400558-BBE1-4458-B5E2-A3F5F8065080}" type="pres">
      <dgm:prSet presAssocID="{D92A7FE5-9E2E-4293-9CA7-F13AAC3F9F9F}" presName="Name37" presStyleLbl="parChTrans1D2" presStyleIdx="3" presStyleCnt="5"/>
      <dgm:spPr/>
    </dgm:pt>
    <dgm:pt modelId="{2EE95CDE-C52B-4E15-B1BC-CAD2E833E817}" type="pres">
      <dgm:prSet presAssocID="{F9FB2D7D-AF4D-4FAC-A4EB-6BF84E6F14AD}" presName="hierRoot2" presStyleCnt="0">
        <dgm:presLayoutVars>
          <dgm:hierBranch val="init"/>
        </dgm:presLayoutVars>
      </dgm:prSet>
      <dgm:spPr/>
    </dgm:pt>
    <dgm:pt modelId="{87FD582A-C59E-4E56-89B5-41B4A18A91E2}" type="pres">
      <dgm:prSet presAssocID="{F9FB2D7D-AF4D-4FAC-A4EB-6BF84E6F14AD}" presName="rootComposite" presStyleCnt="0"/>
      <dgm:spPr/>
    </dgm:pt>
    <dgm:pt modelId="{D32814B3-ABE4-47B2-8D12-2E661225F9D7}" type="pres">
      <dgm:prSet presAssocID="{F9FB2D7D-AF4D-4FAC-A4EB-6BF84E6F14AD}" presName="rootText" presStyleLbl="node2" presStyleIdx="3" presStyleCnt="5" custLinFactNeighborX="-6016">
        <dgm:presLayoutVars>
          <dgm:chPref val="3"/>
        </dgm:presLayoutVars>
      </dgm:prSet>
      <dgm:spPr/>
    </dgm:pt>
    <dgm:pt modelId="{8C2E0C88-6B8E-4ED1-9955-B3024255D867}" type="pres">
      <dgm:prSet presAssocID="{F9FB2D7D-AF4D-4FAC-A4EB-6BF84E6F14AD}" presName="rootConnector" presStyleLbl="node2" presStyleIdx="3" presStyleCnt="5"/>
      <dgm:spPr/>
    </dgm:pt>
    <dgm:pt modelId="{7E4C7004-4444-4439-8F8C-C9CE1F9E5793}" type="pres">
      <dgm:prSet presAssocID="{F9FB2D7D-AF4D-4FAC-A4EB-6BF84E6F14AD}" presName="hierChild4" presStyleCnt="0"/>
      <dgm:spPr/>
    </dgm:pt>
    <dgm:pt modelId="{D0C4E558-7D3C-436B-BC92-361B4DB7E6C5}" type="pres">
      <dgm:prSet presAssocID="{F9FB2D7D-AF4D-4FAC-A4EB-6BF84E6F14AD}" presName="hierChild5" presStyleCnt="0"/>
      <dgm:spPr/>
    </dgm:pt>
    <dgm:pt modelId="{BF12C6AB-C08A-487C-8E45-910715F4F94C}" type="pres">
      <dgm:prSet presAssocID="{762AB7D4-1373-48AC-8880-FAF0EEEE7F02}" presName="Name37" presStyleLbl="parChTrans1D2" presStyleIdx="4" presStyleCnt="5"/>
      <dgm:spPr/>
    </dgm:pt>
    <dgm:pt modelId="{8BEEC42B-0769-4173-BF8F-585AC23D3A42}" type="pres">
      <dgm:prSet presAssocID="{4F691B6F-A310-4BBD-A7F7-D50C67CCD9F0}" presName="hierRoot2" presStyleCnt="0">
        <dgm:presLayoutVars>
          <dgm:hierBranch val="init"/>
        </dgm:presLayoutVars>
      </dgm:prSet>
      <dgm:spPr/>
    </dgm:pt>
    <dgm:pt modelId="{FCE91E0A-4A57-4368-BEC7-3265BB0391EC}" type="pres">
      <dgm:prSet presAssocID="{4F691B6F-A310-4BBD-A7F7-D50C67CCD9F0}" presName="rootComposite" presStyleCnt="0"/>
      <dgm:spPr/>
    </dgm:pt>
    <dgm:pt modelId="{63FFF225-12A8-4D7E-9626-123F2CE1B78B}" type="pres">
      <dgm:prSet presAssocID="{4F691B6F-A310-4BBD-A7F7-D50C67CCD9F0}" presName="rootText" presStyleLbl="node2" presStyleIdx="4" presStyleCnt="5">
        <dgm:presLayoutVars>
          <dgm:chPref val="3"/>
        </dgm:presLayoutVars>
      </dgm:prSet>
      <dgm:spPr/>
    </dgm:pt>
    <dgm:pt modelId="{866D08AB-F94F-4AED-8978-250583A9DD9A}" type="pres">
      <dgm:prSet presAssocID="{4F691B6F-A310-4BBD-A7F7-D50C67CCD9F0}" presName="rootConnector" presStyleLbl="node2" presStyleIdx="4" presStyleCnt="5"/>
      <dgm:spPr/>
    </dgm:pt>
    <dgm:pt modelId="{056433CE-8ED8-449E-93EF-73E86217A3FE}" type="pres">
      <dgm:prSet presAssocID="{4F691B6F-A310-4BBD-A7F7-D50C67CCD9F0}" presName="hierChild4" presStyleCnt="0"/>
      <dgm:spPr/>
    </dgm:pt>
    <dgm:pt modelId="{74324B4A-EA29-40E7-A75C-C0F69C6C010B}" type="pres">
      <dgm:prSet presAssocID="{4F691B6F-A310-4BBD-A7F7-D50C67CCD9F0}" presName="hierChild5" presStyleCnt="0"/>
      <dgm:spPr/>
    </dgm:pt>
    <dgm:pt modelId="{AF4B5021-E928-4471-8318-9E17B415D5C9}" type="pres">
      <dgm:prSet presAssocID="{94DE9948-A886-4AE5-9629-8420E3BFE008}" presName="hierChild3" presStyleCnt="0"/>
      <dgm:spPr/>
    </dgm:pt>
  </dgm:ptLst>
  <dgm:cxnLst>
    <dgm:cxn modelId="{E1A68D02-3A5E-4176-A16A-539FB7779CDD}" type="presOf" srcId="{8C572E9D-DED9-4F74-ABC9-A899D8ECFBA2}" destId="{6D45A217-7EA1-4A2B-ADD3-679B947FAA40}" srcOrd="0" destOrd="0" presId="urn:microsoft.com/office/officeart/2005/8/layout/orgChart1"/>
    <dgm:cxn modelId="{4173890B-2F55-4053-9BDA-12D29BB138DA}" srcId="{674D36DC-E64A-49EC-B921-A8DBF9399AE2}" destId="{94DE9948-A886-4AE5-9629-8420E3BFE008}" srcOrd="0" destOrd="0" parTransId="{5E9B0AEB-33D2-441A-86F6-AE4345323AF6}" sibTransId="{54B905E3-9960-4FC8-8D73-BC1E746544CA}"/>
    <dgm:cxn modelId="{8BC1E817-3827-4CBD-8370-C72E3F4D7699}" type="presOf" srcId="{F9FB2D7D-AF4D-4FAC-A4EB-6BF84E6F14AD}" destId="{8C2E0C88-6B8E-4ED1-9955-B3024255D867}" srcOrd="1" destOrd="0" presId="urn:microsoft.com/office/officeart/2005/8/layout/orgChart1"/>
    <dgm:cxn modelId="{CD40C226-2FFB-4792-AE11-DC0C7F91B5DC}" type="presOf" srcId="{2990FAC0-F2AD-45CE-8E2A-571287FFBA6F}" destId="{78B2C956-CFDE-418C-B3BB-9936EF23E6A4}" srcOrd="0" destOrd="0" presId="urn:microsoft.com/office/officeart/2005/8/layout/orgChart1"/>
    <dgm:cxn modelId="{19C82728-3D7D-4575-933E-F7AAA25850A4}" type="presOf" srcId="{F9FB2D7D-AF4D-4FAC-A4EB-6BF84E6F14AD}" destId="{D32814B3-ABE4-47B2-8D12-2E661225F9D7}" srcOrd="0" destOrd="0" presId="urn:microsoft.com/office/officeart/2005/8/layout/orgChart1"/>
    <dgm:cxn modelId="{122D9032-F119-4C8B-88A7-0E6DC5162BD3}" type="presOf" srcId="{674D36DC-E64A-49EC-B921-A8DBF9399AE2}" destId="{0BDA62A1-6179-4649-9491-86EA7AE590B6}" srcOrd="0" destOrd="0" presId="urn:microsoft.com/office/officeart/2005/8/layout/orgChart1"/>
    <dgm:cxn modelId="{FBE6C734-CBE1-4863-940B-ED130EFB0A2F}" type="presOf" srcId="{D92A7FE5-9E2E-4293-9CA7-F13AAC3F9F9F}" destId="{36400558-BBE1-4458-B5E2-A3F5F8065080}" srcOrd="0" destOrd="0" presId="urn:microsoft.com/office/officeart/2005/8/layout/orgChart1"/>
    <dgm:cxn modelId="{951DF845-5E80-4BA4-A261-7884ABB69E61}" type="presOf" srcId="{762AB7D4-1373-48AC-8880-FAF0EEEE7F02}" destId="{BF12C6AB-C08A-487C-8E45-910715F4F94C}" srcOrd="0" destOrd="0" presId="urn:microsoft.com/office/officeart/2005/8/layout/orgChart1"/>
    <dgm:cxn modelId="{3EF5BC49-7A7B-4F16-B66C-9A6FE0C94402}" type="presOf" srcId="{12D7605C-D797-4360-B5FF-E6575E7F332E}" destId="{024A0C15-BB1E-4950-871D-9388FC900220}" srcOrd="1" destOrd="0" presId="urn:microsoft.com/office/officeart/2005/8/layout/orgChart1"/>
    <dgm:cxn modelId="{F3D16E6A-3FC6-45E7-AD3C-FB26A66B6B0F}" type="presOf" srcId="{3BEAB8E4-EABB-463A-A0C5-5414644F4883}" destId="{A55EF3D3-2998-4FBE-8AA3-4ED556D36A2C}" srcOrd="0" destOrd="0" presId="urn:microsoft.com/office/officeart/2005/8/layout/orgChart1"/>
    <dgm:cxn modelId="{D7E9446E-97C9-4986-9EFB-4B3AD16F67C2}" srcId="{94DE9948-A886-4AE5-9629-8420E3BFE008}" destId="{12D7605C-D797-4360-B5FF-E6575E7F332E}" srcOrd="0" destOrd="0" parTransId="{8C572E9D-DED9-4F74-ABC9-A899D8ECFBA2}" sibTransId="{E28A7691-1814-47A7-A533-6E5CD00F81EA}"/>
    <dgm:cxn modelId="{33E8967E-4DF1-4EE7-BFC0-CF657A975328}" srcId="{94DE9948-A886-4AE5-9629-8420E3BFE008}" destId="{4F691B6F-A310-4BBD-A7F7-D50C67CCD9F0}" srcOrd="4" destOrd="0" parTransId="{762AB7D4-1373-48AC-8880-FAF0EEEE7F02}" sibTransId="{82B2E2B7-FC64-433F-B9E3-DAA42AB9DAAF}"/>
    <dgm:cxn modelId="{33D60282-2A6E-490D-8C1A-77B02D6F707E}" type="presOf" srcId="{2990FAC0-F2AD-45CE-8E2A-571287FFBA6F}" destId="{36FFB955-2441-4AAB-865F-73A5CDFFF1E6}" srcOrd="1" destOrd="0" presId="urn:microsoft.com/office/officeart/2005/8/layout/orgChart1"/>
    <dgm:cxn modelId="{34911F82-4C8E-4952-8BF7-064BF911E86B}" srcId="{94DE9948-A886-4AE5-9629-8420E3BFE008}" destId="{3BEAB8E4-EABB-463A-A0C5-5414644F4883}" srcOrd="2" destOrd="0" parTransId="{71874BED-CE8E-4989-8C97-8A8FFD068B0D}" sibTransId="{AEC551DE-00F6-44DC-B028-593DFBDC9FCB}"/>
    <dgm:cxn modelId="{25D0AE91-EF0C-45BA-A6CC-F8AF1D3D6B18}" type="presOf" srcId="{4F691B6F-A310-4BBD-A7F7-D50C67CCD9F0}" destId="{63FFF225-12A8-4D7E-9626-123F2CE1B78B}" srcOrd="0" destOrd="0" presId="urn:microsoft.com/office/officeart/2005/8/layout/orgChart1"/>
    <dgm:cxn modelId="{D5060495-6C7F-4860-8D1B-0097D9EAB618}" type="presOf" srcId="{94DE9948-A886-4AE5-9629-8420E3BFE008}" destId="{0948EB4E-AAEF-4E09-9C3D-93CFD85CC11D}" srcOrd="1" destOrd="0" presId="urn:microsoft.com/office/officeart/2005/8/layout/orgChart1"/>
    <dgm:cxn modelId="{469A539D-1E8C-4466-B4EF-25B7A652101F}" type="presOf" srcId="{4F691B6F-A310-4BBD-A7F7-D50C67CCD9F0}" destId="{866D08AB-F94F-4AED-8978-250583A9DD9A}" srcOrd="1" destOrd="0" presId="urn:microsoft.com/office/officeart/2005/8/layout/orgChart1"/>
    <dgm:cxn modelId="{1949C29E-D88B-4A41-9081-C34183C819F4}" type="presOf" srcId="{71874BED-CE8E-4989-8C97-8A8FFD068B0D}" destId="{988A903B-DE3D-40AB-9881-22FA89366094}" srcOrd="0" destOrd="0" presId="urn:microsoft.com/office/officeart/2005/8/layout/orgChart1"/>
    <dgm:cxn modelId="{3DA84FBF-E0F6-41EE-8865-FCA057EF4381}" type="presOf" srcId="{252046C0-4941-4019-BBCB-9B07DF1AB48B}" destId="{5CFB9404-8909-40CF-918B-A5A6906652E7}" srcOrd="0" destOrd="0" presId="urn:microsoft.com/office/officeart/2005/8/layout/orgChart1"/>
    <dgm:cxn modelId="{24BC4EC2-C2F1-4EAC-8A6A-E6B1FE669A5A}" srcId="{94DE9948-A886-4AE5-9629-8420E3BFE008}" destId="{F9FB2D7D-AF4D-4FAC-A4EB-6BF84E6F14AD}" srcOrd="3" destOrd="0" parTransId="{D92A7FE5-9E2E-4293-9CA7-F13AAC3F9F9F}" sibTransId="{37962DA9-38EC-4E30-8E13-AE56B9864CE8}"/>
    <dgm:cxn modelId="{9690FDE7-2A74-40AF-A0FC-CE6E9347FC6B}" type="presOf" srcId="{12D7605C-D797-4360-B5FF-E6575E7F332E}" destId="{759B15CE-2E87-4706-BDDA-873EE8148BCC}" srcOrd="0" destOrd="0" presId="urn:microsoft.com/office/officeart/2005/8/layout/orgChart1"/>
    <dgm:cxn modelId="{DA791AEB-45B2-4918-98BA-3D68B87C583D}" srcId="{94DE9948-A886-4AE5-9629-8420E3BFE008}" destId="{2990FAC0-F2AD-45CE-8E2A-571287FFBA6F}" srcOrd="1" destOrd="0" parTransId="{252046C0-4941-4019-BBCB-9B07DF1AB48B}" sibTransId="{D6A95121-F6EA-4B2F-B39E-20A250B6306E}"/>
    <dgm:cxn modelId="{9819A9EF-CDDE-40CF-BBDF-E21569ED5DAE}" type="presOf" srcId="{3BEAB8E4-EABB-463A-A0C5-5414644F4883}" destId="{55DB7FE7-9DE5-450F-BD53-874FC60DCCB2}" srcOrd="1" destOrd="0" presId="urn:microsoft.com/office/officeart/2005/8/layout/orgChart1"/>
    <dgm:cxn modelId="{CEB604FC-50E7-4998-81D1-C25A809CA9F8}" type="presOf" srcId="{94DE9948-A886-4AE5-9629-8420E3BFE008}" destId="{73A7FF3B-5240-4B8F-95A2-3647BF29B573}" srcOrd="0" destOrd="0" presId="urn:microsoft.com/office/officeart/2005/8/layout/orgChart1"/>
    <dgm:cxn modelId="{D024B0D7-EA74-417B-97C7-208823E97D7B}" type="presParOf" srcId="{0BDA62A1-6179-4649-9491-86EA7AE590B6}" destId="{BA20D1C4-B5B1-4923-9282-A76ADD160E2A}" srcOrd="0" destOrd="0" presId="urn:microsoft.com/office/officeart/2005/8/layout/orgChart1"/>
    <dgm:cxn modelId="{F333007D-20C1-4C67-87D7-CA5E21AC0323}" type="presParOf" srcId="{BA20D1C4-B5B1-4923-9282-A76ADD160E2A}" destId="{0969AC7C-4BFC-4644-A55B-388E304FDBAB}" srcOrd="0" destOrd="0" presId="urn:microsoft.com/office/officeart/2005/8/layout/orgChart1"/>
    <dgm:cxn modelId="{412A27E9-73F0-4320-8B79-DBDEEA879417}" type="presParOf" srcId="{0969AC7C-4BFC-4644-A55B-388E304FDBAB}" destId="{73A7FF3B-5240-4B8F-95A2-3647BF29B573}" srcOrd="0" destOrd="0" presId="urn:microsoft.com/office/officeart/2005/8/layout/orgChart1"/>
    <dgm:cxn modelId="{75841C42-238B-4F1D-B111-344ABE82893C}" type="presParOf" srcId="{0969AC7C-4BFC-4644-A55B-388E304FDBAB}" destId="{0948EB4E-AAEF-4E09-9C3D-93CFD85CC11D}" srcOrd="1" destOrd="0" presId="urn:microsoft.com/office/officeart/2005/8/layout/orgChart1"/>
    <dgm:cxn modelId="{60A2DA66-DD8B-409B-967E-E68582AB0784}" type="presParOf" srcId="{BA20D1C4-B5B1-4923-9282-A76ADD160E2A}" destId="{BF647480-6FC2-4F39-85E9-B2BA98B42041}" srcOrd="1" destOrd="0" presId="urn:microsoft.com/office/officeart/2005/8/layout/orgChart1"/>
    <dgm:cxn modelId="{28678382-89F5-4461-9A01-1C9383846C82}" type="presParOf" srcId="{BF647480-6FC2-4F39-85E9-B2BA98B42041}" destId="{6D45A217-7EA1-4A2B-ADD3-679B947FAA40}" srcOrd="0" destOrd="0" presId="urn:microsoft.com/office/officeart/2005/8/layout/orgChart1"/>
    <dgm:cxn modelId="{7E75E5AC-BEDF-4DB2-8FB3-62A7FEBF55F3}" type="presParOf" srcId="{BF647480-6FC2-4F39-85E9-B2BA98B42041}" destId="{1FE0747B-0C69-47A9-A8F5-1617D15D1244}" srcOrd="1" destOrd="0" presId="urn:microsoft.com/office/officeart/2005/8/layout/orgChart1"/>
    <dgm:cxn modelId="{A8B47841-F294-437F-B456-BF9AE0975419}" type="presParOf" srcId="{1FE0747B-0C69-47A9-A8F5-1617D15D1244}" destId="{36D82ED4-77BE-4308-868C-463280606D36}" srcOrd="0" destOrd="0" presId="urn:microsoft.com/office/officeart/2005/8/layout/orgChart1"/>
    <dgm:cxn modelId="{529108D5-2CC8-4291-AAF8-F8944179B239}" type="presParOf" srcId="{36D82ED4-77BE-4308-868C-463280606D36}" destId="{759B15CE-2E87-4706-BDDA-873EE8148BCC}" srcOrd="0" destOrd="0" presId="urn:microsoft.com/office/officeart/2005/8/layout/orgChart1"/>
    <dgm:cxn modelId="{989AED13-2358-4E92-81D6-85F0B72452F2}" type="presParOf" srcId="{36D82ED4-77BE-4308-868C-463280606D36}" destId="{024A0C15-BB1E-4950-871D-9388FC900220}" srcOrd="1" destOrd="0" presId="urn:microsoft.com/office/officeart/2005/8/layout/orgChart1"/>
    <dgm:cxn modelId="{4091489B-9930-4288-9E3C-BD76DACE9383}" type="presParOf" srcId="{1FE0747B-0C69-47A9-A8F5-1617D15D1244}" destId="{E1CF518C-0E39-470A-99B1-A06573FF4046}" srcOrd="1" destOrd="0" presId="urn:microsoft.com/office/officeart/2005/8/layout/orgChart1"/>
    <dgm:cxn modelId="{C06B2EC5-6E28-47FD-B344-601E733239EE}" type="presParOf" srcId="{1FE0747B-0C69-47A9-A8F5-1617D15D1244}" destId="{9B381F17-627F-441C-937B-69C40F05FE2D}" srcOrd="2" destOrd="0" presId="urn:microsoft.com/office/officeart/2005/8/layout/orgChart1"/>
    <dgm:cxn modelId="{84FD6552-8A6E-461E-A9A0-30E7FA005AAE}" type="presParOf" srcId="{BF647480-6FC2-4F39-85E9-B2BA98B42041}" destId="{5CFB9404-8909-40CF-918B-A5A6906652E7}" srcOrd="2" destOrd="0" presId="urn:microsoft.com/office/officeart/2005/8/layout/orgChart1"/>
    <dgm:cxn modelId="{F13C762E-64B9-43A9-8D6C-200321538EA9}" type="presParOf" srcId="{BF647480-6FC2-4F39-85E9-B2BA98B42041}" destId="{A9A6F797-80DE-4392-8B07-26D9D6E31FF9}" srcOrd="3" destOrd="0" presId="urn:microsoft.com/office/officeart/2005/8/layout/orgChart1"/>
    <dgm:cxn modelId="{D14FFEF5-2B5A-4E04-A996-1D7198C19EFF}" type="presParOf" srcId="{A9A6F797-80DE-4392-8B07-26D9D6E31FF9}" destId="{7239E72B-4E98-4DDB-B13C-F00F6E13BA2D}" srcOrd="0" destOrd="0" presId="urn:microsoft.com/office/officeart/2005/8/layout/orgChart1"/>
    <dgm:cxn modelId="{18585B80-80AA-4CB8-AFF2-D44414BF1706}" type="presParOf" srcId="{7239E72B-4E98-4DDB-B13C-F00F6E13BA2D}" destId="{78B2C956-CFDE-418C-B3BB-9936EF23E6A4}" srcOrd="0" destOrd="0" presId="urn:microsoft.com/office/officeart/2005/8/layout/orgChart1"/>
    <dgm:cxn modelId="{96828D8C-74B9-4792-BFB9-682C8D5C4651}" type="presParOf" srcId="{7239E72B-4E98-4DDB-B13C-F00F6E13BA2D}" destId="{36FFB955-2441-4AAB-865F-73A5CDFFF1E6}" srcOrd="1" destOrd="0" presId="urn:microsoft.com/office/officeart/2005/8/layout/orgChart1"/>
    <dgm:cxn modelId="{C13E99E4-E4C9-4026-871F-A1C85EE508CB}" type="presParOf" srcId="{A9A6F797-80DE-4392-8B07-26D9D6E31FF9}" destId="{A9A651B6-1782-4111-B80C-7E957F261755}" srcOrd="1" destOrd="0" presId="urn:microsoft.com/office/officeart/2005/8/layout/orgChart1"/>
    <dgm:cxn modelId="{FFC92058-E00B-4433-87B0-5E60E2840AA3}" type="presParOf" srcId="{A9A6F797-80DE-4392-8B07-26D9D6E31FF9}" destId="{C00DC887-4C22-4E84-8CE8-A359F93B90E0}" srcOrd="2" destOrd="0" presId="urn:microsoft.com/office/officeart/2005/8/layout/orgChart1"/>
    <dgm:cxn modelId="{FD961D35-BA34-445A-98A5-F81CA9363C67}" type="presParOf" srcId="{BF647480-6FC2-4F39-85E9-B2BA98B42041}" destId="{988A903B-DE3D-40AB-9881-22FA89366094}" srcOrd="4" destOrd="0" presId="urn:microsoft.com/office/officeart/2005/8/layout/orgChart1"/>
    <dgm:cxn modelId="{395AD14C-61EA-41F8-A8CA-99233C035836}" type="presParOf" srcId="{BF647480-6FC2-4F39-85E9-B2BA98B42041}" destId="{364043C3-02C2-4641-9D0F-C6BFA42A7C63}" srcOrd="5" destOrd="0" presId="urn:microsoft.com/office/officeart/2005/8/layout/orgChart1"/>
    <dgm:cxn modelId="{F7AD044E-5407-490F-9B6C-90695EB73876}" type="presParOf" srcId="{364043C3-02C2-4641-9D0F-C6BFA42A7C63}" destId="{48003FA6-23A9-4343-B236-AB1991753C1C}" srcOrd="0" destOrd="0" presId="urn:microsoft.com/office/officeart/2005/8/layout/orgChart1"/>
    <dgm:cxn modelId="{19EA7A08-2017-430A-BB7C-17BB76BA8B85}" type="presParOf" srcId="{48003FA6-23A9-4343-B236-AB1991753C1C}" destId="{A55EF3D3-2998-4FBE-8AA3-4ED556D36A2C}" srcOrd="0" destOrd="0" presId="urn:microsoft.com/office/officeart/2005/8/layout/orgChart1"/>
    <dgm:cxn modelId="{51F5A2AF-5BF9-413D-A820-70922AC6C9A5}" type="presParOf" srcId="{48003FA6-23A9-4343-B236-AB1991753C1C}" destId="{55DB7FE7-9DE5-450F-BD53-874FC60DCCB2}" srcOrd="1" destOrd="0" presId="urn:microsoft.com/office/officeart/2005/8/layout/orgChart1"/>
    <dgm:cxn modelId="{14C1DF60-8490-4B75-8024-8A6F8974BA5C}" type="presParOf" srcId="{364043C3-02C2-4641-9D0F-C6BFA42A7C63}" destId="{B8AD036A-4A38-40F6-9EDC-865830F53B97}" srcOrd="1" destOrd="0" presId="urn:microsoft.com/office/officeart/2005/8/layout/orgChart1"/>
    <dgm:cxn modelId="{295055CC-27C6-4ACB-8705-11720C49F821}" type="presParOf" srcId="{364043C3-02C2-4641-9D0F-C6BFA42A7C63}" destId="{F57753BF-25CF-46DF-93F1-339B159DFE4C}" srcOrd="2" destOrd="0" presId="urn:microsoft.com/office/officeart/2005/8/layout/orgChart1"/>
    <dgm:cxn modelId="{ABD17AAC-3A6B-411E-9C2B-73262957C5AA}" type="presParOf" srcId="{BF647480-6FC2-4F39-85E9-B2BA98B42041}" destId="{36400558-BBE1-4458-B5E2-A3F5F8065080}" srcOrd="6" destOrd="0" presId="urn:microsoft.com/office/officeart/2005/8/layout/orgChart1"/>
    <dgm:cxn modelId="{C70AC0E4-7F9C-4BA1-B330-9189993C9346}" type="presParOf" srcId="{BF647480-6FC2-4F39-85E9-B2BA98B42041}" destId="{2EE95CDE-C52B-4E15-B1BC-CAD2E833E817}" srcOrd="7" destOrd="0" presId="urn:microsoft.com/office/officeart/2005/8/layout/orgChart1"/>
    <dgm:cxn modelId="{4FAC3168-38C1-4689-BB07-D9F3E06B0E49}" type="presParOf" srcId="{2EE95CDE-C52B-4E15-B1BC-CAD2E833E817}" destId="{87FD582A-C59E-4E56-89B5-41B4A18A91E2}" srcOrd="0" destOrd="0" presId="urn:microsoft.com/office/officeart/2005/8/layout/orgChart1"/>
    <dgm:cxn modelId="{AC27620C-64E7-4623-8F4F-F0D9645E2FD6}" type="presParOf" srcId="{87FD582A-C59E-4E56-89B5-41B4A18A91E2}" destId="{D32814B3-ABE4-47B2-8D12-2E661225F9D7}" srcOrd="0" destOrd="0" presId="urn:microsoft.com/office/officeart/2005/8/layout/orgChart1"/>
    <dgm:cxn modelId="{045B196B-9D1B-41CA-B22C-A25D6346A793}" type="presParOf" srcId="{87FD582A-C59E-4E56-89B5-41B4A18A91E2}" destId="{8C2E0C88-6B8E-4ED1-9955-B3024255D867}" srcOrd="1" destOrd="0" presId="urn:microsoft.com/office/officeart/2005/8/layout/orgChart1"/>
    <dgm:cxn modelId="{DD8FC9E9-44D8-41B1-BD13-726FFDAEEF50}" type="presParOf" srcId="{2EE95CDE-C52B-4E15-B1BC-CAD2E833E817}" destId="{7E4C7004-4444-4439-8F8C-C9CE1F9E5793}" srcOrd="1" destOrd="0" presId="urn:microsoft.com/office/officeart/2005/8/layout/orgChart1"/>
    <dgm:cxn modelId="{4021D473-8CC7-46CA-A74B-F968696B3FE8}" type="presParOf" srcId="{2EE95CDE-C52B-4E15-B1BC-CAD2E833E817}" destId="{D0C4E558-7D3C-436B-BC92-361B4DB7E6C5}" srcOrd="2" destOrd="0" presId="urn:microsoft.com/office/officeart/2005/8/layout/orgChart1"/>
    <dgm:cxn modelId="{DBCF217A-44E4-482C-B5D0-42EA00ACA3C0}" type="presParOf" srcId="{BF647480-6FC2-4F39-85E9-B2BA98B42041}" destId="{BF12C6AB-C08A-487C-8E45-910715F4F94C}" srcOrd="8" destOrd="0" presId="urn:microsoft.com/office/officeart/2005/8/layout/orgChart1"/>
    <dgm:cxn modelId="{A9D67C21-EB8E-475D-9DF7-6569728A50A2}" type="presParOf" srcId="{BF647480-6FC2-4F39-85E9-B2BA98B42041}" destId="{8BEEC42B-0769-4173-BF8F-585AC23D3A42}" srcOrd="9" destOrd="0" presId="urn:microsoft.com/office/officeart/2005/8/layout/orgChart1"/>
    <dgm:cxn modelId="{2C18BE85-AB4C-4380-8742-CF33B78CA946}" type="presParOf" srcId="{8BEEC42B-0769-4173-BF8F-585AC23D3A42}" destId="{FCE91E0A-4A57-4368-BEC7-3265BB0391EC}" srcOrd="0" destOrd="0" presId="urn:microsoft.com/office/officeart/2005/8/layout/orgChart1"/>
    <dgm:cxn modelId="{417146D7-1089-4436-A3B5-4CE53ABC47F3}" type="presParOf" srcId="{FCE91E0A-4A57-4368-BEC7-3265BB0391EC}" destId="{63FFF225-12A8-4D7E-9626-123F2CE1B78B}" srcOrd="0" destOrd="0" presId="urn:microsoft.com/office/officeart/2005/8/layout/orgChart1"/>
    <dgm:cxn modelId="{E466CBFA-5AEC-4DB8-97B6-3735DDBBFFEC}" type="presParOf" srcId="{FCE91E0A-4A57-4368-BEC7-3265BB0391EC}" destId="{866D08AB-F94F-4AED-8978-250583A9DD9A}" srcOrd="1" destOrd="0" presId="urn:microsoft.com/office/officeart/2005/8/layout/orgChart1"/>
    <dgm:cxn modelId="{3493544B-62A2-4F2F-8B63-F7346A3763BD}" type="presParOf" srcId="{8BEEC42B-0769-4173-BF8F-585AC23D3A42}" destId="{056433CE-8ED8-449E-93EF-73E86217A3FE}" srcOrd="1" destOrd="0" presId="urn:microsoft.com/office/officeart/2005/8/layout/orgChart1"/>
    <dgm:cxn modelId="{3F628DA9-110C-4BA8-89B9-A6BC06A57135}" type="presParOf" srcId="{8BEEC42B-0769-4173-BF8F-585AC23D3A42}" destId="{74324B4A-EA29-40E7-A75C-C0F69C6C010B}" srcOrd="2" destOrd="0" presId="urn:microsoft.com/office/officeart/2005/8/layout/orgChart1"/>
    <dgm:cxn modelId="{7555FF78-D039-4808-92ED-2736DEF61765}" type="presParOf" srcId="{BA20D1C4-B5B1-4923-9282-A76ADD160E2A}" destId="{AF4B5021-E928-4471-8318-9E17B415D5C9}" srcOrd="2" destOrd="0" presId="urn:microsoft.com/office/officeart/2005/8/layout/orgChart1"/>
  </dgm:cxnLst>
  <dgm:bg/>
  <dgm:whole/>
  <dgm:extLst>
    <a:ext uri="http://schemas.microsoft.com/office/drawing/2008/diagram">
      <dsp:dataModelExt xmlns:dsp="http://schemas.microsoft.com/office/drawing/2008/diagram" relId="rId1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4D311A-0B6B-4115-8084-62FBAA2DB007}">
      <dsp:nvSpPr>
        <dsp:cNvPr id="0" name=""/>
        <dsp:cNvSpPr/>
      </dsp:nvSpPr>
      <dsp:spPr>
        <a:xfrm>
          <a:off x="6288" y="161801"/>
          <a:ext cx="1031369" cy="1031369"/>
        </a:xfrm>
        <a:prstGeom prst="ellipse">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0EC45604-BE2B-4BFE-B2BF-B1445E186033}">
      <dsp:nvSpPr>
        <dsp:cNvPr id="0" name=""/>
        <dsp:cNvSpPr/>
      </dsp:nvSpPr>
      <dsp:spPr>
        <a:xfrm>
          <a:off x="222876" y="378389"/>
          <a:ext cx="598194" cy="59819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B2059BE1-8D45-45F3-B1FA-03001684DA8E}">
      <dsp:nvSpPr>
        <dsp:cNvPr id="0" name=""/>
        <dsp:cNvSpPr/>
      </dsp:nvSpPr>
      <dsp:spPr>
        <a:xfrm>
          <a:off x="1258666" y="161801"/>
          <a:ext cx="2431085" cy="10313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a:t>Handle upserts, updates, deletes on sql sinks</a:t>
          </a:r>
        </a:p>
      </dsp:txBody>
      <dsp:txXfrm>
        <a:off x="1258666" y="161801"/>
        <a:ext cx="2431085" cy="1031369"/>
      </dsp:txXfrm>
    </dsp:sp>
    <dsp:sp modelId="{A5060776-7667-450E-9E7E-5927C580E07A}">
      <dsp:nvSpPr>
        <dsp:cNvPr id="0" name=""/>
        <dsp:cNvSpPr/>
      </dsp:nvSpPr>
      <dsp:spPr>
        <a:xfrm>
          <a:off x="4113350" y="161801"/>
          <a:ext cx="1031369" cy="1031369"/>
        </a:xfrm>
        <a:prstGeom prst="ellipse">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B59AC859-BA97-4142-AF5A-184674D55B21}">
      <dsp:nvSpPr>
        <dsp:cNvPr id="0" name=""/>
        <dsp:cNvSpPr/>
      </dsp:nvSpPr>
      <dsp:spPr>
        <a:xfrm>
          <a:off x="4329937" y="378389"/>
          <a:ext cx="598194" cy="59819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DE692C81-A917-498C-BBA5-5F0D793E99EE}">
      <dsp:nvSpPr>
        <dsp:cNvPr id="0" name=""/>
        <dsp:cNvSpPr/>
      </dsp:nvSpPr>
      <dsp:spPr>
        <a:xfrm>
          <a:off x="5365727" y="161801"/>
          <a:ext cx="2431085" cy="10313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a:t>Add new partition methods</a:t>
          </a:r>
        </a:p>
      </dsp:txBody>
      <dsp:txXfrm>
        <a:off x="5365727" y="161801"/>
        <a:ext cx="2431085" cy="1031369"/>
      </dsp:txXfrm>
    </dsp:sp>
    <dsp:sp modelId="{CB7E00D7-BC6A-4541-B468-2C6B6021C8CB}">
      <dsp:nvSpPr>
        <dsp:cNvPr id="0" name=""/>
        <dsp:cNvSpPr/>
      </dsp:nvSpPr>
      <dsp:spPr>
        <a:xfrm>
          <a:off x="8220411" y="161801"/>
          <a:ext cx="1031369" cy="1031369"/>
        </a:xfrm>
        <a:prstGeom prst="ellipse">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A209A9B1-7A16-4811-BED9-3B14A0C58A19}">
      <dsp:nvSpPr>
        <dsp:cNvPr id="0" name=""/>
        <dsp:cNvSpPr/>
      </dsp:nvSpPr>
      <dsp:spPr>
        <a:xfrm>
          <a:off x="8436998" y="378389"/>
          <a:ext cx="598194" cy="59819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C20D1FD9-ADA2-4672-BFCE-E0613269F513}">
      <dsp:nvSpPr>
        <dsp:cNvPr id="0" name=""/>
        <dsp:cNvSpPr/>
      </dsp:nvSpPr>
      <dsp:spPr>
        <a:xfrm>
          <a:off x="9472788" y="161801"/>
          <a:ext cx="2431085" cy="10313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a:t>Add schema drift support</a:t>
          </a:r>
        </a:p>
      </dsp:txBody>
      <dsp:txXfrm>
        <a:off x="9472788" y="161801"/>
        <a:ext cx="2431085" cy="1031369"/>
      </dsp:txXfrm>
    </dsp:sp>
    <dsp:sp modelId="{AA427A13-E309-474D-908E-E0B3F35C4D13}">
      <dsp:nvSpPr>
        <dsp:cNvPr id="0" name=""/>
        <dsp:cNvSpPr/>
      </dsp:nvSpPr>
      <dsp:spPr>
        <a:xfrm>
          <a:off x="6288" y="2073490"/>
          <a:ext cx="1031369" cy="1031369"/>
        </a:xfrm>
        <a:prstGeom prst="ellipse">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B6189B64-1C0B-47F2-AF00-DF4742BFBA15}">
      <dsp:nvSpPr>
        <dsp:cNvPr id="0" name=""/>
        <dsp:cNvSpPr/>
      </dsp:nvSpPr>
      <dsp:spPr>
        <a:xfrm>
          <a:off x="222876" y="2290078"/>
          <a:ext cx="598194" cy="59819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1C1E2FB9-9B4A-4016-883F-5BA7FA8B95EF}">
      <dsp:nvSpPr>
        <dsp:cNvPr id="0" name=""/>
        <dsp:cNvSpPr/>
      </dsp:nvSpPr>
      <dsp:spPr>
        <a:xfrm>
          <a:off x="1258666" y="2073490"/>
          <a:ext cx="2431085" cy="10313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a:t>Add file handling (move files after read, write files to file names described in rows etc)</a:t>
          </a:r>
        </a:p>
      </dsp:txBody>
      <dsp:txXfrm>
        <a:off x="1258666" y="2073490"/>
        <a:ext cx="2431085" cy="1031369"/>
      </dsp:txXfrm>
    </dsp:sp>
    <dsp:sp modelId="{9606C723-3476-48FA-9509-260E98D77033}">
      <dsp:nvSpPr>
        <dsp:cNvPr id="0" name=""/>
        <dsp:cNvSpPr/>
      </dsp:nvSpPr>
      <dsp:spPr>
        <a:xfrm>
          <a:off x="4113350" y="2073490"/>
          <a:ext cx="1031369" cy="1031369"/>
        </a:xfrm>
        <a:prstGeom prst="ellipse">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C4C6537B-C84B-4E7F-80C7-3605B8BE0875}">
      <dsp:nvSpPr>
        <dsp:cNvPr id="0" name=""/>
        <dsp:cNvSpPr/>
      </dsp:nvSpPr>
      <dsp:spPr>
        <a:xfrm>
          <a:off x="4329937" y="2290078"/>
          <a:ext cx="598194" cy="598194"/>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C223804C-3941-4C18-86C1-50BDB865CFD8}">
      <dsp:nvSpPr>
        <dsp:cNvPr id="0" name=""/>
        <dsp:cNvSpPr/>
      </dsp:nvSpPr>
      <dsp:spPr>
        <a:xfrm>
          <a:off x="5365727" y="2073490"/>
          <a:ext cx="2431085" cy="10313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a:t>New inventory of functions (for e.g Hash functions for row comparison)</a:t>
          </a:r>
        </a:p>
      </dsp:txBody>
      <dsp:txXfrm>
        <a:off x="5365727" y="2073490"/>
        <a:ext cx="2431085" cy="1031369"/>
      </dsp:txXfrm>
    </dsp:sp>
    <dsp:sp modelId="{D3A050B0-D875-4449-8FCF-69249291952B}">
      <dsp:nvSpPr>
        <dsp:cNvPr id="0" name=""/>
        <dsp:cNvSpPr/>
      </dsp:nvSpPr>
      <dsp:spPr>
        <a:xfrm>
          <a:off x="8220411" y="2073490"/>
          <a:ext cx="1031369" cy="1031369"/>
        </a:xfrm>
        <a:prstGeom prst="ellipse">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4E830FBC-37D6-4EFC-8103-C7261A5D2698}">
      <dsp:nvSpPr>
        <dsp:cNvPr id="0" name=""/>
        <dsp:cNvSpPr/>
      </dsp:nvSpPr>
      <dsp:spPr>
        <a:xfrm>
          <a:off x="8436998" y="2290078"/>
          <a:ext cx="598194" cy="598194"/>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731A2D5E-8678-4238-86EB-9FCC03B1074B}">
      <dsp:nvSpPr>
        <dsp:cNvPr id="0" name=""/>
        <dsp:cNvSpPr/>
      </dsp:nvSpPr>
      <dsp:spPr>
        <a:xfrm>
          <a:off x="9472788" y="2073490"/>
          <a:ext cx="2431085" cy="10313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a:t>Commonly used ETL patterns(Sequence generator/Lookup transformation/SCD…)</a:t>
          </a:r>
        </a:p>
      </dsp:txBody>
      <dsp:txXfrm>
        <a:off x="9472788" y="2073490"/>
        <a:ext cx="2431085" cy="1031369"/>
      </dsp:txXfrm>
    </dsp:sp>
    <dsp:sp modelId="{E4C96D0C-6E9B-4F6B-9C62-12B265A0CC4D}">
      <dsp:nvSpPr>
        <dsp:cNvPr id="0" name=""/>
        <dsp:cNvSpPr/>
      </dsp:nvSpPr>
      <dsp:spPr>
        <a:xfrm>
          <a:off x="6288" y="3985179"/>
          <a:ext cx="1031369" cy="1031369"/>
        </a:xfrm>
        <a:prstGeom prst="ellipse">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96464C61-AA9E-490D-B5AE-5D0112D7FD84}">
      <dsp:nvSpPr>
        <dsp:cNvPr id="0" name=""/>
        <dsp:cNvSpPr/>
      </dsp:nvSpPr>
      <dsp:spPr>
        <a:xfrm>
          <a:off x="222876" y="4201767"/>
          <a:ext cx="598194" cy="598194"/>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47601EEC-2060-460B-A8A6-D692120DDE7E}">
      <dsp:nvSpPr>
        <dsp:cNvPr id="0" name=""/>
        <dsp:cNvSpPr/>
      </dsp:nvSpPr>
      <dsp:spPr>
        <a:xfrm>
          <a:off x="1258666" y="3985179"/>
          <a:ext cx="2431085" cy="10313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a:t>Data lineage – Capturing sink column lineage &amp; impact analysis(invaluable if this is for enterprise deployment)</a:t>
          </a:r>
        </a:p>
      </dsp:txBody>
      <dsp:txXfrm>
        <a:off x="1258666" y="3985179"/>
        <a:ext cx="2431085" cy="1031369"/>
      </dsp:txXfrm>
    </dsp:sp>
    <dsp:sp modelId="{68AB75F4-8668-48FF-9070-686F86C2DBFF}">
      <dsp:nvSpPr>
        <dsp:cNvPr id="0" name=""/>
        <dsp:cNvSpPr/>
      </dsp:nvSpPr>
      <dsp:spPr>
        <a:xfrm>
          <a:off x="4113350" y="3985179"/>
          <a:ext cx="1031369" cy="1031369"/>
        </a:xfrm>
        <a:prstGeom prst="ellipse">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259B6AB2-03D4-48A8-B649-AA6947A16D01}">
      <dsp:nvSpPr>
        <dsp:cNvPr id="0" name=""/>
        <dsp:cNvSpPr/>
      </dsp:nvSpPr>
      <dsp:spPr>
        <a:xfrm>
          <a:off x="4329937" y="4201767"/>
          <a:ext cx="598194" cy="598194"/>
        </a:xfrm>
        <a:prstGeom prst="rect">
          <a:avLst/>
        </a:prstGeom>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5DC3DD7A-B96E-460B-A86C-FDA5F5C018C1}">
      <dsp:nvSpPr>
        <dsp:cNvPr id="0" name=""/>
        <dsp:cNvSpPr/>
      </dsp:nvSpPr>
      <dsp:spPr>
        <a:xfrm>
          <a:off x="5365727" y="3985179"/>
          <a:ext cx="2431085" cy="10313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a:t>Implement commonly used ETL patterns as templates(SCD Type1, Type2, Data Vault)</a:t>
          </a:r>
        </a:p>
      </dsp:txBody>
      <dsp:txXfrm>
        <a:off x="5365727" y="3985179"/>
        <a:ext cx="2431085" cy="103136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4D3C74-A890-4670-ADF8-15428782258E}">
      <dsp:nvSpPr>
        <dsp:cNvPr id="0" name=""/>
        <dsp:cNvSpPr/>
      </dsp:nvSpPr>
      <dsp:spPr>
        <a:xfrm>
          <a:off x="5237" y="152767"/>
          <a:ext cx="4579826" cy="4579826"/>
        </a:xfrm>
        <a:prstGeom prst="ellipse">
          <a:avLst/>
        </a:prstGeom>
        <a:solidFill>
          <a:schemeClr val="accent1">
            <a:alpha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252043" tIns="26670" rIns="252043" bIns="26670" numCol="1" spcCol="1270" anchor="ctr" anchorCtr="1">
          <a:noAutofit/>
        </a:bodyPr>
        <a:lstStyle/>
        <a:p>
          <a:pPr marL="0" lvl="0" indent="0" algn="l" defTabSz="933450">
            <a:lnSpc>
              <a:spcPct val="90000"/>
            </a:lnSpc>
            <a:spcBef>
              <a:spcPct val="0"/>
            </a:spcBef>
            <a:spcAft>
              <a:spcPct val="35000"/>
            </a:spcAft>
            <a:buNone/>
          </a:pPr>
          <a:r>
            <a:rPr lang="en-US" sz="2100" kern="1200"/>
            <a:t>Quick data exploration</a:t>
          </a:r>
        </a:p>
        <a:p>
          <a:pPr marL="171450" lvl="1" indent="-171450" algn="l" defTabSz="711200">
            <a:lnSpc>
              <a:spcPct val="90000"/>
            </a:lnSpc>
            <a:spcBef>
              <a:spcPct val="0"/>
            </a:spcBef>
            <a:spcAft>
              <a:spcPct val="15000"/>
            </a:spcAft>
            <a:buChar char="•"/>
          </a:pPr>
          <a:r>
            <a:rPr lang="en-US" sz="1600" kern="1200"/>
            <a:t>Easily explore schema and data in files on Azure storage</a:t>
          </a:r>
        </a:p>
        <a:p>
          <a:pPr marL="171450" lvl="1" indent="-171450" algn="l" defTabSz="711200">
            <a:lnSpc>
              <a:spcPct val="90000"/>
            </a:lnSpc>
            <a:spcBef>
              <a:spcPct val="0"/>
            </a:spcBef>
            <a:spcAft>
              <a:spcPct val="15000"/>
            </a:spcAft>
            <a:buChar char="•"/>
          </a:pPr>
          <a:r>
            <a:rPr lang="en-US" sz="1600" kern="1200" dirty="0"/>
            <a:t>Supports various file formats (Parquet, CSV, JSON)</a:t>
          </a:r>
        </a:p>
        <a:p>
          <a:pPr marL="171450" lvl="1" indent="-171450" algn="l" defTabSz="711200">
            <a:lnSpc>
              <a:spcPct val="90000"/>
            </a:lnSpc>
            <a:spcBef>
              <a:spcPct val="0"/>
            </a:spcBef>
            <a:spcAft>
              <a:spcPct val="15000"/>
            </a:spcAft>
            <a:buChar char="•"/>
          </a:pPr>
          <a:r>
            <a:rPr lang="en-US" sz="1600" kern="1200"/>
            <a:t>Direct connector to Azure storage for large BI ecosystem</a:t>
          </a:r>
        </a:p>
      </dsp:txBody>
      <dsp:txXfrm>
        <a:off x="675937" y="823467"/>
        <a:ext cx="3238426" cy="3238426"/>
      </dsp:txXfrm>
    </dsp:sp>
    <dsp:sp modelId="{13147367-F0E9-4ACF-8B01-06F2B02A3C7D}">
      <dsp:nvSpPr>
        <dsp:cNvPr id="0" name=""/>
        <dsp:cNvSpPr/>
      </dsp:nvSpPr>
      <dsp:spPr>
        <a:xfrm>
          <a:off x="3669098" y="152767"/>
          <a:ext cx="4579826" cy="4579826"/>
        </a:xfrm>
        <a:prstGeom prst="ellipse">
          <a:avLst/>
        </a:prstGeom>
        <a:solidFill>
          <a:schemeClr val="accent1">
            <a:alpha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252043" tIns="26670" rIns="252043" bIns="26670" numCol="1" spcCol="1270" anchor="ctr" anchorCtr="1">
          <a:noAutofit/>
        </a:bodyPr>
        <a:lstStyle/>
        <a:p>
          <a:pPr marL="0" lvl="0" indent="0" algn="l" defTabSz="933450">
            <a:lnSpc>
              <a:spcPct val="90000"/>
            </a:lnSpc>
            <a:spcBef>
              <a:spcPct val="0"/>
            </a:spcBef>
            <a:spcAft>
              <a:spcPct val="35000"/>
            </a:spcAft>
            <a:buNone/>
          </a:pPr>
          <a:r>
            <a:rPr lang="en-US" sz="2100" kern="1200"/>
            <a:t>Logical Data Warehouse</a:t>
          </a:r>
        </a:p>
        <a:p>
          <a:pPr marL="171450" lvl="1" indent="-171450" algn="l" defTabSz="711200">
            <a:lnSpc>
              <a:spcPct val="90000"/>
            </a:lnSpc>
            <a:spcBef>
              <a:spcPct val="0"/>
            </a:spcBef>
            <a:spcAft>
              <a:spcPct val="15000"/>
            </a:spcAft>
            <a:buChar char="•"/>
          </a:pPr>
          <a:r>
            <a:rPr lang="en-US" sz="1600" kern="1200"/>
            <a:t>Model raw files as virtual tables and views</a:t>
          </a:r>
        </a:p>
        <a:p>
          <a:pPr marL="171450" lvl="1" indent="-171450" algn="l" defTabSz="711200">
            <a:lnSpc>
              <a:spcPct val="90000"/>
            </a:lnSpc>
            <a:spcBef>
              <a:spcPct val="0"/>
            </a:spcBef>
            <a:spcAft>
              <a:spcPct val="15000"/>
            </a:spcAft>
            <a:buChar char="•"/>
          </a:pPr>
          <a:r>
            <a:rPr lang="en-US" sz="1600" kern="1200" dirty="0"/>
            <a:t>Use any tool that works with SQL to analyze files</a:t>
          </a:r>
        </a:p>
        <a:p>
          <a:pPr marL="171450" lvl="1" indent="-171450" algn="l" defTabSz="711200">
            <a:lnSpc>
              <a:spcPct val="90000"/>
            </a:lnSpc>
            <a:spcBef>
              <a:spcPct val="0"/>
            </a:spcBef>
            <a:spcAft>
              <a:spcPct val="15000"/>
            </a:spcAft>
            <a:buChar char="•"/>
          </a:pPr>
          <a:r>
            <a:rPr lang="en-US" sz="1600" kern="1200"/>
            <a:t>Use enterprise-grade security model</a:t>
          </a:r>
        </a:p>
      </dsp:txBody>
      <dsp:txXfrm>
        <a:off x="4339798" y="823467"/>
        <a:ext cx="3238426" cy="3238426"/>
      </dsp:txXfrm>
    </dsp:sp>
    <dsp:sp modelId="{AAE36A8B-7273-47E0-914A-57C4B748E852}">
      <dsp:nvSpPr>
        <dsp:cNvPr id="0" name=""/>
        <dsp:cNvSpPr/>
      </dsp:nvSpPr>
      <dsp:spPr>
        <a:xfrm>
          <a:off x="7332959" y="152767"/>
          <a:ext cx="4579826" cy="4579826"/>
        </a:xfrm>
        <a:prstGeom prst="ellipse">
          <a:avLst/>
        </a:prstGeom>
        <a:solidFill>
          <a:schemeClr val="accent1">
            <a:alpha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252043" tIns="26670" rIns="252043" bIns="26670" numCol="1" spcCol="1270" anchor="ctr" anchorCtr="1">
          <a:noAutofit/>
        </a:bodyPr>
        <a:lstStyle/>
        <a:p>
          <a:pPr marL="0" lvl="0" indent="0" algn="l" defTabSz="933450">
            <a:lnSpc>
              <a:spcPct val="90000"/>
            </a:lnSpc>
            <a:spcBef>
              <a:spcPct val="0"/>
            </a:spcBef>
            <a:spcAft>
              <a:spcPct val="35000"/>
            </a:spcAft>
            <a:buNone/>
          </a:pPr>
          <a:r>
            <a:rPr lang="en-US" sz="2100" kern="1200"/>
            <a:t>Easy data transformation</a:t>
          </a:r>
        </a:p>
        <a:p>
          <a:pPr marL="171450" lvl="1" indent="-171450" algn="l" defTabSz="711200">
            <a:lnSpc>
              <a:spcPct val="90000"/>
            </a:lnSpc>
            <a:spcBef>
              <a:spcPct val="0"/>
            </a:spcBef>
            <a:spcAft>
              <a:spcPct val="15000"/>
            </a:spcAft>
            <a:buChar char="•"/>
          </a:pPr>
          <a:r>
            <a:rPr lang="en-US" sz="1600" kern="1200" dirty="0"/>
            <a:t>Transform CSV to parquet format</a:t>
          </a:r>
        </a:p>
        <a:p>
          <a:pPr marL="171450" lvl="1" indent="-171450" algn="l" defTabSz="711200">
            <a:lnSpc>
              <a:spcPct val="90000"/>
            </a:lnSpc>
            <a:spcBef>
              <a:spcPct val="0"/>
            </a:spcBef>
            <a:spcAft>
              <a:spcPct val="15000"/>
            </a:spcAft>
            <a:buChar char="•"/>
          </a:pPr>
          <a:r>
            <a:rPr lang="en-US" sz="1600" kern="1200"/>
            <a:t>Move data between containers and accounts</a:t>
          </a:r>
        </a:p>
        <a:p>
          <a:pPr marL="171450" lvl="1" indent="-171450" algn="l" defTabSz="711200">
            <a:lnSpc>
              <a:spcPct val="90000"/>
            </a:lnSpc>
            <a:spcBef>
              <a:spcPct val="0"/>
            </a:spcBef>
            <a:spcAft>
              <a:spcPct val="15000"/>
            </a:spcAft>
            <a:buChar char="•"/>
          </a:pPr>
          <a:r>
            <a:rPr lang="en-US" sz="1600" kern="1200"/>
            <a:t>Save the results of queries on external storage</a:t>
          </a:r>
        </a:p>
        <a:p>
          <a:pPr marL="171450" lvl="1" indent="-171450" algn="l" defTabSz="711200">
            <a:lnSpc>
              <a:spcPct val="90000"/>
            </a:lnSpc>
            <a:spcBef>
              <a:spcPct val="0"/>
            </a:spcBef>
            <a:spcAft>
              <a:spcPct val="15000"/>
            </a:spcAft>
            <a:buChar char="•"/>
          </a:pPr>
          <a:endParaRPr lang="en-US" sz="1600" kern="1200"/>
        </a:p>
      </dsp:txBody>
      <dsp:txXfrm>
        <a:off x="8003659" y="823467"/>
        <a:ext cx="3238426" cy="323842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12C6AB-C08A-487C-8E45-910715F4F94C}">
      <dsp:nvSpPr>
        <dsp:cNvPr id="0" name=""/>
        <dsp:cNvSpPr/>
      </dsp:nvSpPr>
      <dsp:spPr>
        <a:xfrm>
          <a:off x="1755613" y="1254236"/>
          <a:ext cx="1454745" cy="126238"/>
        </a:xfrm>
        <a:custGeom>
          <a:avLst/>
          <a:gdLst/>
          <a:ahLst/>
          <a:cxnLst/>
          <a:rect l="0" t="0" r="0" b="0"/>
          <a:pathLst>
            <a:path>
              <a:moveTo>
                <a:pt x="0" y="0"/>
              </a:moveTo>
              <a:lnTo>
                <a:pt x="0" y="63119"/>
              </a:lnTo>
              <a:lnTo>
                <a:pt x="1454745" y="63119"/>
              </a:lnTo>
              <a:lnTo>
                <a:pt x="1454745" y="126238"/>
              </a:lnTo>
            </a:path>
          </a:pathLst>
        </a:custGeom>
        <a:noFill/>
        <a:ln w="10795"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6400558-BBE1-4458-B5E2-A3F5F8065080}">
      <dsp:nvSpPr>
        <dsp:cNvPr id="0" name=""/>
        <dsp:cNvSpPr/>
      </dsp:nvSpPr>
      <dsp:spPr>
        <a:xfrm>
          <a:off x="1755613" y="1254236"/>
          <a:ext cx="727372" cy="126238"/>
        </a:xfrm>
        <a:custGeom>
          <a:avLst/>
          <a:gdLst/>
          <a:ahLst/>
          <a:cxnLst/>
          <a:rect l="0" t="0" r="0" b="0"/>
          <a:pathLst>
            <a:path>
              <a:moveTo>
                <a:pt x="0" y="0"/>
              </a:moveTo>
              <a:lnTo>
                <a:pt x="0" y="63119"/>
              </a:lnTo>
              <a:lnTo>
                <a:pt x="727372" y="63119"/>
              </a:lnTo>
              <a:lnTo>
                <a:pt x="727372" y="126238"/>
              </a:lnTo>
            </a:path>
          </a:pathLst>
        </a:custGeom>
        <a:noFill/>
        <a:ln w="10795"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88A903B-DE3D-40AB-9881-22FA89366094}">
      <dsp:nvSpPr>
        <dsp:cNvPr id="0" name=""/>
        <dsp:cNvSpPr/>
      </dsp:nvSpPr>
      <dsp:spPr>
        <a:xfrm>
          <a:off x="1709893" y="1254236"/>
          <a:ext cx="91440" cy="124314"/>
        </a:xfrm>
        <a:custGeom>
          <a:avLst/>
          <a:gdLst/>
          <a:ahLst/>
          <a:cxnLst/>
          <a:rect l="0" t="0" r="0" b="0"/>
          <a:pathLst>
            <a:path>
              <a:moveTo>
                <a:pt x="45720" y="0"/>
              </a:moveTo>
              <a:lnTo>
                <a:pt x="45720" y="124314"/>
              </a:lnTo>
            </a:path>
          </a:pathLst>
        </a:custGeom>
        <a:noFill/>
        <a:ln w="10795"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CFB9404-8909-40CF-918B-A5A6906652E7}">
      <dsp:nvSpPr>
        <dsp:cNvPr id="0" name=""/>
        <dsp:cNvSpPr/>
      </dsp:nvSpPr>
      <dsp:spPr>
        <a:xfrm>
          <a:off x="1028240" y="1254236"/>
          <a:ext cx="727372" cy="126238"/>
        </a:xfrm>
        <a:custGeom>
          <a:avLst/>
          <a:gdLst/>
          <a:ahLst/>
          <a:cxnLst/>
          <a:rect l="0" t="0" r="0" b="0"/>
          <a:pathLst>
            <a:path>
              <a:moveTo>
                <a:pt x="727372" y="0"/>
              </a:moveTo>
              <a:lnTo>
                <a:pt x="727372" y="63119"/>
              </a:lnTo>
              <a:lnTo>
                <a:pt x="0" y="63119"/>
              </a:lnTo>
              <a:lnTo>
                <a:pt x="0" y="126238"/>
              </a:lnTo>
            </a:path>
          </a:pathLst>
        </a:custGeom>
        <a:noFill/>
        <a:ln w="10795"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D45A217-7EA1-4A2B-ADD3-679B947FAA40}">
      <dsp:nvSpPr>
        <dsp:cNvPr id="0" name=""/>
        <dsp:cNvSpPr/>
      </dsp:nvSpPr>
      <dsp:spPr>
        <a:xfrm>
          <a:off x="300867" y="1254236"/>
          <a:ext cx="1454745" cy="126238"/>
        </a:xfrm>
        <a:custGeom>
          <a:avLst/>
          <a:gdLst/>
          <a:ahLst/>
          <a:cxnLst/>
          <a:rect l="0" t="0" r="0" b="0"/>
          <a:pathLst>
            <a:path>
              <a:moveTo>
                <a:pt x="1454745" y="0"/>
              </a:moveTo>
              <a:lnTo>
                <a:pt x="1454745" y="63119"/>
              </a:lnTo>
              <a:lnTo>
                <a:pt x="0" y="63119"/>
              </a:lnTo>
              <a:lnTo>
                <a:pt x="0" y="126238"/>
              </a:lnTo>
            </a:path>
          </a:pathLst>
        </a:custGeom>
        <a:noFill/>
        <a:ln w="10795"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3A7FF3B-5240-4B8F-95A2-3647BF29B573}">
      <dsp:nvSpPr>
        <dsp:cNvPr id="0" name=""/>
        <dsp:cNvSpPr/>
      </dsp:nvSpPr>
      <dsp:spPr>
        <a:xfrm>
          <a:off x="1455045" y="953669"/>
          <a:ext cx="601134" cy="300567"/>
        </a:xfrm>
        <a:prstGeom prst="rect">
          <a:avLst/>
        </a:prstGeom>
        <a:solidFill>
          <a:srgbClr val="D3540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a:t>Driver</a:t>
          </a:r>
        </a:p>
      </dsp:txBody>
      <dsp:txXfrm>
        <a:off x="1455045" y="953669"/>
        <a:ext cx="601134" cy="300567"/>
      </dsp:txXfrm>
    </dsp:sp>
    <dsp:sp modelId="{759B15CE-2E87-4706-BDDA-873EE8148BCC}">
      <dsp:nvSpPr>
        <dsp:cNvPr id="0" name=""/>
        <dsp:cNvSpPr/>
      </dsp:nvSpPr>
      <dsp:spPr>
        <a:xfrm>
          <a:off x="300" y="1380475"/>
          <a:ext cx="601134" cy="300567"/>
        </a:xfrm>
        <a:prstGeom prst="rect">
          <a:avLst/>
        </a:prstGeom>
        <a:solidFill>
          <a:srgbClr val="D3540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a:t>Executor</a:t>
          </a:r>
        </a:p>
      </dsp:txBody>
      <dsp:txXfrm>
        <a:off x="300" y="1380475"/>
        <a:ext cx="601134" cy="300567"/>
      </dsp:txXfrm>
    </dsp:sp>
    <dsp:sp modelId="{78B2C956-CFDE-418C-B3BB-9936EF23E6A4}">
      <dsp:nvSpPr>
        <dsp:cNvPr id="0" name=""/>
        <dsp:cNvSpPr/>
      </dsp:nvSpPr>
      <dsp:spPr>
        <a:xfrm>
          <a:off x="727672" y="1380475"/>
          <a:ext cx="601134" cy="300567"/>
        </a:xfrm>
        <a:prstGeom prst="rect">
          <a:avLst/>
        </a:prstGeom>
        <a:solidFill>
          <a:srgbClr val="D3540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a:t>Executor</a:t>
          </a:r>
        </a:p>
      </dsp:txBody>
      <dsp:txXfrm>
        <a:off x="727672" y="1380475"/>
        <a:ext cx="601134" cy="300567"/>
      </dsp:txXfrm>
    </dsp:sp>
    <dsp:sp modelId="{A55EF3D3-2998-4FBE-8AA3-4ED556D36A2C}">
      <dsp:nvSpPr>
        <dsp:cNvPr id="0" name=""/>
        <dsp:cNvSpPr/>
      </dsp:nvSpPr>
      <dsp:spPr>
        <a:xfrm>
          <a:off x="1455045" y="1378551"/>
          <a:ext cx="601134" cy="300567"/>
        </a:xfrm>
        <a:prstGeom prst="rect">
          <a:avLst/>
        </a:prstGeom>
        <a:solidFill>
          <a:srgbClr val="D3540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a:t>Executor</a:t>
          </a:r>
        </a:p>
      </dsp:txBody>
      <dsp:txXfrm>
        <a:off x="1455045" y="1378551"/>
        <a:ext cx="601134" cy="300567"/>
      </dsp:txXfrm>
    </dsp:sp>
    <dsp:sp modelId="{D32814B3-ABE4-47B2-8D12-2E661225F9D7}">
      <dsp:nvSpPr>
        <dsp:cNvPr id="0" name=""/>
        <dsp:cNvSpPr/>
      </dsp:nvSpPr>
      <dsp:spPr>
        <a:xfrm>
          <a:off x="2182418" y="1380475"/>
          <a:ext cx="601134" cy="300567"/>
        </a:xfrm>
        <a:prstGeom prst="rect">
          <a:avLst/>
        </a:prstGeom>
        <a:solidFill>
          <a:srgbClr val="D3540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a:t>Executor</a:t>
          </a:r>
        </a:p>
      </dsp:txBody>
      <dsp:txXfrm>
        <a:off x="2182418" y="1380475"/>
        <a:ext cx="601134" cy="300567"/>
      </dsp:txXfrm>
    </dsp:sp>
    <dsp:sp modelId="{63FFF225-12A8-4D7E-9626-123F2CE1B78B}">
      <dsp:nvSpPr>
        <dsp:cNvPr id="0" name=""/>
        <dsp:cNvSpPr/>
      </dsp:nvSpPr>
      <dsp:spPr>
        <a:xfrm>
          <a:off x="2909791" y="1380475"/>
          <a:ext cx="601134" cy="300567"/>
        </a:xfrm>
        <a:prstGeom prst="rect">
          <a:avLst/>
        </a:prstGeom>
        <a:solidFill>
          <a:srgbClr val="D3540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a:t>Executor</a:t>
          </a:r>
        </a:p>
      </dsp:txBody>
      <dsp:txXfrm>
        <a:off x="2909791" y="1380475"/>
        <a:ext cx="601134" cy="30056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12C6AB-C08A-487C-8E45-910715F4F94C}">
      <dsp:nvSpPr>
        <dsp:cNvPr id="0" name=""/>
        <dsp:cNvSpPr/>
      </dsp:nvSpPr>
      <dsp:spPr>
        <a:xfrm>
          <a:off x="1755613" y="1254236"/>
          <a:ext cx="1454746" cy="126238"/>
        </a:xfrm>
        <a:custGeom>
          <a:avLst/>
          <a:gdLst/>
          <a:ahLst/>
          <a:cxnLst/>
          <a:rect l="0" t="0" r="0" b="0"/>
          <a:pathLst>
            <a:path>
              <a:moveTo>
                <a:pt x="0" y="0"/>
              </a:moveTo>
              <a:lnTo>
                <a:pt x="0" y="63119"/>
              </a:lnTo>
              <a:lnTo>
                <a:pt x="1454746" y="63119"/>
              </a:lnTo>
              <a:lnTo>
                <a:pt x="1454746" y="126238"/>
              </a:lnTo>
            </a:path>
          </a:pathLst>
        </a:custGeom>
        <a:noFill/>
        <a:ln w="10795"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6400558-BBE1-4458-B5E2-A3F5F8065080}">
      <dsp:nvSpPr>
        <dsp:cNvPr id="0" name=""/>
        <dsp:cNvSpPr/>
      </dsp:nvSpPr>
      <dsp:spPr>
        <a:xfrm>
          <a:off x="1755613" y="1254236"/>
          <a:ext cx="691208" cy="126238"/>
        </a:xfrm>
        <a:custGeom>
          <a:avLst/>
          <a:gdLst/>
          <a:ahLst/>
          <a:cxnLst/>
          <a:rect l="0" t="0" r="0" b="0"/>
          <a:pathLst>
            <a:path>
              <a:moveTo>
                <a:pt x="0" y="0"/>
              </a:moveTo>
              <a:lnTo>
                <a:pt x="0" y="63119"/>
              </a:lnTo>
              <a:lnTo>
                <a:pt x="691208" y="63119"/>
              </a:lnTo>
              <a:lnTo>
                <a:pt x="691208" y="126238"/>
              </a:lnTo>
            </a:path>
          </a:pathLst>
        </a:custGeom>
        <a:noFill/>
        <a:ln w="10795"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88A903B-DE3D-40AB-9881-22FA89366094}">
      <dsp:nvSpPr>
        <dsp:cNvPr id="0" name=""/>
        <dsp:cNvSpPr/>
      </dsp:nvSpPr>
      <dsp:spPr>
        <a:xfrm>
          <a:off x="1670579" y="1254236"/>
          <a:ext cx="91440" cy="135931"/>
        </a:xfrm>
        <a:custGeom>
          <a:avLst/>
          <a:gdLst/>
          <a:ahLst/>
          <a:cxnLst/>
          <a:rect l="0" t="0" r="0" b="0"/>
          <a:pathLst>
            <a:path>
              <a:moveTo>
                <a:pt x="85034" y="0"/>
              </a:moveTo>
              <a:lnTo>
                <a:pt x="85034" y="72812"/>
              </a:lnTo>
              <a:lnTo>
                <a:pt x="45720" y="72812"/>
              </a:lnTo>
              <a:lnTo>
                <a:pt x="45720" y="135931"/>
              </a:lnTo>
            </a:path>
          </a:pathLst>
        </a:custGeom>
        <a:noFill/>
        <a:ln w="10795"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CFB9404-8909-40CF-918B-A5A6906652E7}">
      <dsp:nvSpPr>
        <dsp:cNvPr id="0" name=""/>
        <dsp:cNvSpPr/>
      </dsp:nvSpPr>
      <dsp:spPr>
        <a:xfrm>
          <a:off x="1028240" y="1254236"/>
          <a:ext cx="727373" cy="126238"/>
        </a:xfrm>
        <a:custGeom>
          <a:avLst/>
          <a:gdLst/>
          <a:ahLst/>
          <a:cxnLst/>
          <a:rect l="0" t="0" r="0" b="0"/>
          <a:pathLst>
            <a:path>
              <a:moveTo>
                <a:pt x="727373" y="0"/>
              </a:moveTo>
              <a:lnTo>
                <a:pt x="727373" y="63119"/>
              </a:lnTo>
              <a:lnTo>
                <a:pt x="0" y="63119"/>
              </a:lnTo>
              <a:lnTo>
                <a:pt x="0" y="126238"/>
              </a:lnTo>
            </a:path>
          </a:pathLst>
        </a:custGeom>
        <a:noFill/>
        <a:ln w="10795"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D45A217-7EA1-4A2B-ADD3-679B947FAA40}">
      <dsp:nvSpPr>
        <dsp:cNvPr id="0" name=""/>
        <dsp:cNvSpPr/>
      </dsp:nvSpPr>
      <dsp:spPr>
        <a:xfrm>
          <a:off x="300867" y="1254236"/>
          <a:ext cx="1454746" cy="126238"/>
        </a:xfrm>
        <a:custGeom>
          <a:avLst/>
          <a:gdLst/>
          <a:ahLst/>
          <a:cxnLst/>
          <a:rect l="0" t="0" r="0" b="0"/>
          <a:pathLst>
            <a:path>
              <a:moveTo>
                <a:pt x="1454746" y="0"/>
              </a:moveTo>
              <a:lnTo>
                <a:pt x="1454746" y="63119"/>
              </a:lnTo>
              <a:lnTo>
                <a:pt x="0" y="63119"/>
              </a:lnTo>
              <a:lnTo>
                <a:pt x="0" y="126238"/>
              </a:lnTo>
            </a:path>
          </a:pathLst>
        </a:custGeom>
        <a:noFill/>
        <a:ln w="10795"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3A7FF3B-5240-4B8F-95A2-3647BF29B573}">
      <dsp:nvSpPr>
        <dsp:cNvPr id="0" name=""/>
        <dsp:cNvSpPr/>
      </dsp:nvSpPr>
      <dsp:spPr>
        <a:xfrm>
          <a:off x="1455046" y="953669"/>
          <a:ext cx="601134" cy="300567"/>
        </a:xfrm>
        <a:prstGeom prst="rect">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66725">
            <a:lnSpc>
              <a:spcPct val="90000"/>
            </a:lnSpc>
            <a:spcBef>
              <a:spcPct val="0"/>
            </a:spcBef>
            <a:spcAft>
              <a:spcPct val="35000"/>
            </a:spcAft>
            <a:buNone/>
          </a:pPr>
          <a:r>
            <a:rPr lang="en-US" sz="1050" kern="1200"/>
            <a:t>Control Node</a:t>
          </a:r>
        </a:p>
      </dsp:txBody>
      <dsp:txXfrm>
        <a:off x="1455046" y="953669"/>
        <a:ext cx="601134" cy="300567"/>
      </dsp:txXfrm>
    </dsp:sp>
    <dsp:sp modelId="{759B15CE-2E87-4706-BDDA-873EE8148BCC}">
      <dsp:nvSpPr>
        <dsp:cNvPr id="0" name=""/>
        <dsp:cNvSpPr/>
      </dsp:nvSpPr>
      <dsp:spPr>
        <a:xfrm>
          <a:off x="300" y="1380475"/>
          <a:ext cx="601134" cy="300567"/>
        </a:xfrm>
        <a:prstGeom prst="rect">
          <a:avLst/>
        </a:prstGeom>
        <a:solidFill>
          <a:schemeClr val="tx2">
            <a:lumMod val="60000"/>
            <a:lumOff val="4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a:t>Compute</a:t>
          </a:r>
        </a:p>
      </dsp:txBody>
      <dsp:txXfrm>
        <a:off x="300" y="1380475"/>
        <a:ext cx="601134" cy="300567"/>
      </dsp:txXfrm>
    </dsp:sp>
    <dsp:sp modelId="{78B2C956-CFDE-418C-B3BB-9936EF23E6A4}">
      <dsp:nvSpPr>
        <dsp:cNvPr id="0" name=""/>
        <dsp:cNvSpPr/>
      </dsp:nvSpPr>
      <dsp:spPr>
        <a:xfrm>
          <a:off x="727673" y="1380475"/>
          <a:ext cx="601134" cy="300567"/>
        </a:xfrm>
        <a:prstGeom prst="rect">
          <a:avLst/>
        </a:prstGeom>
        <a:solidFill>
          <a:schemeClr val="tx2">
            <a:lumMod val="60000"/>
            <a:lumOff val="4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a:t>Compute</a:t>
          </a:r>
        </a:p>
      </dsp:txBody>
      <dsp:txXfrm>
        <a:off x="727673" y="1380475"/>
        <a:ext cx="601134" cy="300567"/>
      </dsp:txXfrm>
    </dsp:sp>
    <dsp:sp modelId="{A55EF3D3-2998-4FBE-8AA3-4ED556D36A2C}">
      <dsp:nvSpPr>
        <dsp:cNvPr id="0" name=""/>
        <dsp:cNvSpPr/>
      </dsp:nvSpPr>
      <dsp:spPr>
        <a:xfrm>
          <a:off x="1415731" y="1390168"/>
          <a:ext cx="601134" cy="300567"/>
        </a:xfrm>
        <a:prstGeom prst="rect">
          <a:avLst/>
        </a:prstGeom>
        <a:solidFill>
          <a:schemeClr val="tx2">
            <a:lumMod val="60000"/>
            <a:lumOff val="4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a:t>Compute</a:t>
          </a:r>
        </a:p>
      </dsp:txBody>
      <dsp:txXfrm>
        <a:off x="1415731" y="1390168"/>
        <a:ext cx="601134" cy="300567"/>
      </dsp:txXfrm>
    </dsp:sp>
    <dsp:sp modelId="{D32814B3-ABE4-47B2-8D12-2E661225F9D7}">
      <dsp:nvSpPr>
        <dsp:cNvPr id="0" name=""/>
        <dsp:cNvSpPr/>
      </dsp:nvSpPr>
      <dsp:spPr>
        <a:xfrm>
          <a:off x="2146254" y="1380475"/>
          <a:ext cx="601134" cy="300567"/>
        </a:xfrm>
        <a:prstGeom prst="rect">
          <a:avLst/>
        </a:prstGeom>
        <a:solidFill>
          <a:schemeClr val="tx2">
            <a:lumMod val="60000"/>
            <a:lumOff val="4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a:t>Compute</a:t>
          </a:r>
        </a:p>
      </dsp:txBody>
      <dsp:txXfrm>
        <a:off x="2146254" y="1380475"/>
        <a:ext cx="601134" cy="300567"/>
      </dsp:txXfrm>
    </dsp:sp>
    <dsp:sp modelId="{63FFF225-12A8-4D7E-9626-123F2CE1B78B}">
      <dsp:nvSpPr>
        <dsp:cNvPr id="0" name=""/>
        <dsp:cNvSpPr/>
      </dsp:nvSpPr>
      <dsp:spPr>
        <a:xfrm>
          <a:off x="2909792" y="1380475"/>
          <a:ext cx="601134" cy="300567"/>
        </a:xfrm>
        <a:prstGeom prst="rect">
          <a:avLst/>
        </a:prstGeom>
        <a:solidFill>
          <a:schemeClr val="tx2">
            <a:lumMod val="60000"/>
            <a:lumOff val="4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a:t>Compute</a:t>
          </a:r>
        </a:p>
      </dsp:txBody>
      <dsp:txXfrm>
        <a:off x="2909792" y="1380475"/>
        <a:ext cx="601134" cy="30056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12C6AB-C08A-487C-8E45-910715F4F94C}">
      <dsp:nvSpPr>
        <dsp:cNvPr id="0" name=""/>
        <dsp:cNvSpPr/>
      </dsp:nvSpPr>
      <dsp:spPr>
        <a:xfrm>
          <a:off x="1755613" y="1254236"/>
          <a:ext cx="1454745" cy="126238"/>
        </a:xfrm>
        <a:custGeom>
          <a:avLst/>
          <a:gdLst/>
          <a:ahLst/>
          <a:cxnLst/>
          <a:rect l="0" t="0" r="0" b="0"/>
          <a:pathLst>
            <a:path>
              <a:moveTo>
                <a:pt x="0" y="0"/>
              </a:moveTo>
              <a:lnTo>
                <a:pt x="0" y="63119"/>
              </a:lnTo>
              <a:lnTo>
                <a:pt x="1454745" y="63119"/>
              </a:lnTo>
              <a:lnTo>
                <a:pt x="1454745" y="126238"/>
              </a:lnTo>
            </a:path>
          </a:pathLst>
        </a:custGeom>
        <a:noFill/>
        <a:ln w="10795"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6400558-BBE1-4458-B5E2-A3F5F8065080}">
      <dsp:nvSpPr>
        <dsp:cNvPr id="0" name=""/>
        <dsp:cNvSpPr/>
      </dsp:nvSpPr>
      <dsp:spPr>
        <a:xfrm>
          <a:off x="1755613" y="1254236"/>
          <a:ext cx="691208" cy="126238"/>
        </a:xfrm>
        <a:custGeom>
          <a:avLst/>
          <a:gdLst/>
          <a:ahLst/>
          <a:cxnLst/>
          <a:rect l="0" t="0" r="0" b="0"/>
          <a:pathLst>
            <a:path>
              <a:moveTo>
                <a:pt x="0" y="0"/>
              </a:moveTo>
              <a:lnTo>
                <a:pt x="0" y="63119"/>
              </a:lnTo>
              <a:lnTo>
                <a:pt x="691208" y="63119"/>
              </a:lnTo>
              <a:lnTo>
                <a:pt x="691208" y="126238"/>
              </a:lnTo>
            </a:path>
          </a:pathLst>
        </a:custGeom>
        <a:noFill/>
        <a:ln w="10795"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88A903B-DE3D-40AB-9881-22FA89366094}">
      <dsp:nvSpPr>
        <dsp:cNvPr id="0" name=""/>
        <dsp:cNvSpPr/>
      </dsp:nvSpPr>
      <dsp:spPr>
        <a:xfrm>
          <a:off x="1709893" y="1254236"/>
          <a:ext cx="91440" cy="130142"/>
        </a:xfrm>
        <a:custGeom>
          <a:avLst/>
          <a:gdLst/>
          <a:ahLst/>
          <a:cxnLst/>
          <a:rect l="0" t="0" r="0" b="0"/>
          <a:pathLst>
            <a:path>
              <a:moveTo>
                <a:pt x="45720" y="0"/>
              </a:moveTo>
              <a:lnTo>
                <a:pt x="45720" y="130142"/>
              </a:lnTo>
            </a:path>
          </a:pathLst>
        </a:custGeom>
        <a:noFill/>
        <a:ln w="10795"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CFB9404-8909-40CF-918B-A5A6906652E7}">
      <dsp:nvSpPr>
        <dsp:cNvPr id="0" name=""/>
        <dsp:cNvSpPr/>
      </dsp:nvSpPr>
      <dsp:spPr>
        <a:xfrm>
          <a:off x="1028240" y="1254236"/>
          <a:ext cx="727372" cy="126238"/>
        </a:xfrm>
        <a:custGeom>
          <a:avLst/>
          <a:gdLst/>
          <a:ahLst/>
          <a:cxnLst/>
          <a:rect l="0" t="0" r="0" b="0"/>
          <a:pathLst>
            <a:path>
              <a:moveTo>
                <a:pt x="727372" y="0"/>
              </a:moveTo>
              <a:lnTo>
                <a:pt x="727372" y="63119"/>
              </a:lnTo>
              <a:lnTo>
                <a:pt x="0" y="63119"/>
              </a:lnTo>
              <a:lnTo>
                <a:pt x="0" y="126238"/>
              </a:lnTo>
            </a:path>
          </a:pathLst>
        </a:custGeom>
        <a:noFill/>
        <a:ln w="10795"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D45A217-7EA1-4A2B-ADD3-679B947FAA40}">
      <dsp:nvSpPr>
        <dsp:cNvPr id="0" name=""/>
        <dsp:cNvSpPr/>
      </dsp:nvSpPr>
      <dsp:spPr>
        <a:xfrm>
          <a:off x="300867" y="1254236"/>
          <a:ext cx="1454745" cy="126238"/>
        </a:xfrm>
        <a:custGeom>
          <a:avLst/>
          <a:gdLst/>
          <a:ahLst/>
          <a:cxnLst/>
          <a:rect l="0" t="0" r="0" b="0"/>
          <a:pathLst>
            <a:path>
              <a:moveTo>
                <a:pt x="1454745" y="0"/>
              </a:moveTo>
              <a:lnTo>
                <a:pt x="1454745" y="63119"/>
              </a:lnTo>
              <a:lnTo>
                <a:pt x="0" y="63119"/>
              </a:lnTo>
              <a:lnTo>
                <a:pt x="0" y="126238"/>
              </a:lnTo>
            </a:path>
          </a:pathLst>
        </a:custGeom>
        <a:noFill/>
        <a:ln w="10795"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3A7FF3B-5240-4B8F-95A2-3647BF29B573}">
      <dsp:nvSpPr>
        <dsp:cNvPr id="0" name=""/>
        <dsp:cNvSpPr/>
      </dsp:nvSpPr>
      <dsp:spPr>
        <a:xfrm>
          <a:off x="1455045" y="953669"/>
          <a:ext cx="601134" cy="300567"/>
        </a:xfrm>
        <a:prstGeom prst="rect">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66725">
            <a:lnSpc>
              <a:spcPct val="90000"/>
            </a:lnSpc>
            <a:spcBef>
              <a:spcPct val="0"/>
            </a:spcBef>
            <a:spcAft>
              <a:spcPct val="35000"/>
            </a:spcAft>
            <a:buNone/>
          </a:pPr>
          <a:r>
            <a:rPr lang="en-US" sz="1050" kern="1200"/>
            <a:t>Control Node</a:t>
          </a:r>
        </a:p>
      </dsp:txBody>
      <dsp:txXfrm>
        <a:off x="1455045" y="953669"/>
        <a:ext cx="601134" cy="300567"/>
      </dsp:txXfrm>
    </dsp:sp>
    <dsp:sp modelId="{759B15CE-2E87-4706-BDDA-873EE8148BCC}">
      <dsp:nvSpPr>
        <dsp:cNvPr id="0" name=""/>
        <dsp:cNvSpPr/>
      </dsp:nvSpPr>
      <dsp:spPr>
        <a:xfrm>
          <a:off x="300" y="1380475"/>
          <a:ext cx="601134" cy="300567"/>
        </a:xfrm>
        <a:prstGeom prst="rect">
          <a:avLst/>
        </a:prstGeom>
        <a:solidFill>
          <a:schemeClr val="tx2">
            <a:lumMod val="60000"/>
            <a:lumOff val="4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a:t>Compute</a:t>
          </a:r>
        </a:p>
      </dsp:txBody>
      <dsp:txXfrm>
        <a:off x="300" y="1380475"/>
        <a:ext cx="601134" cy="300567"/>
      </dsp:txXfrm>
    </dsp:sp>
    <dsp:sp modelId="{78B2C956-CFDE-418C-B3BB-9936EF23E6A4}">
      <dsp:nvSpPr>
        <dsp:cNvPr id="0" name=""/>
        <dsp:cNvSpPr/>
      </dsp:nvSpPr>
      <dsp:spPr>
        <a:xfrm>
          <a:off x="727672" y="1380475"/>
          <a:ext cx="601134" cy="300567"/>
        </a:xfrm>
        <a:prstGeom prst="rect">
          <a:avLst/>
        </a:prstGeom>
        <a:solidFill>
          <a:schemeClr val="tx2">
            <a:lumMod val="60000"/>
            <a:lumOff val="4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a:t>Compute</a:t>
          </a:r>
        </a:p>
      </dsp:txBody>
      <dsp:txXfrm>
        <a:off x="727672" y="1380475"/>
        <a:ext cx="601134" cy="300567"/>
      </dsp:txXfrm>
    </dsp:sp>
    <dsp:sp modelId="{A55EF3D3-2998-4FBE-8AA3-4ED556D36A2C}">
      <dsp:nvSpPr>
        <dsp:cNvPr id="0" name=""/>
        <dsp:cNvSpPr/>
      </dsp:nvSpPr>
      <dsp:spPr>
        <a:xfrm>
          <a:off x="1455045" y="1384379"/>
          <a:ext cx="601134" cy="300567"/>
        </a:xfrm>
        <a:prstGeom prst="rect">
          <a:avLst/>
        </a:prstGeom>
        <a:solidFill>
          <a:schemeClr val="tx2">
            <a:lumMod val="60000"/>
            <a:lumOff val="4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a:t>Compute</a:t>
          </a:r>
        </a:p>
      </dsp:txBody>
      <dsp:txXfrm>
        <a:off x="1455045" y="1384379"/>
        <a:ext cx="601134" cy="300567"/>
      </dsp:txXfrm>
    </dsp:sp>
    <dsp:sp modelId="{D32814B3-ABE4-47B2-8D12-2E661225F9D7}">
      <dsp:nvSpPr>
        <dsp:cNvPr id="0" name=""/>
        <dsp:cNvSpPr/>
      </dsp:nvSpPr>
      <dsp:spPr>
        <a:xfrm>
          <a:off x="2146254" y="1380475"/>
          <a:ext cx="601134" cy="300567"/>
        </a:xfrm>
        <a:prstGeom prst="rect">
          <a:avLst/>
        </a:prstGeom>
        <a:solidFill>
          <a:schemeClr val="tx2">
            <a:lumMod val="60000"/>
            <a:lumOff val="4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a:t>Compute</a:t>
          </a:r>
        </a:p>
      </dsp:txBody>
      <dsp:txXfrm>
        <a:off x="2146254" y="1380475"/>
        <a:ext cx="601134" cy="300567"/>
      </dsp:txXfrm>
    </dsp:sp>
    <dsp:sp modelId="{63FFF225-12A8-4D7E-9626-123F2CE1B78B}">
      <dsp:nvSpPr>
        <dsp:cNvPr id="0" name=""/>
        <dsp:cNvSpPr/>
      </dsp:nvSpPr>
      <dsp:spPr>
        <a:xfrm>
          <a:off x="2909791" y="1380475"/>
          <a:ext cx="601134" cy="300567"/>
        </a:xfrm>
        <a:prstGeom prst="rect">
          <a:avLst/>
        </a:prstGeom>
        <a:solidFill>
          <a:schemeClr val="tx2">
            <a:lumMod val="60000"/>
            <a:lumOff val="4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a:t>Compute</a:t>
          </a:r>
        </a:p>
      </dsp:txBody>
      <dsp:txXfrm>
        <a:off x="2909791" y="1380475"/>
        <a:ext cx="601134" cy="300567"/>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venn3">
  <dgm:title val=""/>
  <dgm:desc val=""/>
  <dgm:catLst>
    <dgm:cat type="relationship" pri="2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fallback" val="2D"/>
        </dgm:alg>
      </dgm:if>
      <dgm:else name="Name3">
        <dgm:alg type="lin">
          <dgm:param type="fallback" val="2D"/>
          <dgm:param type="linDir" val="fromR"/>
        </dgm:alg>
      </dgm:else>
    </dgm:choose>
    <dgm:shape xmlns:r="http://schemas.openxmlformats.org/officeDocument/2006/relationships" r:blip="">
      <dgm:adjLst/>
    </dgm:shape>
    <dgm:presOf/>
    <dgm:constrLst>
      <dgm:constr type="w" for="ch" ptType="node" refType="w"/>
      <dgm:constr type="h" for="ch" ptType="node" refType="w" refFor="ch" refPtType="node"/>
      <dgm:constr type="w" for="ch" forName="space" refType="w" refFor="ch" refPtType="node" fact="-0.2"/>
      <dgm:constr type="primFontSz" for="ch" ptType="node" op="equ" val="65"/>
    </dgm:constrLst>
    <dgm:ruleLst/>
    <dgm:forEach name="Name4" axis="ch" ptType="node">
      <dgm:layoutNode name="Name5" styleLbl="vennNode1">
        <dgm:varLst>
          <dgm:bulletEnabled val="1"/>
        </dgm:varLst>
        <dgm:alg type="tx">
          <dgm:param type="txAnchorVertCh" val="mid"/>
          <dgm:param type="txAnchorHorzCh" val="ctr"/>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w" fact="0.156"/>
          <dgm:constr type="rMarg" refType="w" fact="0.156"/>
        </dgm:constrLst>
        <dgm:ruleLst>
          <dgm:rule type="primFontSz" val="5" fact="NaN" max="NaN"/>
        </dgm:ruleLst>
      </dgm:layoutNode>
      <dgm:forEach name="Name6"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56C6C4-75BE-457F-8850-C7CD7CFC7DA3}" type="datetimeFigureOut">
              <a:rPr lang="en-US" smtClean="0"/>
              <a:t>11/29/2021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259B3D-005A-450F-B89F-6A3DD53EE3BF}" type="slidenum">
              <a:rPr lang="en-US" smtClean="0"/>
              <a:t>‹#›</a:t>
            </a:fld>
            <a:endParaRPr lang="en-US"/>
          </a:p>
        </p:txBody>
      </p:sp>
    </p:spTree>
    <p:extLst>
      <p:ext uri="{BB962C8B-B14F-4D97-AF65-F5344CB8AC3E}">
        <p14:creationId xmlns:p14="http://schemas.microsoft.com/office/powerpoint/2010/main" val="30111821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docs.microsoft.com/en-us/azure/synapse-analytics/cicd/source-control" TargetMode="External"/><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docs.microsoft.com/en-us/azure/synapse-analytics/cicd/source-control" TargetMode="External"/><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docs.microsoft.com/en-us/azure/synapse-analytics/sql/develop-tables-external-tables?tabs=sql-pool" TargetMode="External"/><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docs.microsoft.com/en-us/sql/relational-databases/security/permissions-database-engine" TargetMode="External"/><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s://docs.microsoft.com/en-us/azure/data-factory/connector-azure-sql-data-warehouse#polybase-troubleshooting" TargetMode="External"/><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3" Type="http://schemas.openxmlformats.org/officeDocument/2006/relationships/hyperlink" Target="https://docs.microsoft.com/en-us/azure/synapse-analytics/sql/resource-consumption-models" TargetMode="External"/><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3" Type="http://schemas.openxmlformats.org/officeDocument/2006/relationships/hyperlink" Target="https://docs.microsoft.com/en-us/azure/synapse-analytics/sql/develop-tables-external-tables?tabs=sql-on-demand" TargetMode="External"/><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3" Type="http://schemas.openxmlformats.org/officeDocument/2006/relationships/hyperlink" Target="https://docs.microsoft.com/en-us/sql/relational-databases/system-stored-procedures/sp-describe-first-result-set-transact-sql?view=sql-server-ver15" TargetMode="External"/><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3" Type="http://schemas.openxmlformats.org/officeDocument/2006/relationships/hyperlink" Target="https://docs.microsoft.com/en-us/azure/synapse-analytics/sql/data-processed#statistics" TargetMode="External"/><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11/29/2021 9:36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52935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Source control in Synapse Studio - Azure Synapse Analytics | Microsoft Docs</a:t>
            </a:r>
            <a:endParaRPr lang="en-US" dirty="0"/>
          </a:p>
          <a:p>
            <a:endParaRPr lang="en-US" dirty="0"/>
          </a:p>
          <a:p>
            <a:r>
              <a:rPr lang="en-US" dirty="0"/>
              <a:t>No support for GitHub actions – Azure DevOps</a:t>
            </a:r>
          </a:p>
        </p:txBody>
      </p:sp>
      <p:sp>
        <p:nvSpPr>
          <p:cNvPr id="4" name="Slide Number Placeholder 3"/>
          <p:cNvSpPr>
            <a:spLocks noGrp="1"/>
          </p:cNvSpPr>
          <p:nvPr>
            <p:ph type="sldNum" sz="quarter" idx="5"/>
          </p:nvPr>
        </p:nvSpPr>
        <p:spPr/>
        <p:txBody>
          <a:bodyPr/>
          <a:lstStyle/>
          <a:p>
            <a:fld id="{67E65352-95B5-4433-84FB-24BF035F4B44}" type="slidenum">
              <a:rPr lang="en-US" smtClean="0"/>
              <a:t>30</a:t>
            </a:fld>
            <a:endParaRPr lang="en-US" dirty="0"/>
          </a:p>
        </p:txBody>
      </p:sp>
    </p:spTree>
    <p:extLst>
      <p:ext uri="{BB962C8B-B14F-4D97-AF65-F5344CB8AC3E}">
        <p14:creationId xmlns:p14="http://schemas.microsoft.com/office/powerpoint/2010/main" val="29024500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E65352-95B5-4433-84FB-24BF035F4B44}" type="slidenum">
              <a:rPr lang="en-US" smtClean="0"/>
              <a:t>31</a:t>
            </a:fld>
            <a:endParaRPr lang="en-US" dirty="0"/>
          </a:p>
        </p:txBody>
      </p:sp>
    </p:spTree>
    <p:extLst>
      <p:ext uri="{BB962C8B-B14F-4D97-AF65-F5344CB8AC3E}">
        <p14:creationId xmlns:p14="http://schemas.microsoft.com/office/powerpoint/2010/main" val="30173472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71717"/>
                </a:solidFill>
                <a:effectLst/>
                <a:latin typeface="Segoe UI" panose="020B0502040204020203" pitchFamily="34" charset="0"/>
              </a:rPr>
              <a:t>Tumbling window triggers are a type of trigger that fires at a periodic time interval from a specified start time, while retaining state. Tumbling windows are a series of fixed-sized, non-overlapping, and contiguous time intervals.</a:t>
            </a:r>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35</a:t>
            </a:fld>
            <a:endParaRPr lang="en-US"/>
          </a:p>
        </p:txBody>
      </p:sp>
    </p:spTree>
    <p:extLst>
      <p:ext uri="{BB962C8B-B14F-4D97-AF65-F5344CB8AC3E}">
        <p14:creationId xmlns:p14="http://schemas.microsoft.com/office/powerpoint/2010/main" val="28257970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Source control in Synapse Studio - Azure Synapse Analytics | Microsoft Docs</a:t>
            </a:r>
            <a:endParaRPr lang="en-US" dirty="0"/>
          </a:p>
        </p:txBody>
      </p:sp>
      <p:sp>
        <p:nvSpPr>
          <p:cNvPr id="4" name="Slide Number Placeholder 3"/>
          <p:cNvSpPr>
            <a:spLocks noGrp="1"/>
          </p:cNvSpPr>
          <p:nvPr>
            <p:ph type="sldNum" sz="quarter" idx="5"/>
          </p:nvPr>
        </p:nvSpPr>
        <p:spPr/>
        <p:txBody>
          <a:bodyPr/>
          <a:lstStyle/>
          <a:p>
            <a:fld id="{67E65352-95B5-4433-84FB-24BF035F4B44}" type="slidenum">
              <a:rPr lang="en-US" smtClean="0"/>
              <a:t>37</a:t>
            </a:fld>
            <a:endParaRPr lang="en-US" dirty="0"/>
          </a:p>
        </p:txBody>
      </p:sp>
    </p:spTree>
    <p:extLst>
      <p:ext uri="{BB962C8B-B14F-4D97-AF65-F5344CB8AC3E}">
        <p14:creationId xmlns:p14="http://schemas.microsoft.com/office/powerpoint/2010/main" val="21413281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they don’t have the emails.</a:t>
            </a:r>
          </a:p>
          <a:p>
            <a:endParaRPr lang="en-US" dirty="0"/>
          </a:p>
          <a:p>
            <a:r>
              <a:rPr lang="en-US" dirty="0"/>
              <a:t>Register link: https://bit.ly/32qwla3</a:t>
            </a:r>
          </a:p>
          <a:p>
            <a:r>
              <a:rPr lang="en-US" dirty="0"/>
              <a:t>Activation Code: ACTIVATE13799</a:t>
            </a:r>
          </a:p>
        </p:txBody>
      </p:sp>
      <p:sp>
        <p:nvSpPr>
          <p:cNvPr id="4" name="Slide Number Placeholder 3"/>
          <p:cNvSpPr>
            <a:spLocks noGrp="1"/>
          </p:cNvSpPr>
          <p:nvPr>
            <p:ph type="sldNum" sz="quarter" idx="5"/>
          </p:nvPr>
        </p:nvSpPr>
        <p:spPr/>
        <p:txBody>
          <a:bodyPr/>
          <a:lstStyle/>
          <a:p>
            <a:fld id="{09259B3D-005A-450F-B89F-6A3DD53EE3BF}" type="slidenum">
              <a:rPr lang="en-US" smtClean="0"/>
              <a:t>38</a:t>
            </a:fld>
            <a:endParaRPr lang="en-US"/>
          </a:p>
        </p:txBody>
      </p:sp>
    </p:spTree>
    <p:extLst>
      <p:ext uri="{BB962C8B-B14F-4D97-AF65-F5344CB8AC3E}">
        <p14:creationId xmlns:p14="http://schemas.microsoft.com/office/powerpoint/2010/main" val="21945654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11/29/2021 9:36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41</a:t>
            </a:fld>
            <a:endParaRPr lang="en-US" dirty="0"/>
          </a:p>
        </p:txBody>
      </p:sp>
    </p:spTree>
    <p:extLst>
      <p:ext uri="{BB962C8B-B14F-4D97-AF65-F5344CB8AC3E}">
        <p14:creationId xmlns:p14="http://schemas.microsoft.com/office/powerpoint/2010/main" val="34052935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11/29/2021 9:36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42</a:t>
            </a:fld>
            <a:endParaRPr lang="en-US"/>
          </a:p>
        </p:txBody>
      </p:sp>
    </p:spTree>
    <p:extLst>
      <p:ext uri="{BB962C8B-B14F-4D97-AF65-F5344CB8AC3E}">
        <p14:creationId xmlns:p14="http://schemas.microsoft.com/office/powerpoint/2010/main" val="15615599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Hand it over to Lino</a:t>
            </a:r>
          </a:p>
        </p:txBody>
      </p:sp>
      <p:sp>
        <p:nvSpPr>
          <p:cNvPr id="4" name="Slide Number Placeholder 3"/>
          <p:cNvSpPr>
            <a:spLocks noGrp="1"/>
          </p:cNvSpPr>
          <p:nvPr>
            <p:ph type="sldNum" sz="quarter" idx="5"/>
          </p:nvPr>
        </p:nvSpPr>
        <p:spPr/>
        <p:txBody>
          <a:bodyPr/>
          <a:lstStyle/>
          <a:p>
            <a:fld id="{09259B3D-005A-450F-B89F-6A3DD53EE3BF}" type="slidenum">
              <a:rPr lang="en-US" smtClean="0"/>
              <a:t>43</a:t>
            </a:fld>
            <a:endParaRPr lang="en-US"/>
          </a:p>
        </p:txBody>
      </p:sp>
    </p:spTree>
    <p:extLst>
      <p:ext uri="{BB962C8B-B14F-4D97-AF65-F5344CB8AC3E}">
        <p14:creationId xmlns:p14="http://schemas.microsoft.com/office/powerpoint/2010/main" val="24666771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formatting</a:t>
            </a:r>
          </a:p>
        </p:txBody>
      </p:sp>
      <p:sp>
        <p:nvSpPr>
          <p:cNvPr id="4" name="Slide Number Placeholder 3"/>
          <p:cNvSpPr>
            <a:spLocks noGrp="1"/>
          </p:cNvSpPr>
          <p:nvPr>
            <p:ph type="sldNum" sz="quarter" idx="5"/>
          </p:nvPr>
        </p:nvSpPr>
        <p:spPr/>
        <p:txBody>
          <a:bodyPr/>
          <a:lstStyle/>
          <a:p>
            <a:fld id="{67E65352-95B5-4433-84FB-24BF035F4B44}" type="slidenum">
              <a:rPr lang="en-US" smtClean="0"/>
              <a:t>47</a:t>
            </a:fld>
            <a:endParaRPr lang="en-US"/>
          </a:p>
        </p:txBody>
      </p:sp>
    </p:spTree>
    <p:extLst>
      <p:ext uri="{BB962C8B-B14F-4D97-AF65-F5344CB8AC3E}">
        <p14:creationId xmlns:p14="http://schemas.microsoft.com/office/powerpoint/2010/main" val="6352004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E65352-95B5-4433-84FB-24BF035F4B44}" type="slidenum">
              <a:rPr lang="en-US" smtClean="0"/>
              <a:t>49</a:t>
            </a:fld>
            <a:endParaRPr lang="en-US"/>
          </a:p>
        </p:txBody>
      </p:sp>
    </p:spTree>
    <p:extLst>
      <p:ext uri="{BB962C8B-B14F-4D97-AF65-F5344CB8AC3E}">
        <p14:creationId xmlns:p14="http://schemas.microsoft.com/office/powerpoint/2010/main" val="409228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2</a:t>
            </a:fld>
            <a:endParaRPr lang="en-US"/>
          </a:p>
        </p:txBody>
      </p:sp>
    </p:spTree>
    <p:extLst>
      <p:ext uri="{BB962C8B-B14F-4D97-AF65-F5344CB8AC3E}">
        <p14:creationId xmlns:p14="http://schemas.microsoft.com/office/powerpoint/2010/main" val="209874995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11/29/2021 9:36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51</a:t>
            </a:fld>
            <a:endParaRPr lang="en-US"/>
          </a:p>
        </p:txBody>
      </p:sp>
    </p:spTree>
    <p:extLst>
      <p:ext uri="{BB962C8B-B14F-4D97-AF65-F5344CB8AC3E}">
        <p14:creationId xmlns:p14="http://schemas.microsoft.com/office/powerpoint/2010/main" val="40684318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7E65352-95B5-4433-84FB-24BF035F4B44}" type="slidenum">
              <a:rPr lang="en-US" smtClean="0"/>
              <a:t>53</a:t>
            </a:fld>
            <a:endParaRPr lang="en-US"/>
          </a:p>
        </p:txBody>
      </p:sp>
    </p:spTree>
    <p:extLst>
      <p:ext uri="{BB962C8B-B14F-4D97-AF65-F5344CB8AC3E}">
        <p14:creationId xmlns:p14="http://schemas.microsoft.com/office/powerpoint/2010/main" val="368920583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Need to explain and why needed</a:t>
            </a:r>
          </a:p>
          <a:p>
            <a:r>
              <a:rPr lang="en-US" dirty="0"/>
              <a:t>Check with Gaurav</a:t>
            </a:r>
          </a:p>
          <a:p>
            <a:endParaRPr lang="en-US" dirty="0"/>
          </a:p>
        </p:txBody>
      </p:sp>
      <p:sp>
        <p:nvSpPr>
          <p:cNvPr id="4" name="Slide Number Placeholder 3"/>
          <p:cNvSpPr>
            <a:spLocks noGrp="1"/>
          </p:cNvSpPr>
          <p:nvPr>
            <p:ph type="sldNum" sz="quarter" idx="5"/>
          </p:nvPr>
        </p:nvSpPr>
        <p:spPr/>
        <p:txBody>
          <a:bodyPr/>
          <a:lstStyle/>
          <a:p>
            <a:fld id="{67E65352-95B5-4433-84FB-24BF035F4B44}" type="slidenum">
              <a:rPr lang="en-US" smtClean="0"/>
              <a:t>55</a:t>
            </a:fld>
            <a:endParaRPr lang="en-US" dirty="0"/>
          </a:p>
        </p:txBody>
      </p:sp>
    </p:spTree>
    <p:extLst>
      <p:ext uri="{BB962C8B-B14F-4D97-AF65-F5344CB8AC3E}">
        <p14:creationId xmlns:p14="http://schemas.microsoft.com/office/powerpoint/2010/main" val="151497439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7E65352-95B5-4433-84FB-24BF035F4B44}" type="slidenum">
              <a:rPr lang="en-US" smtClean="0"/>
              <a:t>56</a:t>
            </a:fld>
            <a:endParaRPr lang="en-US"/>
          </a:p>
        </p:txBody>
      </p:sp>
    </p:spTree>
    <p:extLst>
      <p:ext uri="{BB962C8B-B14F-4D97-AF65-F5344CB8AC3E}">
        <p14:creationId xmlns:p14="http://schemas.microsoft.com/office/powerpoint/2010/main" val="102166724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57</a:t>
            </a:fld>
            <a:endParaRPr lang="en-US"/>
          </a:p>
        </p:txBody>
      </p:sp>
    </p:spTree>
    <p:extLst>
      <p:ext uri="{BB962C8B-B14F-4D97-AF65-F5344CB8AC3E}">
        <p14:creationId xmlns:p14="http://schemas.microsoft.com/office/powerpoint/2010/main" val="32422489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 to me</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11/29/2021 9:36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59</a:t>
            </a:fld>
            <a:endParaRPr lang="en-US"/>
          </a:p>
        </p:txBody>
      </p:sp>
    </p:spTree>
    <p:extLst>
      <p:ext uri="{BB962C8B-B14F-4D97-AF65-F5344CB8AC3E}">
        <p14:creationId xmlns:p14="http://schemas.microsoft.com/office/powerpoint/2010/main" val="16736378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11/29/2021 9:36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60</a:t>
            </a:fld>
            <a:endParaRPr lang="en-US"/>
          </a:p>
        </p:txBody>
      </p:sp>
    </p:spTree>
    <p:extLst>
      <p:ext uri="{BB962C8B-B14F-4D97-AF65-F5344CB8AC3E}">
        <p14:creationId xmlns:p14="http://schemas.microsoft.com/office/powerpoint/2010/main" val="405637623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Use external tables with Synapse SQL - Azure Synapse Analytics | Microsoft Docs</a:t>
            </a:r>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61</a:t>
            </a:fld>
            <a:endParaRPr lang="en-US"/>
          </a:p>
        </p:txBody>
      </p:sp>
    </p:spTree>
    <p:extLst>
      <p:ext uri="{BB962C8B-B14F-4D97-AF65-F5344CB8AC3E}">
        <p14:creationId xmlns:p14="http://schemas.microsoft.com/office/powerpoint/2010/main" val="423012501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71717"/>
                </a:solidFill>
                <a:effectLst/>
                <a:latin typeface="Segoe UI" panose="020B0502040204020203" pitchFamily="34" charset="0"/>
              </a:rPr>
              <a:t>To use </a:t>
            </a:r>
            <a:r>
              <a:rPr lang="en-US" b="0" i="0" dirty="0" err="1">
                <a:solidFill>
                  <a:srgbClr val="171717"/>
                </a:solidFill>
                <a:effectLst/>
                <a:latin typeface="Segoe UI" panose="020B0502040204020203" pitchFamily="34" charset="0"/>
              </a:rPr>
              <a:t>PolyBase</a:t>
            </a:r>
            <a:r>
              <a:rPr lang="en-US" b="0" i="0" dirty="0">
                <a:solidFill>
                  <a:srgbClr val="171717"/>
                </a:solidFill>
                <a:effectLst/>
                <a:latin typeface="Segoe UI" panose="020B0502040204020203" pitchFamily="34" charset="0"/>
              </a:rPr>
              <a:t>, the user that loads data into Azure Synapse Analytics must have </a:t>
            </a:r>
            <a:r>
              <a:rPr lang="en-US" b="0" i="0" u="none" strike="noStrike" dirty="0">
                <a:effectLst/>
                <a:latin typeface="Segoe UI" panose="020B0502040204020203" pitchFamily="34" charset="0"/>
                <a:hlinkClick r:id="rId3"/>
              </a:rPr>
              <a:t>"CONTROL" permission</a:t>
            </a:r>
            <a:r>
              <a:rPr lang="en-US" b="0" i="0" dirty="0">
                <a:solidFill>
                  <a:srgbClr val="171717"/>
                </a:solidFill>
                <a:effectLst/>
                <a:latin typeface="Segoe UI" panose="020B0502040204020203" pitchFamily="34" charset="0"/>
              </a:rPr>
              <a:t> on the target database. One way to achieve that is to add the user as a member of the </a:t>
            </a:r>
            <a:r>
              <a:rPr lang="en-US" b="1" i="0" dirty="0" err="1">
                <a:solidFill>
                  <a:srgbClr val="171717"/>
                </a:solidFill>
                <a:effectLst/>
                <a:latin typeface="Segoe UI" panose="020B0502040204020203" pitchFamily="34" charset="0"/>
              </a:rPr>
              <a:t>db_owner</a:t>
            </a:r>
            <a:r>
              <a:rPr lang="en-US" b="0" i="0" dirty="0">
                <a:solidFill>
                  <a:srgbClr val="171717"/>
                </a:solidFill>
                <a:effectLst/>
                <a:latin typeface="Segoe UI" panose="020B0502040204020203" pitchFamily="34" charset="0"/>
              </a:rPr>
              <a:t> role</a:t>
            </a:r>
          </a:p>
          <a:p>
            <a:endParaRPr lang="en-US" b="0" i="0" dirty="0">
              <a:solidFill>
                <a:srgbClr val="171717"/>
              </a:solidFill>
              <a:effectLst/>
              <a:latin typeface="Segoe UI" panose="020B0502040204020203" pitchFamily="34" charset="0"/>
            </a:endParaRPr>
          </a:p>
          <a:p>
            <a:r>
              <a:rPr lang="en-US" b="0" i="0" dirty="0" err="1">
                <a:solidFill>
                  <a:srgbClr val="171717"/>
                </a:solidFill>
                <a:effectLst/>
                <a:latin typeface="Segoe UI" panose="020B0502040204020203" pitchFamily="34" charset="0"/>
              </a:rPr>
              <a:t>PolyBase</a:t>
            </a:r>
            <a:r>
              <a:rPr lang="en-US" b="0" i="0" dirty="0">
                <a:solidFill>
                  <a:srgbClr val="171717"/>
                </a:solidFill>
                <a:effectLst/>
                <a:latin typeface="Segoe UI" panose="020B0502040204020203" pitchFamily="34" charset="0"/>
              </a:rPr>
              <a:t> loads are limited to rows smaller than 1 MB. It cannot be used to load to VARCHR(MAX), NVARCHAR(MAX), or VARBINARY(MAX).</a:t>
            </a:r>
          </a:p>
          <a:p>
            <a:endParaRPr lang="en-US" b="0" i="0" dirty="0">
              <a:solidFill>
                <a:srgbClr val="171717"/>
              </a:solidFill>
              <a:effectLst/>
              <a:latin typeface="Segoe UI" panose="020B0502040204020203" pitchFamily="34" charset="0"/>
            </a:endParaRPr>
          </a:p>
          <a:p>
            <a:r>
              <a:rPr lang="en-US" b="0" i="0" dirty="0">
                <a:solidFill>
                  <a:srgbClr val="171717"/>
                </a:solidFill>
                <a:effectLst/>
                <a:latin typeface="Segoe UI" panose="020B0502040204020203" pitchFamily="34" charset="0"/>
              </a:rPr>
              <a:t>“Error converting data type VARCHAR to DECIMAL” – </a:t>
            </a:r>
            <a:r>
              <a:rPr lang="en-US" b="0" i="0" dirty="0" err="1">
                <a:solidFill>
                  <a:srgbClr val="171717"/>
                </a:solidFill>
                <a:effectLst/>
                <a:latin typeface="Segoe UI" panose="020B0502040204020203" pitchFamily="34" charset="0"/>
              </a:rPr>
              <a:t>Polybase</a:t>
            </a:r>
            <a:r>
              <a:rPr lang="en-US" b="0" i="0" dirty="0">
                <a:solidFill>
                  <a:srgbClr val="171717"/>
                </a:solidFill>
                <a:effectLst/>
                <a:latin typeface="Segoe UI" panose="020B0502040204020203" pitchFamily="34" charset="0"/>
              </a:rPr>
              <a:t> null decimal column – uncheck “Use type default”</a:t>
            </a:r>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62</a:t>
            </a:fld>
            <a:endParaRPr lang="en-US"/>
          </a:p>
        </p:txBody>
      </p:sp>
    </p:spTree>
    <p:extLst>
      <p:ext uri="{BB962C8B-B14F-4D97-AF65-F5344CB8AC3E}">
        <p14:creationId xmlns:p14="http://schemas.microsoft.com/office/powerpoint/2010/main" val="243026612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dirty="0">
                <a:solidFill>
                  <a:schemeClr val="tx1"/>
                </a:solidFill>
                <a:effectLst/>
                <a:latin typeface="+mn-lt"/>
                <a:ea typeface="+mn-ea"/>
                <a:cs typeface="+mn-cs"/>
              </a:rPr>
              <a:t>What specific approach would you say is the most efficient way for moving flat file data from the ingest storage locations to the data lake?</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Follow the pattern of landing data in the data lake first, then ingest from the flat files into relational tables within the data warehouse. Then create pipelines that extract the source data and store in Azure Data Lake Store Gen2 as Parquet files.</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What storage service would you recommend to use?</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They should use Azure Data Lake Store (ADLS) Gen2 (Azure Storage with hierarchical file systems).</a:t>
            </a:r>
          </a:p>
          <a:p>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a:p>
            <a:endParaRPr lang="en-US" b="1" dirty="0"/>
          </a:p>
        </p:txBody>
      </p:sp>
      <p:sp>
        <p:nvSpPr>
          <p:cNvPr id="4" name="Slide Number Placeholder 3"/>
          <p:cNvSpPr>
            <a:spLocks noGrp="1"/>
          </p:cNvSpPr>
          <p:nvPr>
            <p:ph type="sldNum" sz="quarter" idx="5"/>
          </p:nvPr>
        </p:nvSpPr>
        <p:spPr/>
        <p:txBody>
          <a:bodyPr/>
          <a:lstStyle/>
          <a:p>
            <a:fld id="{0998D5BB-B127-481F-BC0A-2F77C576BB34}" type="slidenum">
              <a:rPr lang="en-US" smtClean="0"/>
              <a:t>65</a:t>
            </a:fld>
            <a:endParaRPr lang="en-US"/>
          </a:p>
        </p:txBody>
      </p:sp>
    </p:spTree>
    <p:extLst>
      <p:ext uri="{BB962C8B-B14F-4D97-AF65-F5344CB8AC3E}">
        <p14:creationId xmlns:p14="http://schemas.microsoft.com/office/powerpoint/2010/main" val="9554166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3</a:t>
            </a:fld>
            <a:endParaRPr lang="en-US"/>
          </a:p>
        </p:txBody>
      </p:sp>
    </p:spTree>
    <p:extLst>
      <p:ext uri="{BB962C8B-B14F-4D97-AF65-F5344CB8AC3E}">
        <p14:creationId xmlns:p14="http://schemas.microsoft.com/office/powerpoint/2010/main" val="1461330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a:solidFill>
                  <a:schemeClr val="tx1"/>
                </a:solidFill>
                <a:effectLst/>
                <a:latin typeface="+mn-lt"/>
                <a:ea typeface="+mn-ea"/>
                <a:cs typeface="+mn-cs"/>
              </a:rPr>
              <a:t>How would you recommend to structure the folder to manage the data at the various levels of refinement?</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They should use Azure Data Lake Store (ADLS) Gen2 (Azure Storage with hierarchical file systems).</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In ADLS, it is a best practice to have a dedicated Storage Account for production, and a separate Storage Account for dev and test workloads. This will ensure that dev or test workloads never interfere with production.</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One common folder structure is to organize the data in separate folders by degree of refinement. For example a bronze folder contains the raw data, silver contains the cleaned, prepared and integrated data and gold contains data ready to support analytics, which might include final refinements such as pre-computed aggregates.</a:t>
            </a:r>
          </a:p>
          <a:p>
            <a:endParaRPr lang="en-US" sz="1200" b="0" i="0" u="none" strike="noStrike" kern="1200">
              <a:solidFill>
                <a:schemeClr val="tx1"/>
              </a:solidFill>
              <a:effectLst/>
              <a:latin typeface="+mn-lt"/>
              <a:ea typeface="+mn-ea"/>
              <a:cs typeface="+mn-cs"/>
            </a:endParaRPr>
          </a:p>
          <a:p>
            <a:endParaRPr lang="en-US" sz="1200" b="0" i="0" u="none" strike="noStrike" kern="1200">
              <a:solidFill>
                <a:schemeClr val="tx1"/>
              </a:solidFill>
              <a:effectLst/>
              <a:latin typeface="+mn-lt"/>
              <a:ea typeface="+mn-ea"/>
              <a:cs typeface="+mn-cs"/>
            </a:endParaRPr>
          </a:p>
          <a:p>
            <a:endParaRPr lang="en-US" sz="1200" b="0" i="0" u="none" strike="noStrike" kern="1200">
              <a:solidFill>
                <a:schemeClr val="tx1"/>
              </a:solidFill>
              <a:effectLst/>
              <a:latin typeface="+mn-lt"/>
              <a:ea typeface="+mn-ea"/>
              <a:cs typeface="+mn-cs"/>
            </a:endParaRPr>
          </a:p>
          <a:p>
            <a:endParaRPr lang="en-US" sz="1200" b="0" i="0" u="none" strike="noStrike" kern="1200">
              <a:solidFill>
                <a:schemeClr val="tx1"/>
              </a:solidFill>
              <a:effectLst/>
              <a:latin typeface="+mn-lt"/>
              <a:ea typeface="+mn-ea"/>
              <a:cs typeface="+mn-cs"/>
            </a:endParaRPr>
          </a:p>
          <a:p>
            <a:endParaRPr lang="en-US" sz="1200" b="0" i="0" u="none" strike="noStrike" kern="1200">
              <a:solidFill>
                <a:schemeClr val="tx1"/>
              </a:solidFill>
              <a:effectLst/>
              <a:latin typeface="+mn-lt"/>
              <a:ea typeface="+mn-ea"/>
              <a:cs typeface="+mn-cs"/>
            </a:endParaRPr>
          </a:p>
          <a:p>
            <a:endParaRPr lang="en-US" b="1"/>
          </a:p>
        </p:txBody>
      </p:sp>
      <p:sp>
        <p:nvSpPr>
          <p:cNvPr id="4" name="Slide Number Placeholder 3"/>
          <p:cNvSpPr>
            <a:spLocks noGrp="1"/>
          </p:cNvSpPr>
          <p:nvPr>
            <p:ph type="sldNum" sz="quarter" idx="5"/>
          </p:nvPr>
        </p:nvSpPr>
        <p:spPr/>
        <p:txBody>
          <a:bodyPr/>
          <a:lstStyle/>
          <a:p>
            <a:fld id="{0998D5BB-B127-481F-BC0A-2F77C576BB34}" type="slidenum">
              <a:rPr lang="en-US" smtClean="0"/>
              <a:t>66</a:t>
            </a:fld>
            <a:endParaRPr lang="en-US"/>
          </a:p>
        </p:txBody>
      </p:sp>
    </p:spTree>
    <p:extLst>
      <p:ext uri="{BB962C8B-B14F-4D97-AF65-F5344CB8AC3E}">
        <p14:creationId xmlns:p14="http://schemas.microsoft.com/office/powerpoint/2010/main" val="237909362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a:solidFill>
                  <a:schemeClr val="tx1"/>
                </a:solidFill>
                <a:effectLst/>
                <a:latin typeface="+mn-lt"/>
                <a:ea typeface="+mn-ea"/>
                <a:cs typeface="+mn-cs"/>
              </a:rPr>
              <a:t>When it comes to ingesting raw data in batch from new data sources, what data formats are supported by Synapse?</a:t>
            </a:r>
          </a:p>
          <a:p>
            <a:endParaRPr lang="en-US" sz="1200" b="1"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CSV, Parquet, ORC, JSON</a:t>
            </a:r>
          </a:p>
          <a:p>
            <a:endParaRPr lang="en-US" sz="1200" b="0" i="0" u="none" strike="noStrike" kern="1200">
              <a:solidFill>
                <a:schemeClr val="tx1"/>
              </a:solidFill>
              <a:effectLst/>
              <a:latin typeface="+mn-lt"/>
              <a:ea typeface="+mn-ea"/>
              <a:cs typeface="+mn-cs"/>
            </a:endParaRPr>
          </a:p>
          <a:p>
            <a:r>
              <a:rPr lang="en-US" sz="1200" b="1" i="0" u="none" strike="noStrike" kern="1200">
                <a:solidFill>
                  <a:schemeClr val="tx1"/>
                </a:solidFill>
                <a:effectLst/>
                <a:latin typeface="+mn-lt"/>
                <a:ea typeface="+mn-ea"/>
                <a:cs typeface="+mn-cs"/>
              </a:rPr>
              <a:t>How do you ingest streaming data?</a:t>
            </a:r>
          </a:p>
          <a:p>
            <a:endParaRPr lang="en-US" sz="1200" b="1"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Collect messages in Event Hub or IoT Hub and process them with Stream Analytics.</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Azure offers purpose-built stream ingestion services such as Azure Kafka and Azure Event Hubs that are robust, proven and performant. </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(Preview) Azure Synapse will also support native stream ingestion through integration with Azure Stream Analytics.</a:t>
            </a:r>
          </a:p>
          <a:p>
            <a:endParaRPr lang="en-US" sz="1200" b="0" i="0" u="none" strike="noStrike" kern="1200">
              <a:solidFill>
                <a:schemeClr val="tx1"/>
              </a:solidFill>
              <a:effectLst/>
              <a:latin typeface="+mn-lt"/>
              <a:ea typeface="+mn-ea"/>
              <a:cs typeface="+mn-cs"/>
            </a:endParaRPr>
          </a:p>
          <a:p>
            <a:endParaRPr lang="en-US" sz="1200" b="0" i="0" u="none" strike="noStrike" kern="1200">
              <a:solidFill>
                <a:schemeClr val="tx1"/>
              </a:solidFill>
              <a:effectLst/>
              <a:latin typeface="+mn-lt"/>
              <a:ea typeface="+mn-ea"/>
              <a:cs typeface="+mn-cs"/>
            </a:endParaRPr>
          </a:p>
          <a:p>
            <a:r>
              <a:rPr lang="en-US" sz="1200" b="1" i="0" u="none" strike="noStrike" kern="1200">
                <a:solidFill>
                  <a:schemeClr val="tx1"/>
                </a:solidFill>
                <a:effectLst/>
                <a:latin typeface="Segoe UI Light" pitchFamily="34" charset="0"/>
                <a:ea typeface="+mn-ea"/>
                <a:cs typeface="+mn-cs"/>
              </a:rPr>
              <a:t>When it comes to storing refined versions of the data for possible querying, what data format would you recommend they use? Why?</a:t>
            </a:r>
          </a:p>
          <a:p>
            <a:endParaRPr lang="en-US" sz="1200" b="1" i="0" u="none" strike="noStrike" kern="1200">
              <a:solidFill>
                <a:schemeClr val="tx1"/>
              </a:solidFill>
              <a:effectLst/>
              <a:latin typeface="Segoe UI Light" pitchFamily="34" charset="0"/>
              <a:ea typeface="+mn-ea"/>
              <a:cs typeface="+mn-cs"/>
            </a:endParaRPr>
          </a:p>
          <a:p>
            <a:r>
              <a:rPr lang="en-US" sz="1200" b="0" i="0" u="none" strike="noStrike" kern="1200">
                <a:solidFill>
                  <a:schemeClr val="tx1"/>
                </a:solidFill>
                <a:effectLst/>
                <a:latin typeface="Segoe UI Light" pitchFamily="34" charset="0"/>
                <a:ea typeface="+mn-ea"/>
                <a:cs typeface="+mn-cs"/>
              </a:rPr>
              <a:t>Parquet. There is industry alignment around the Parquet format for sharing data at the storage layer (e.g., across Hadoop, Databricks, and SQL engine scenarios). Parquet is a high-performance, column oriented format optimized for big data scenarios.</a:t>
            </a:r>
          </a:p>
          <a:p>
            <a:endParaRPr lang="en-US" sz="1200" b="0" i="0" u="none" strike="noStrike" kern="1200">
              <a:solidFill>
                <a:schemeClr val="tx1"/>
              </a:solidFill>
              <a:effectLst/>
              <a:latin typeface="+mn-lt"/>
              <a:ea typeface="+mn-ea"/>
              <a:cs typeface="+mn-cs"/>
            </a:endParaRPr>
          </a:p>
          <a:p>
            <a:endParaRPr lang="en-US" sz="1200" b="0" i="0" u="none" strike="noStrike" kern="1200">
              <a:solidFill>
                <a:schemeClr val="tx1"/>
              </a:solidFill>
              <a:effectLst/>
              <a:latin typeface="+mn-lt"/>
              <a:ea typeface="+mn-ea"/>
              <a:cs typeface="+mn-cs"/>
            </a:endParaRPr>
          </a:p>
          <a:p>
            <a:endParaRPr lang="en-US" b="1"/>
          </a:p>
        </p:txBody>
      </p:sp>
      <p:sp>
        <p:nvSpPr>
          <p:cNvPr id="4" name="Slide Number Placeholder 3"/>
          <p:cNvSpPr>
            <a:spLocks noGrp="1"/>
          </p:cNvSpPr>
          <p:nvPr>
            <p:ph type="sldNum" sz="quarter" idx="5"/>
          </p:nvPr>
        </p:nvSpPr>
        <p:spPr/>
        <p:txBody>
          <a:bodyPr/>
          <a:lstStyle/>
          <a:p>
            <a:fld id="{0998D5BB-B127-481F-BC0A-2F77C576BB34}" type="slidenum">
              <a:rPr lang="en-US" smtClean="0"/>
              <a:t>70</a:t>
            </a:fld>
            <a:endParaRPr lang="en-US"/>
          </a:p>
        </p:txBody>
      </p:sp>
    </p:spTree>
    <p:extLst>
      <p:ext uri="{BB962C8B-B14F-4D97-AF65-F5344CB8AC3E}">
        <p14:creationId xmlns:p14="http://schemas.microsoft.com/office/powerpoint/2010/main" val="291264526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https://docs.microsoft.com/en-us/azure/data-factory/connector-azure-sql-data-warehouse#polybase-troubleshooting</a:t>
            </a:r>
            <a:r>
              <a:rPr lang="en-US" dirty="0"/>
              <a:t> &lt;- a good resource to share out as well</a:t>
            </a:r>
          </a:p>
          <a:p>
            <a:endParaRPr lang="en-US" dirty="0"/>
          </a:p>
          <a:p>
            <a:r>
              <a:rPr lang="en-US" dirty="0"/>
              <a:t>Lino 68</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11/29/2021 9:36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72</a:t>
            </a:fld>
            <a:endParaRPr lang="en-US"/>
          </a:p>
        </p:txBody>
      </p:sp>
    </p:spTree>
    <p:extLst>
      <p:ext uri="{BB962C8B-B14F-4D97-AF65-F5344CB8AC3E}">
        <p14:creationId xmlns:p14="http://schemas.microsoft.com/office/powerpoint/2010/main" val="30626808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a:solidFill>
                  <a:schemeClr val="tx1"/>
                </a:solidFill>
                <a:effectLst/>
                <a:latin typeface="+mn-lt"/>
                <a:ea typeface="+mn-ea"/>
                <a:cs typeface="+mn-cs"/>
              </a:rPr>
              <a:t>What should you use for the fastest loading of staging tables?</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A heap table. If you are loading data only to stage it before running more transformations, loading the table to heap table is much faster than loading the data to a clustered columnstore table.</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A temporary table. Loading data to a temporary table loads faster than loading a table to permanent storage.</a:t>
            </a:r>
          </a:p>
          <a:p>
            <a:endParaRPr lang="en-US" sz="1200" b="0" i="0" u="none" strike="noStrike" kern="1200">
              <a:solidFill>
                <a:schemeClr val="tx1"/>
              </a:solidFill>
              <a:effectLst/>
              <a:latin typeface="+mn-lt"/>
              <a:ea typeface="+mn-ea"/>
              <a:cs typeface="+mn-cs"/>
            </a:endParaRPr>
          </a:p>
          <a:p>
            <a:endParaRPr lang="en-US" sz="1200" b="0" i="0" u="none" strike="noStrike" kern="120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998D5BB-B127-481F-BC0A-2F77C576BB34}" type="slidenum">
              <a:rPr lang="en-US" smtClean="0"/>
              <a:t>73</a:t>
            </a:fld>
            <a:endParaRPr lang="en-US"/>
          </a:p>
        </p:txBody>
      </p:sp>
    </p:spTree>
    <p:extLst>
      <p:ext uri="{BB962C8B-B14F-4D97-AF65-F5344CB8AC3E}">
        <p14:creationId xmlns:p14="http://schemas.microsoft.com/office/powerpoint/2010/main" val="279562551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a:solidFill>
                  <a:schemeClr val="tx1"/>
                </a:solidFill>
                <a:effectLst/>
                <a:latin typeface="Segoe UI Light" pitchFamily="34" charset="0"/>
                <a:ea typeface="+mn-ea"/>
                <a:cs typeface="+mn-cs"/>
              </a:rPr>
              <a:t>How should you configure table distribution for tables created from the raw input that might be useful, or tables used for staging?</a:t>
            </a:r>
          </a:p>
          <a:p>
            <a:endParaRPr lang="en-US" sz="1200" b="1" i="0" u="none" strike="noStrike" kern="1200">
              <a:solidFill>
                <a:schemeClr val="tx1"/>
              </a:solidFill>
              <a:effectLst/>
              <a:latin typeface="Segoe UI Light" pitchFamily="34" charset="0"/>
              <a:ea typeface="+mn-ea"/>
              <a:cs typeface="+mn-cs"/>
            </a:endParaRPr>
          </a:p>
          <a:p>
            <a:r>
              <a:rPr lang="en-US" sz="1200" b="0" i="0" u="none" strike="noStrike" kern="1200">
                <a:solidFill>
                  <a:schemeClr val="tx1"/>
                </a:solidFill>
                <a:effectLst/>
                <a:latin typeface="Segoe UI Light" pitchFamily="34" charset="0"/>
                <a:ea typeface="+mn-ea"/>
                <a:cs typeface="+mn-cs"/>
              </a:rPr>
              <a:t>Consider round-robin distribution.</a:t>
            </a:r>
          </a:p>
          <a:p>
            <a:endParaRPr lang="en-US" sz="1200" b="0" i="0" u="none" strike="noStrike" kern="1200">
              <a:solidFill>
                <a:schemeClr val="tx1"/>
              </a:solidFill>
              <a:effectLst/>
              <a:latin typeface="Segoe UI Light" pitchFamily="34" charset="0"/>
              <a:ea typeface="+mn-ea"/>
              <a:cs typeface="+mn-cs"/>
            </a:endParaRPr>
          </a:p>
          <a:p>
            <a:r>
              <a:rPr lang="en-US" sz="1200" b="0" i="0" u="none" strike="noStrike" kern="1200">
                <a:solidFill>
                  <a:schemeClr val="tx1"/>
                </a:solidFill>
                <a:effectLst/>
                <a:latin typeface="Segoe UI Light" pitchFamily="34" charset="0"/>
                <a:ea typeface="+mn-ea"/>
                <a:cs typeface="+mn-cs"/>
              </a:rPr>
              <a:t>A round-robin distributed table distributes table rows evenly across all distributions. The assignment of rows to distributions is random. Unlike hash-distributed tables, rows with equal values are not guaranteed to be assigned to the same distribution.</a:t>
            </a:r>
          </a:p>
          <a:p>
            <a:endParaRPr lang="en-US" sz="1200" b="0" i="0" u="none" strike="noStrike" kern="1200">
              <a:solidFill>
                <a:schemeClr val="tx1"/>
              </a:solidFill>
              <a:effectLst/>
              <a:latin typeface="Segoe UI Light" pitchFamily="34" charset="0"/>
              <a:ea typeface="+mn-ea"/>
              <a:cs typeface="+mn-cs"/>
            </a:endParaRPr>
          </a:p>
          <a:p>
            <a:r>
              <a:rPr lang="en-US" sz="1200" b="0" i="0" u="none" strike="noStrike" kern="1200">
                <a:solidFill>
                  <a:schemeClr val="tx1"/>
                </a:solidFill>
                <a:effectLst/>
                <a:latin typeface="Segoe UI Light" pitchFamily="34" charset="0"/>
                <a:ea typeface="+mn-ea"/>
                <a:cs typeface="+mn-cs"/>
              </a:rPr>
              <a:t>As a result, the system sometimes needs to invoke a data movement operation to better organize your data before it can resolve a query. This extra step can slow down your queries. For example, joining a round-robin table usually requires reshuffling the rows, which is a performance hit.</a:t>
            </a:r>
          </a:p>
          <a:p>
            <a:endParaRPr lang="en-US" sz="1200" b="0" i="0" u="none" strike="noStrike" kern="1200">
              <a:solidFill>
                <a:schemeClr val="tx1"/>
              </a:solidFill>
              <a:effectLst/>
              <a:latin typeface="Segoe UI Light" pitchFamily="34" charset="0"/>
              <a:ea typeface="+mn-ea"/>
              <a:cs typeface="+mn-cs"/>
            </a:endParaRPr>
          </a:p>
          <a:p>
            <a:r>
              <a:rPr lang="en-US" sz="1200" b="0" i="0" u="none" strike="noStrike" kern="1200">
                <a:solidFill>
                  <a:schemeClr val="tx1"/>
                </a:solidFill>
                <a:effectLst/>
                <a:latin typeface="Segoe UI Light" pitchFamily="34" charset="0"/>
                <a:ea typeface="+mn-ea"/>
                <a:cs typeface="+mn-cs"/>
              </a:rPr>
              <a:t>Consider using the round-robin distribution for your table in the following scenarios:</a:t>
            </a:r>
          </a:p>
          <a:p>
            <a:pPr lvl="2"/>
            <a:r>
              <a:rPr lang="en-US" sz="1200" b="0" i="0" u="none" strike="noStrike" kern="1200">
                <a:solidFill>
                  <a:schemeClr val="tx1"/>
                </a:solidFill>
                <a:effectLst/>
                <a:latin typeface="Segoe UI Light" pitchFamily="34" charset="0"/>
                <a:ea typeface="+mn-ea"/>
                <a:cs typeface="+mn-cs"/>
              </a:rPr>
              <a:t>When getting started as a simple starting point since it is the default</a:t>
            </a:r>
          </a:p>
          <a:p>
            <a:pPr lvl="2"/>
            <a:r>
              <a:rPr lang="en-US" sz="1200" b="0" i="0" u="none" strike="noStrike" kern="1200">
                <a:solidFill>
                  <a:schemeClr val="tx1"/>
                </a:solidFill>
                <a:effectLst/>
                <a:latin typeface="Segoe UI Light" pitchFamily="34" charset="0"/>
                <a:ea typeface="+mn-ea"/>
                <a:cs typeface="+mn-cs"/>
              </a:rPr>
              <a:t>If there is no obvious joining key</a:t>
            </a:r>
          </a:p>
          <a:p>
            <a:pPr lvl="2"/>
            <a:r>
              <a:rPr lang="en-US" sz="1200" b="0" i="0" u="none" strike="noStrike" kern="1200">
                <a:solidFill>
                  <a:schemeClr val="tx1"/>
                </a:solidFill>
                <a:effectLst/>
                <a:latin typeface="Segoe UI Light" pitchFamily="34" charset="0"/>
                <a:ea typeface="+mn-ea"/>
                <a:cs typeface="+mn-cs"/>
              </a:rPr>
              <a:t>If there is not good candidate column for hash distributing the table</a:t>
            </a:r>
          </a:p>
          <a:p>
            <a:pPr lvl="2"/>
            <a:r>
              <a:rPr lang="en-US" sz="1200" b="0" i="0" u="none" strike="noStrike" kern="1200">
                <a:solidFill>
                  <a:schemeClr val="tx1"/>
                </a:solidFill>
                <a:effectLst/>
                <a:latin typeface="Segoe UI Light" pitchFamily="34" charset="0"/>
                <a:ea typeface="+mn-ea"/>
                <a:cs typeface="+mn-cs"/>
              </a:rPr>
              <a:t>If the table does not share a common join key with other tables</a:t>
            </a:r>
          </a:p>
          <a:p>
            <a:pPr lvl="2"/>
            <a:r>
              <a:rPr lang="en-US" sz="1200" b="0" i="0" u="none" strike="noStrike" kern="1200">
                <a:solidFill>
                  <a:schemeClr val="tx1"/>
                </a:solidFill>
                <a:effectLst/>
                <a:latin typeface="Segoe UI Light" pitchFamily="34" charset="0"/>
                <a:ea typeface="+mn-ea"/>
                <a:cs typeface="+mn-cs"/>
              </a:rPr>
              <a:t>If the join is less significant than other joins in the query</a:t>
            </a:r>
          </a:p>
          <a:p>
            <a:pPr lvl="2"/>
            <a:r>
              <a:rPr lang="en-US" sz="1200" b="0" i="0" u="none" strike="noStrike" kern="1200">
                <a:solidFill>
                  <a:schemeClr val="tx1"/>
                </a:solidFill>
                <a:effectLst/>
                <a:latin typeface="Segoe UI Light" pitchFamily="34" charset="0"/>
                <a:ea typeface="+mn-ea"/>
                <a:cs typeface="+mn-cs"/>
              </a:rPr>
              <a:t>When the table is a temporary staging table</a:t>
            </a:r>
          </a:p>
          <a:p>
            <a:pPr lvl="2"/>
            <a:endParaRPr lang="en-US" sz="1200" b="0" i="0" u="none" strike="noStrike" kern="1200">
              <a:solidFill>
                <a:schemeClr val="tx1"/>
              </a:solidFill>
              <a:effectLst/>
              <a:latin typeface="Segoe UI Light" pitchFamily="34" charset="0"/>
              <a:ea typeface="+mn-ea"/>
              <a:cs typeface="+mn-cs"/>
            </a:endParaRPr>
          </a:p>
          <a:p>
            <a:endParaRPr lang="en-US" sz="1200" b="0" i="0" u="none" strike="noStrike" kern="1200">
              <a:solidFill>
                <a:schemeClr val="tx1"/>
              </a:solidFill>
              <a:effectLst/>
              <a:latin typeface="Segoe UI Light" pitchFamily="34" charset="0"/>
              <a:ea typeface="+mn-ea"/>
              <a:cs typeface="+mn-cs"/>
            </a:endParaRPr>
          </a:p>
        </p:txBody>
      </p:sp>
      <p:sp>
        <p:nvSpPr>
          <p:cNvPr id="4" name="Slide Number Placeholder 3"/>
          <p:cNvSpPr>
            <a:spLocks noGrp="1"/>
          </p:cNvSpPr>
          <p:nvPr>
            <p:ph type="sldNum" sz="quarter" idx="5"/>
          </p:nvPr>
        </p:nvSpPr>
        <p:spPr/>
        <p:txBody>
          <a:bodyPr/>
          <a:lstStyle/>
          <a:p>
            <a:fld id="{0998D5BB-B127-481F-BC0A-2F77C576BB34}" type="slidenum">
              <a:rPr lang="en-US" smtClean="0"/>
              <a:t>74</a:t>
            </a:fld>
            <a:endParaRPr lang="en-US"/>
          </a:p>
        </p:txBody>
      </p:sp>
    </p:spTree>
    <p:extLst>
      <p:ext uri="{BB962C8B-B14F-4D97-AF65-F5344CB8AC3E}">
        <p14:creationId xmlns:p14="http://schemas.microsoft.com/office/powerpoint/2010/main" val="57006119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11/29/2021 9:36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75</a:t>
            </a:fld>
            <a:endParaRPr lang="en-US"/>
          </a:p>
        </p:txBody>
      </p:sp>
    </p:spTree>
    <p:extLst>
      <p:ext uri="{BB962C8B-B14F-4D97-AF65-F5344CB8AC3E}">
        <p14:creationId xmlns:p14="http://schemas.microsoft.com/office/powerpoint/2010/main" val="415881695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FALSE – only Polybase requires CONTROL permission</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11/29/2021 9:36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78</a:t>
            </a:fld>
            <a:endParaRPr lang="en-US"/>
          </a:p>
        </p:txBody>
      </p:sp>
    </p:spTree>
    <p:extLst>
      <p:ext uri="{BB962C8B-B14F-4D97-AF65-F5344CB8AC3E}">
        <p14:creationId xmlns:p14="http://schemas.microsoft.com/office/powerpoint/2010/main" val="111902507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80</a:t>
            </a:fld>
            <a:endParaRPr lang="en-US"/>
          </a:p>
        </p:txBody>
      </p:sp>
    </p:spTree>
    <p:extLst>
      <p:ext uri="{BB962C8B-B14F-4D97-AF65-F5344CB8AC3E}">
        <p14:creationId xmlns:p14="http://schemas.microsoft.com/office/powerpoint/2010/main" val="234139305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11/29/2021 9:36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81</a:t>
            </a:fld>
            <a:endParaRPr lang="en-US" dirty="0"/>
          </a:p>
        </p:txBody>
      </p:sp>
    </p:spTree>
    <p:extLst>
      <p:ext uri="{BB962C8B-B14F-4D97-AF65-F5344CB8AC3E}">
        <p14:creationId xmlns:p14="http://schemas.microsoft.com/office/powerpoint/2010/main" val="148418198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11/29/2021 9:36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82</a:t>
            </a:fld>
            <a:endParaRPr lang="en-US" dirty="0"/>
          </a:p>
        </p:txBody>
      </p:sp>
    </p:spTree>
    <p:extLst>
      <p:ext uri="{BB962C8B-B14F-4D97-AF65-F5344CB8AC3E}">
        <p14:creationId xmlns:p14="http://schemas.microsoft.com/office/powerpoint/2010/main" val="34052935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People of different roles can use the same environment to accomplish their job responsibilities.</a:t>
            </a:r>
          </a:p>
        </p:txBody>
      </p:sp>
      <p:sp>
        <p:nvSpPr>
          <p:cNvPr id="4" name="Slide Number Placeholder 3"/>
          <p:cNvSpPr>
            <a:spLocks noGrp="1"/>
          </p:cNvSpPr>
          <p:nvPr>
            <p:ph type="sldNum" sz="quarter" idx="5"/>
          </p:nvPr>
        </p:nvSpPr>
        <p:spPr/>
        <p:txBody>
          <a:bodyPr/>
          <a:lstStyle/>
          <a:p>
            <a:fld id="{09259B3D-005A-450F-B89F-6A3DD53EE3BF}" type="slidenum">
              <a:rPr lang="en-US" smtClean="0"/>
              <a:t>5</a:t>
            </a:fld>
            <a:endParaRPr lang="en-US"/>
          </a:p>
        </p:txBody>
      </p:sp>
    </p:spTree>
    <p:extLst>
      <p:ext uri="{BB962C8B-B14F-4D97-AF65-F5344CB8AC3E}">
        <p14:creationId xmlns:p14="http://schemas.microsoft.com/office/powerpoint/2010/main" val="37567303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11/29/2021 9:36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83</a:t>
            </a:fld>
            <a:endParaRPr lang="en-US"/>
          </a:p>
        </p:txBody>
      </p:sp>
    </p:spTree>
    <p:extLst>
      <p:ext uri="{BB962C8B-B14F-4D97-AF65-F5344CB8AC3E}">
        <p14:creationId xmlns:p14="http://schemas.microsoft.com/office/powerpoint/2010/main" val="57938227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7E65352-95B5-4433-84FB-24BF035F4B44}" type="slidenum">
              <a:rPr lang="en-US" smtClean="0"/>
              <a:t>88</a:t>
            </a:fld>
            <a:endParaRPr lang="en-US"/>
          </a:p>
        </p:txBody>
      </p:sp>
    </p:spTree>
    <p:extLst>
      <p:ext uri="{BB962C8B-B14F-4D97-AF65-F5344CB8AC3E}">
        <p14:creationId xmlns:p14="http://schemas.microsoft.com/office/powerpoint/2010/main" val="352533368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serverless</a:t>
            </a:r>
          </a:p>
        </p:txBody>
      </p:sp>
      <p:sp>
        <p:nvSpPr>
          <p:cNvPr id="4" name="Slide Number Placeholder 3"/>
          <p:cNvSpPr>
            <a:spLocks noGrp="1"/>
          </p:cNvSpPr>
          <p:nvPr>
            <p:ph type="sldNum" sz="quarter" idx="5"/>
          </p:nvPr>
        </p:nvSpPr>
        <p:spPr/>
        <p:txBody>
          <a:bodyPr/>
          <a:lstStyle/>
          <a:p>
            <a:fld id="{09259B3D-005A-450F-B89F-6A3DD53EE3BF}" type="slidenum">
              <a:rPr lang="en-US" smtClean="0"/>
              <a:t>92</a:t>
            </a:fld>
            <a:endParaRPr lang="en-US"/>
          </a:p>
        </p:txBody>
      </p:sp>
    </p:spTree>
    <p:extLst>
      <p:ext uri="{BB962C8B-B14F-4D97-AF65-F5344CB8AC3E}">
        <p14:creationId xmlns:p14="http://schemas.microsoft.com/office/powerpoint/2010/main" val="137231907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For SQL pool, the unit of scale is an abstraction of compute power that is known as a </a:t>
            </a:r>
            <a:r>
              <a:rPr lang="en-US" sz="1200" b="0" i="0" u="none" strike="noStrike" kern="1200" dirty="0">
                <a:solidFill>
                  <a:schemeClr val="tx1"/>
                </a:solidFill>
                <a:effectLst/>
                <a:latin typeface="+mn-lt"/>
                <a:ea typeface="+mn-ea"/>
                <a:cs typeface="+mn-cs"/>
                <a:hlinkClick r:id="rId3"/>
              </a:rPr>
              <a:t>data warehouse unit</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For serverless SQL, being serverless, scaling is done automatically to accommodate query resource requirements. As topology changes over time by adding, removing nodes or failovers, it adapts to changes and makes sure your query has enough resources and finishes successfully. For example, the image below shows serverless SQL utilizing 4 compute nodes to execute a query.</a:t>
            </a:r>
          </a:p>
          <a:p>
            <a:endParaRPr lang="en-US" dirty="0"/>
          </a:p>
          <a:p>
            <a:r>
              <a:rPr lang="en-US" sz="1200" b="0" i="0" kern="1200" dirty="0">
                <a:solidFill>
                  <a:schemeClr val="tx1"/>
                </a:solidFill>
                <a:effectLst/>
                <a:latin typeface="+mn-lt"/>
                <a:ea typeface="+mn-ea"/>
                <a:cs typeface="+mn-cs"/>
              </a:rPr>
              <a:t>The SQL pool Control node utilizes MPP engine to optimize queries for parallel processing, and then passes operations to Compute nodes to do their work in parallel.</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serverless SQL Control node utilizes Distributed Query Processing (DQP) engine to optimize and orchestrate distributed execution of user query by splitting it into smaller queries that will be executed on Compute nodes. Each small query is called task and represents distributed execution unit. It reads file(s) from storage, joins results from other tasks, groups or orders data retrieved from other tasks.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Compute nodes store all user data in Azure Storage and run the parallel queries. The Data Movement Service (DMS) is a system-level internal service that moves data across the nodes as necessary to run queries in parallel and return accurate results.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With decoupled storage and compute, when using Synapse SQL one can benefit from independent sizing of compute power irrespective of your storage needs.</a:t>
            </a:r>
          </a:p>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94</a:t>
            </a:fld>
            <a:endParaRPr lang="en-US"/>
          </a:p>
        </p:txBody>
      </p:sp>
    </p:spTree>
    <p:extLst>
      <p:ext uri="{BB962C8B-B14F-4D97-AF65-F5344CB8AC3E}">
        <p14:creationId xmlns:p14="http://schemas.microsoft.com/office/powerpoint/2010/main" val="271395273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CSV file , head = true</a:t>
            </a:r>
          </a:p>
        </p:txBody>
      </p:sp>
      <p:sp>
        <p:nvSpPr>
          <p:cNvPr id="4" name="Slide Number Placeholder 3"/>
          <p:cNvSpPr>
            <a:spLocks noGrp="1"/>
          </p:cNvSpPr>
          <p:nvPr>
            <p:ph type="sldNum" sz="quarter" idx="5"/>
          </p:nvPr>
        </p:nvSpPr>
        <p:spPr/>
        <p:txBody>
          <a:bodyPr/>
          <a:lstStyle/>
          <a:p>
            <a:fld id="{67E65352-95B5-4433-84FB-24BF035F4B44}" type="slidenum">
              <a:rPr lang="en-US" smtClean="0"/>
              <a:t>97</a:t>
            </a:fld>
            <a:endParaRPr lang="en-US"/>
          </a:p>
        </p:txBody>
      </p:sp>
    </p:spTree>
    <p:extLst>
      <p:ext uri="{BB962C8B-B14F-4D97-AF65-F5344CB8AC3E}">
        <p14:creationId xmlns:p14="http://schemas.microsoft.com/office/powerpoint/2010/main" val="170780814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the UI view- creating external table</a:t>
            </a:r>
          </a:p>
          <a:p>
            <a:endParaRPr lang="en-US" dirty="0"/>
          </a:p>
          <a:p>
            <a:r>
              <a:rPr lang="en-US" dirty="0"/>
              <a:t>File formats are defined by the user, example queries that create a file format: [</a:t>
            </a:r>
            <a:r>
              <a:rPr lang="en-US" dirty="0">
                <a:hlinkClick r:id="rId3"/>
              </a:rPr>
              <a:t>Use external tables with Synapse SQL - Azure Synapse Analytics | Microsoft Docs</a:t>
            </a:r>
            <a:r>
              <a:rPr lang="en-US" dirty="0"/>
              <a:t>]</a:t>
            </a:r>
          </a:p>
          <a:p>
            <a:endParaRPr lang="en-US" dirty="0"/>
          </a:p>
          <a:p>
            <a:r>
              <a:rPr lang="en-US" b="0" i="0" dirty="0">
                <a:solidFill>
                  <a:srgbClr val="008000"/>
                </a:solidFill>
                <a:effectLst/>
                <a:latin typeface="SFMono-Regular"/>
              </a:rPr>
              <a:t>-- Create an external file format for PARQUET files. </a:t>
            </a:r>
          </a:p>
          <a:p>
            <a:endParaRPr lang="en-US" b="0" i="0" dirty="0">
              <a:solidFill>
                <a:srgbClr val="008000"/>
              </a:solidFill>
              <a:effectLst/>
              <a:latin typeface="SFMono-Regular"/>
            </a:endParaRPr>
          </a:p>
          <a:p>
            <a:r>
              <a:rPr lang="en-US" b="0" i="0" dirty="0">
                <a:solidFill>
                  <a:srgbClr val="0101FD"/>
                </a:solidFill>
                <a:effectLst/>
                <a:latin typeface="SFMono-Regular"/>
              </a:rPr>
              <a:t>CREATE</a:t>
            </a:r>
            <a:r>
              <a:rPr lang="en-US" b="0" i="0" dirty="0">
                <a:solidFill>
                  <a:srgbClr val="171717"/>
                </a:solidFill>
                <a:effectLst/>
                <a:latin typeface="SFMono-Regular"/>
              </a:rPr>
              <a:t> </a:t>
            </a:r>
            <a:r>
              <a:rPr lang="en-US" b="0" i="0" dirty="0">
                <a:solidFill>
                  <a:srgbClr val="0101FD"/>
                </a:solidFill>
                <a:effectLst/>
                <a:latin typeface="SFMono-Regular"/>
              </a:rPr>
              <a:t>EXTERNAL</a:t>
            </a:r>
            <a:r>
              <a:rPr lang="en-US" b="0" i="0" dirty="0">
                <a:solidFill>
                  <a:srgbClr val="171717"/>
                </a:solidFill>
                <a:effectLst/>
                <a:latin typeface="SFMono-Regular"/>
              </a:rPr>
              <a:t> </a:t>
            </a:r>
            <a:r>
              <a:rPr lang="en-US" b="0" i="0" dirty="0">
                <a:solidFill>
                  <a:srgbClr val="0101FD"/>
                </a:solidFill>
                <a:effectLst/>
                <a:latin typeface="SFMono-Regular"/>
              </a:rPr>
              <a:t>FILE</a:t>
            </a:r>
            <a:r>
              <a:rPr lang="en-US" b="0" i="0" dirty="0">
                <a:solidFill>
                  <a:srgbClr val="171717"/>
                </a:solidFill>
                <a:effectLst/>
                <a:latin typeface="SFMono-Regular"/>
              </a:rPr>
              <a:t> </a:t>
            </a:r>
            <a:r>
              <a:rPr lang="en-US" b="0" i="0" dirty="0">
                <a:solidFill>
                  <a:srgbClr val="0101FD"/>
                </a:solidFill>
                <a:effectLst/>
                <a:latin typeface="SFMono-Regular"/>
              </a:rPr>
              <a:t>FORMAT</a:t>
            </a:r>
            <a:r>
              <a:rPr lang="en-US" b="0" i="0" dirty="0">
                <a:solidFill>
                  <a:srgbClr val="171717"/>
                </a:solidFill>
                <a:effectLst/>
                <a:latin typeface="SFMono-Regular"/>
              </a:rPr>
              <a:t> </a:t>
            </a:r>
            <a:r>
              <a:rPr lang="en-US" b="0" i="0" dirty="0" err="1">
                <a:solidFill>
                  <a:srgbClr val="171717"/>
                </a:solidFill>
                <a:effectLst/>
                <a:latin typeface="SFMono-Regular"/>
              </a:rPr>
              <a:t>file_format_name</a:t>
            </a:r>
            <a:r>
              <a:rPr lang="en-US" b="0" i="0" dirty="0">
                <a:solidFill>
                  <a:srgbClr val="171717"/>
                </a:solidFill>
                <a:effectLst/>
                <a:latin typeface="SFMono-Regular"/>
              </a:rPr>
              <a:t> </a:t>
            </a:r>
          </a:p>
          <a:p>
            <a:r>
              <a:rPr lang="en-US" b="0" i="0" dirty="0">
                <a:solidFill>
                  <a:srgbClr val="0101FD"/>
                </a:solidFill>
                <a:effectLst/>
                <a:latin typeface="SFMono-Regular"/>
              </a:rPr>
              <a:t>WITH</a:t>
            </a:r>
            <a:r>
              <a:rPr lang="en-US" b="0" i="0" dirty="0">
                <a:solidFill>
                  <a:srgbClr val="171717"/>
                </a:solidFill>
                <a:effectLst/>
                <a:latin typeface="SFMono-Regular"/>
              </a:rPr>
              <a:t> ( </a:t>
            </a:r>
          </a:p>
          <a:p>
            <a:r>
              <a:rPr lang="en-US" b="0" i="0" dirty="0">
                <a:solidFill>
                  <a:srgbClr val="171717"/>
                </a:solidFill>
                <a:effectLst/>
                <a:latin typeface="SFMono-Regular"/>
              </a:rPr>
              <a:t>	</a:t>
            </a:r>
            <a:r>
              <a:rPr lang="en-US" b="0" i="0" dirty="0">
                <a:solidFill>
                  <a:srgbClr val="0101FD"/>
                </a:solidFill>
                <a:effectLst/>
                <a:latin typeface="SFMono-Regular"/>
              </a:rPr>
              <a:t>FORMAT</a:t>
            </a:r>
            <a:r>
              <a:rPr lang="en-US" b="0" i="0" dirty="0">
                <a:solidFill>
                  <a:srgbClr val="171717"/>
                </a:solidFill>
                <a:effectLst/>
                <a:latin typeface="SFMono-Regular"/>
              </a:rPr>
              <a:t>_</a:t>
            </a:r>
            <a:r>
              <a:rPr lang="en-US" b="0" i="0" dirty="0">
                <a:solidFill>
                  <a:srgbClr val="0101FD"/>
                </a:solidFill>
                <a:effectLst/>
                <a:latin typeface="SFMono-Regular"/>
              </a:rPr>
              <a:t>TYPE</a:t>
            </a:r>
            <a:r>
              <a:rPr lang="en-US" b="0" i="0" dirty="0">
                <a:solidFill>
                  <a:srgbClr val="171717"/>
                </a:solidFill>
                <a:effectLst/>
                <a:latin typeface="SFMono-Regular"/>
              </a:rPr>
              <a:t> = </a:t>
            </a:r>
            <a:r>
              <a:rPr lang="en-US" b="0" i="0" dirty="0">
                <a:solidFill>
                  <a:srgbClr val="0101FD"/>
                </a:solidFill>
                <a:effectLst/>
                <a:latin typeface="SFMono-Regular"/>
              </a:rPr>
              <a:t>PARQUET</a:t>
            </a:r>
            <a:r>
              <a:rPr lang="en-US" b="0" i="0" dirty="0">
                <a:solidFill>
                  <a:srgbClr val="171717"/>
                </a:solidFill>
                <a:effectLst/>
                <a:latin typeface="SFMono-Regular"/>
              </a:rPr>
              <a:t> </a:t>
            </a:r>
          </a:p>
          <a:p>
            <a:r>
              <a:rPr lang="en-US" b="0" i="0" dirty="0">
                <a:solidFill>
                  <a:srgbClr val="171717"/>
                </a:solidFill>
                <a:effectLst/>
                <a:latin typeface="SFMono-Regular"/>
              </a:rPr>
              <a:t>	[ , </a:t>
            </a:r>
            <a:r>
              <a:rPr lang="en-US" b="0" i="0" dirty="0">
                <a:solidFill>
                  <a:srgbClr val="0101FD"/>
                </a:solidFill>
                <a:effectLst/>
                <a:latin typeface="SFMono-Regular"/>
              </a:rPr>
              <a:t>DATA</a:t>
            </a:r>
            <a:r>
              <a:rPr lang="en-US" b="0" i="0" dirty="0">
                <a:solidFill>
                  <a:srgbClr val="171717"/>
                </a:solidFill>
                <a:effectLst/>
                <a:latin typeface="SFMono-Regular"/>
              </a:rPr>
              <a:t>_</a:t>
            </a:r>
            <a:r>
              <a:rPr lang="en-US" b="0" i="0" dirty="0">
                <a:solidFill>
                  <a:srgbClr val="0101FD"/>
                </a:solidFill>
                <a:effectLst/>
                <a:latin typeface="SFMono-Regular"/>
              </a:rPr>
              <a:t>COMPRESSION</a:t>
            </a:r>
            <a:r>
              <a:rPr lang="en-US" b="0" i="0" dirty="0">
                <a:solidFill>
                  <a:srgbClr val="171717"/>
                </a:solidFill>
                <a:effectLst/>
                <a:latin typeface="SFMono-Regular"/>
              </a:rPr>
              <a:t> = { </a:t>
            </a:r>
            <a:r>
              <a:rPr lang="en-US" b="0" i="0" dirty="0">
                <a:solidFill>
                  <a:srgbClr val="A31515"/>
                </a:solidFill>
                <a:effectLst/>
                <a:latin typeface="SFMono-Regular"/>
              </a:rPr>
              <a:t>'</a:t>
            </a:r>
            <a:r>
              <a:rPr lang="en-US" b="0" i="0" dirty="0" err="1">
                <a:solidFill>
                  <a:srgbClr val="A31515"/>
                </a:solidFill>
                <a:effectLst/>
                <a:latin typeface="SFMono-Regular"/>
              </a:rPr>
              <a:t>org.apache.hadoop.io.compress.SnappyCodec</a:t>
            </a:r>
            <a:r>
              <a:rPr lang="en-US" b="0" i="0" dirty="0">
                <a:solidFill>
                  <a:srgbClr val="A31515"/>
                </a:solidFill>
                <a:effectLst/>
                <a:latin typeface="SFMono-Regular"/>
              </a:rPr>
              <a:t>'</a:t>
            </a:r>
            <a:r>
              <a:rPr lang="en-US" b="0" i="0" dirty="0">
                <a:solidFill>
                  <a:srgbClr val="171717"/>
                </a:solidFill>
                <a:effectLst/>
                <a:latin typeface="SFMono-Regular"/>
              </a:rPr>
              <a:t> | </a:t>
            </a:r>
            <a:r>
              <a:rPr lang="en-US" b="0" i="0" dirty="0">
                <a:solidFill>
                  <a:srgbClr val="A31515"/>
                </a:solidFill>
                <a:effectLst/>
                <a:latin typeface="SFMono-Regular"/>
              </a:rPr>
              <a:t>'</a:t>
            </a:r>
            <a:r>
              <a:rPr lang="en-US" b="0" i="0" dirty="0" err="1">
                <a:solidFill>
                  <a:srgbClr val="A31515"/>
                </a:solidFill>
                <a:effectLst/>
                <a:latin typeface="SFMono-Regular"/>
              </a:rPr>
              <a:t>org.apache.hadoop.io.compress.GzipCodec</a:t>
            </a:r>
            <a:r>
              <a:rPr lang="en-US" b="0" i="0" dirty="0">
                <a:solidFill>
                  <a:srgbClr val="A31515"/>
                </a:solidFill>
                <a:effectLst/>
                <a:latin typeface="SFMono-Regular"/>
              </a:rPr>
              <a:t>'</a:t>
            </a:r>
            <a:r>
              <a:rPr lang="en-US" b="0" i="0" dirty="0">
                <a:solidFill>
                  <a:srgbClr val="171717"/>
                </a:solidFill>
                <a:effectLst/>
                <a:latin typeface="SFMono-Regular"/>
              </a:rPr>
              <a:t> } ]</a:t>
            </a:r>
          </a:p>
          <a:p>
            <a:r>
              <a:rPr lang="en-US" b="0" i="0" dirty="0">
                <a:solidFill>
                  <a:srgbClr val="171717"/>
                </a:solidFill>
                <a:effectLst/>
                <a:latin typeface="SFMono-Regular"/>
              </a:rPr>
              <a:t>);</a:t>
            </a:r>
          </a:p>
          <a:p>
            <a:endParaRPr lang="en-US" b="0" i="0" dirty="0">
              <a:solidFill>
                <a:srgbClr val="171717"/>
              </a:solidFill>
              <a:effectLst/>
              <a:latin typeface="SFMono-Regular"/>
            </a:endParaRPr>
          </a:p>
          <a:p>
            <a:r>
              <a:rPr lang="en-US" b="0" i="0" dirty="0">
                <a:solidFill>
                  <a:srgbClr val="171717"/>
                </a:solidFill>
                <a:effectLst/>
                <a:latin typeface="SFMono-Regular"/>
              </a:rPr>
              <a:t> </a:t>
            </a:r>
            <a:r>
              <a:rPr lang="en-US" b="0" i="0" dirty="0">
                <a:solidFill>
                  <a:srgbClr val="008000"/>
                </a:solidFill>
                <a:effectLst/>
                <a:latin typeface="SFMono-Regular"/>
              </a:rPr>
              <a:t>--Create an external file format for DELIMITED TEXT files</a:t>
            </a:r>
            <a:r>
              <a:rPr lang="en-US" b="0" i="0" dirty="0">
                <a:solidFill>
                  <a:srgbClr val="171717"/>
                </a:solidFill>
                <a:effectLst/>
                <a:latin typeface="SFMono-Regular"/>
              </a:rPr>
              <a:t> </a:t>
            </a:r>
          </a:p>
          <a:p>
            <a:r>
              <a:rPr lang="en-US" b="0" i="0" dirty="0">
                <a:solidFill>
                  <a:srgbClr val="0101FD"/>
                </a:solidFill>
                <a:effectLst/>
                <a:latin typeface="SFMono-Regular"/>
              </a:rPr>
              <a:t>CREATE</a:t>
            </a:r>
            <a:r>
              <a:rPr lang="en-US" b="0" i="0" dirty="0">
                <a:solidFill>
                  <a:srgbClr val="171717"/>
                </a:solidFill>
                <a:effectLst/>
                <a:latin typeface="SFMono-Regular"/>
              </a:rPr>
              <a:t> </a:t>
            </a:r>
            <a:r>
              <a:rPr lang="en-US" b="0" i="0" dirty="0">
                <a:solidFill>
                  <a:srgbClr val="0101FD"/>
                </a:solidFill>
                <a:effectLst/>
                <a:latin typeface="SFMono-Regular"/>
              </a:rPr>
              <a:t>EXTERNAL</a:t>
            </a:r>
            <a:r>
              <a:rPr lang="en-US" b="0" i="0" dirty="0">
                <a:solidFill>
                  <a:srgbClr val="171717"/>
                </a:solidFill>
                <a:effectLst/>
                <a:latin typeface="SFMono-Regular"/>
              </a:rPr>
              <a:t> </a:t>
            </a:r>
            <a:r>
              <a:rPr lang="en-US" b="0" i="0" dirty="0">
                <a:solidFill>
                  <a:srgbClr val="0101FD"/>
                </a:solidFill>
                <a:effectLst/>
                <a:latin typeface="SFMono-Regular"/>
              </a:rPr>
              <a:t>FILE</a:t>
            </a:r>
            <a:r>
              <a:rPr lang="en-US" b="0" i="0" dirty="0">
                <a:solidFill>
                  <a:srgbClr val="171717"/>
                </a:solidFill>
                <a:effectLst/>
                <a:latin typeface="SFMono-Regular"/>
              </a:rPr>
              <a:t> </a:t>
            </a:r>
            <a:r>
              <a:rPr lang="en-US" b="0" i="0" dirty="0">
                <a:solidFill>
                  <a:srgbClr val="0101FD"/>
                </a:solidFill>
                <a:effectLst/>
                <a:latin typeface="SFMono-Regular"/>
              </a:rPr>
              <a:t>FORMAT</a:t>
            </a:r>
            <a:r>
              <a:rPr lang="en-US" b="0" i="0" dirty="0">
                <a:solidFill>
                  <a:srgbClr val="171717"/>
                </a:solidFill>
                <a:effectLst/>
                <a:latin typeface="SFMono-Regular"/>
              </a:rPr>
              <a:t> </a:t>
            </a:r>
            <a:r>
              <a:rPr lang="en-US" b="0" i="0" dirty="0" err="1">
                <a:solidFill>
                  <a:srgbClr val="171717"/>
                </a:solidFill>
                <a:effectLst/>
                <a:latin typeface="SFMono-Regular"/>
              </a:rPr>
              <a:t>file_format_name</a:t>
            </a:r>
            <a:r>
              <a:rPr lang="en-US" b="0" i="0" dirty="0">
                <a:solidFill>
                  <a:srgbClr val="171717"/>
                </a:solidFill>
                <a:effectLst/>
                <a:latin typeface="SFMono-Regular"/>
              </a:rPr>
              <a:t> </a:t>
            </a:r>
          </a:p>
          <a:p>
            <a:r>
              <a:rPr lang="en-US" b="0" i="0" dirty="0">
                <a:solidFill>
                  <a:srgbClr val="0101FD"/>
                </a:solidFill>
                <a:effectLst/>
                <a:latin typeface="SFMono-Regular"/>
              </a:rPr>
              <a:t>WITH</a:t>
            </a:r>
            <a:r>
              <a:rPr lang="en-US" b="0" i="0" dirty="0">
                <a:solidFill>
                  <a:srgbClr val="171717"/>
                </a:solidFill>
                <a:effectLst/>
                <a:latin typeface="SFMono-Regular"/>
              </a:rPr>
              <a:t> ( </a:t>
            </a:r>
          </a:p>
          <a:p>
            <a:r>
              <a:rPr lang="en-US" b="0" i="0" dirty="0">
                <a:solidFill>
                  <a:srgbClr val="171717"/>
                </a:solidFill>
                <a:effectLst/>
                <a:latin typeface="SFMono-Regular"/>
              </a:rPr>
              <a:t>	</a:t>
            </a:r>
            <a:r>
              <a:rPr lang="en-US" b="0" i="0" dirty="0">
                <a:solidFill>
                  <a:srgbClr val="0101FD"/>
                </a:solidFill>
                <a:effectLst/>
                <a:latin typeface="SFMono-Regular"/>
              </a:rPr>
              <a:t>FORMAT</a:t>
            </a:r>
            <a:r>
              <a:rPr lang="en-US" b="0" i="0" dirty="0">
                <a:solidFill>
                  <a:srgbClr val="171717"/>
                </a:solidFill>
                <a:effectLst/>
                <a:latin typeface="SFMono-Regular"/>
              </a:rPr>
              <a:t>_</a:t>
            </a:r>
            <a:r>
              <a:rPr lang="en-US" b="0" i="0" dirty="0">
                <a:solidFill>
                  <a:srgbClr val="0101FD"/>
                </a:solidFill>
                <a:effectLst/>
                <a:latin typeface="SFMono-Regular"/>
              </a:rPr>
              <a:t>TYPE</a:t>
            </a:r>
            <a:r>
              <a:rPr lang="en-US" b="0" i="0" dirty="0">
                <a:solidFill>
                  <a:srgbClr val="171717"/>
                </a:solidFill>
                <a:effectLst/>
                <a:latin typeface="SFMono-Regular"/>
              </a:rPr>
              <a:t> = </a:t>
            </a:r>
            <a:r>
              <a:rPr lang="en-US" b="0" i="0" dirty="0">
                <a:solidFill>
                  <a:srgbClr val="0101FD"/>
                </a:solidFill>
                <a:effectLst/>
                <a:latin typeface="SFMono-Regular"/>
              </a:rPr>
              <a:t>DELIMITEDTEXT</a:t>
            </a:r>
            <a:r>
              <a:rPr lang="en-US" b="0" i="0" dirty="0">
                <a:solidFill>
                  <a:srgbClr val="171717"/>
                </a:solidFill>
                <a:effectLst/>
                <a:latin typeface="SFMono-Regular"/>
              </a:rPr>
              <a:t> </a:t>
            </a:r>
          </a:p>
          <a:p>
            <a:r>
              <a:rPr lang="en-US" b="0" i="0" dirty="0">
                <a:solidFill>
                  <a:srgbClr val="171717"/>
                </a:solidFill>
                <a:effectLst/>
                <a:latin typeface="SFMono-Regular"/>
              </a:rPr>
              <a:t>	[ , </a:t>
            </a:r>
            <a:r>
              <a:rPr lang="en-US" b="0" i="0" dirty="0">
                <a:solidFill>
                  <a:srgbClr val="0101FD"/>
                </a:solidFill>
                <a:effectLst/>
                <a:latin typeface="SFMono-Regular"/>
              </a:rPr>
              <a:t>DATA</a:t>
            </a:r>
            <a:r>
              <a:rPr lang="en-US" b="0" i="0" dirty="0">
                <a:solidFill>
                  <a:srgbClr val="171717"/>
                </a:solidFill>
                <a:effectLst/>
                <a:latin typeface="SFMono-Regular"/>
              </a:rPr>
              <a:t>_</a:t>
            </a:r>
            <a:r>
              <a:rPr lang="en-US" b="0" i="0" dirty="0">
                <a:solidFill>
                  <a:srgbClr val="0101FD"/>
                </a:solidFill>
                <a:effectLst/>
                <a:latin typeface="SFMono-Regular"/>
              </a:rPr>
              <a:t>COMPRESSION</a:t>
            </a:r>
            <a:r>
              <a:rPr lang="en-US" b="0" i="0" dirty="0">
                <a:solidFill>
                  <a:srgbClr val="171717"/>
                </a:solidFill>
                <a:effectLst/>
                <a:latin typeface="SFMono-Regular"/>
              </a:rPr>
              <a:t> = </a:t>
            </a:r>
            <a:r>
              <a:rPr lang="en-US" b="0" i="0" dirty="0">
                <a:solidFill>
                  <a:srgbClr val="A31515"/>
                </a:solidFill>
                <a:effectLst/>
                <a:latin typeface="SFMono-Regular"/>
              </a:rPr>
              <a:t>'</a:t>
            </a:r>
            <a:r>
              <a:rPr lang="en-US" b="0" i="0" dirty="0" err="1">
                <a:solidFill>
                  <a:srgbClr val="A31515"/>
                </a:solidFill>
                <a:effectLst/>
                <a:latin typeface="SFMono-Regular"/>
              </a:rPr>
              <a:t>org.apache.hadoop.io.compress.GzipCodec</a:t>
            </a:r>
            <a:r>
              <a:rPr lang="en-US" b="0" i="0" dirty="0">
                <a:solidFill>
                  <a:srgbClr val="A31515"/>
                </a:solidFill>
                <a:effectLst/>
                <a:latin typeface="SFMono-Regular"/>
              </a:rPr>
              <a:t>'</a:t>
            </a:r>
            <a:r>
              <a:rPr lang="en-US" b="0" i="0" dirty="0">
                <a:solidFill>
                  <a:srgbClr val="171717"/>
                </a:solidFill>
                <a:effectLst/>
                <a:latin typeface="SFMono-Regular"/>
              </a:rPr>
              <a:t> ] [ , </a:t>
            </a:r>
            <a:r>
              <a:rPr lang="en-US" b="0" i="0" dirty="0">
                <a:solidFill>
                  <a:srgbClr val="0101FD"/>
                </a:solidFill>
                <a:effectLst/>
                <a:latin typeface="SFMono-Regular"/>
              </a:rPr>
              <a:t>FORMAT</a:t>
            </a:r>
            <a:r>
              <a:rPr lang="en-US" b="0" i="0" dirty="0">
                <a:solidFill>
                  <a:srgbClr val="171717"/>
                </a:solidFill>
                <a:effectLst/>
                <a:latin typeface="SFMono-Regular"/>
              </a:rPr>
              <a:t>_</a:t>
            </a:r>
            <a:r>
              <a:rPr lang="en-US" b="0" i="0" dirty="0">
                <a:solidFill>
                  <a:srgbClr val="0101FD"/>
                </a:solidFill>
                <a:effectLst/>
                <a:latin typeface="SFMono-Regular"/>
              </a:rPr>
              <a:t>OPTIONS</a:t>
            </a:r>
            <a:r>
              <a:rPr lang="en-US" b="0" i="0" dirty="0">
                <a:solidFill>
                  <a:srgbClr val="171717"/>
                </a:solidFill>
                <a:effectLst/>
                <a:latin typeface="SFMono-Regular"/>
              </a:rPr>
              <a:t> ( </a:t>
            </a:r>
            <a:r>
              <a:rPr lang="en-US" b="0" i="0" dirty="0">
                <a:solidFill>
                  <a:srgbClr val="007D9A"/>
                </a:solidFill>
                <a:effectLst/>
                <a:latin typeface="SFMono-Regular"/>
              </a:rPr>
              <a:t>&lt;</a:t>
            </a:r>
            <a:r>
              <a:rPr lang="en-US" b="0" i="0" dirty="0" err="1">
                <a:solidFill>
                  <a:srgbClr val="007D9A"/>
                </a:solidFill>
                <a:effectLst/>
                <a:latin typeface="SFMono-Regular"/>
              </a:rPr>
              <a:t>format_options</a:t>
            </a:r>
            <a:r>
              <a:rPr lang="en-US" b="0" i="0" dirty="0">
                <a:solidFill>
                  <a:srgbClr val="007D9A"/>
                </a:solidFill>
                <a:effectLst/>
                <a:latin typeface="SFMono-Regular"/>
              </a:rPr>
              <a:t>&gt;</a:t>
            </a:r>
            <a:r>
              <a:rPr lang="en-US" b="0" i="0" dirty="0">
                <a:solidFill>
                  <a:srgbClr val="171717"/>
                </a:solidFill>
                <a:effectLst/>
                <a:latin typeface="SFMono-Regular"/>
              </a:rPr>
              <a:t> [ ,...n ] ) ] </a:t>
            </a:r>
          </a:p>
          <a:p>
            <a:r>
              <a:rPr lang="en-US" b="0" i="0" dirty="0">
                <a:solidFill>
                  <a:srgbClr val="171717"/>
                </a:solidFill>
                <a:effectLst/>
                <a:latin typeface="SFMono-Regular"/>
              </a:rPr>
              <a:t>); </a:t>
            </a:r>
          </a:p>
          <a:p>
            <a:endParaRPr lang="en-US" b="0" i="0" dirty="0">
              <a:solidFill>
                <a:srgbClr val="171717"/>
              </a:solidFill>
              <a:effectLst/>
              <a:latin typeface="SFMono-Regular"/>
            </a:endParaRPr>
          </a:p>
          <a:p>
            <a:r>
              <a:rPr lang="en-US" b="0" i="0" dirty="0">
                <a:solidFill>
                  <a:srgbClr val="007D9A"/>
                </a:solidFill>
                <a:effectLst/>
                <a:latin typeface="SFMono-Regular"/>
              </a:rPr>
              <a:t>&lt;</a:t>
            </a:r>
            <a:r>
              <a:rPr lang="en-US" b="0" i="0" dirty="0" err="1">
                <a:solidFill>
                  <a:srgbClr val="007D9A"/>
                </a:solidFill>
                <a:effectLst/>
                <a:latin typeface="SFMono-Regular"/>
              </a:rPr>
              <a:t>format_options</a:t>
            </a:r>
            <a:r>
              <a:rPr lang="en-US" b="0" i="0" dirty="0">
                <a:solidFill>
                  <a:srgbClr val="007D9A"/>
                </a:solidFill>
                <a:effectLst/>
                <a:latin typeface="SFMono-Regular"/>
              </a:rPr>
              <a:t>&gt;</a:t>
            </a:r>
            <a:r>
              <a:rPr lang="en-US" b="0" i="0" dirty="0">
                <a:solidFill>
                  <a:srgbClr val="171717"/>
                </a:solidFill>
                <a:effectLst/>
                <a:latin typeface="SFMono-Regular"/>
              </a:rPr>
              <a:t> </a:t>
            </a:r>
            <a:r>
              <a:rPr lang="en-US" b="0" i="0" dirty="0">
                <a:solidFill>
                  <a:srgbClr val="AF00DB"/>
                </a:solidFill>
                <a:effectLst/>
                <a:latin typeface="SFMono-Regular"/>
              </a:rPr>
              <a:t>::=</a:t>
            </a:r>
            <a:r>
              <a:rPr lang="en-US" b="0" i="0" dirty="0">
                <a:solidFill>
                  <a:srgbClr val="171717"/>
                </a:solidFill>
                <a:effectLst/>
                <a:latin typeface="SFMono-Regular"/>
              </a:rPr>
              <a:t> { </a:t>
            </a:r>
          </a:p>
          <a:p>
            <a:r>
              <a:rPr lang="en-US" b="0" i="0" dirty="0">
                <a:solidFill>
                  <a:srgbClr val="171717"/>
                </a:solidFill>
                <a:effectLst/>
                <a:latin typeface="SFMono-Regular"/>
              </a:rPr>
              <a:t>	</a:t>
            </a:r>
            <a:r>
              <a:rPr lang="en-US" b="0" i="0" dirty="0">
                <a:solidFill>
                  <a:srgbClr val="0101FD"/>
                </a:solidFill>
                <a:effectLst/>
                <a:latin typeface="SFMono-Regular"/>
              </a:rPr>
              <a:t>FIELD</a:t>
            </a:r>
            <a:r>
              <a:rPr lang="en-US" b="0" i="0" dirty="0">
                <a:solidFill>
                  <a:srgbClr val="171717"/>
                </a:solidFill>
                <a:effectLst/>
                <a:latin typeface="SFMono-Regular"/>
              </a:rPr>
              <a:t>_</a:t>
            </a:r>
            <a:r>
              <a:rPr lang="en-US" b="0" i="0" dirty="0">
                <a:solidFill>
                  <a:srgbClr val="0101FD"/>
                </a:solidFill>
                <a:effectLst/>
                <a:latin typeface="SFMono-Regular"/>
              </a:rPr>
              <a:t>TERMINATOR</a:t>
            </a:r>
            <a:r>
              <a:rPr lang="en-US" b="0" i="0" dirty="0">
                <a:solidFill>
                  <a:srgbClr val="171717"/>
                </a:solidFill>
                <a:effectLst/>
                <a:latin typeface="SFMono-Regular"/>
              </a:rPr>
              <a:t> = </a:t>
            </a:r>
            <a:r>
              <a:rPr lang="en-US" b="0" i="0" dirty="0" err="1">
                <a:solidFill>
                  <a:srgbClr val="171717"/>
                </a:solidFill>
                <a:effectLst/>
                <a:latin typeface="SFMono-Regular"/>
              </a:rPr>
              <a:t>field_terminator</a:t>
            </a:r>
            <a:r>
              <a:rPr lang="en-US" b="0" i="0" dirty="0">
                <a:solidFill>
                  <a:srgbClr val="171717"/>
                </a:solidFill>
                <a:effectLst/>
                <a:latin typeface="SFMono-Regular"/>
              </a:rPr>
              <a:t> </a:t>
            </a:r>
          </a:p>
          <a:p>
            <a:r>
              <a:rPr lang="en-US" b="0" i="0" dirty="0">
                <a:solidFill>
                  <a:srgbClr val="171717"/>
                </a:solidFill>
                <a:effectLst/>
                <a:latin typeface="SFMono-Regular"/>
              </a:rPr>
              <a:t>	| </a:t>
            </a:r>
            <a:r>
              <a:rPr lang="en-US" b="0" i="0" dirty="0">
                <a:solidFill>
                  <a:srgbClr val="0101FD"/>
                </a:solidFill>
                <a:effectLst/>
                <a:latin typeface="SFMono-Regular"/>
              </a:rPr>
              <a:t>STRING</a:t>
            </a:r>
            <a:r>
              <a:rPr lang="en-US" b="0" i="0" dirty="0">
                <a:solidFill>
                  <a:srgbClr val="171717"/>
                </a:solidFill>
                <a:effectLst/>
                <a:latin typeface="SFMono-Regular"/>
              </a:rPr>
              <a:t>_</a:t>
            </a:r>
            <a:r>
              <a:rPr lang="en-US" b="0" i="0" dirty="0">
                <a:solidFill>
                  <a:srgbClr val="0101FD"/>
                </a:solidFill>
                <a:effectLst/>
                <a:latin typeface="SFMono-Regular"/>
              </a:rPr>
              <a:t>DELIMITER</a:t>
            </a:r>
            <a:r>
              <a:rPr lang="en-US" b="0" i="0" dirty="0">
                <a:solidFill>
                  <a:srgbClr val="171717"/>
                </a:solidFill>
                <a:effectLst/>
                <a:latin typeface="SFMono-Regular"/>
              </a:rPr>
              <a:t> = </a:t>
            </a:r>
            <a:r>
              <a:rPr lang="en-US" b="0" i="0" dirty="0" err="1">
                <a:solidFill>
                  <a:srgbClr val="171717"/>
                </a:solidFill>
                <a:effectLst/>
                <a:latin typeface="SFMono-Regular"/>
              </a:rPr>
              <a:t>string_delimiter</a:t>
            </a:r>
            <a:r>
              <a:rPr lang="en-US" b="0" i="0" dirty="0">
                <a:solidFill>
                  <a:srgbClr val="171717"/>
                </a:solidFill>
                <a:effectLst/>
                <a:latin typeface="SFMono-Regular"/>
              </a:rPr>
              <a:t> </a:t>
            </a:r>
          </a:p>
          <a:p>
            <a:r>
              <a:rPr lang="en-US" b="0" i="0" dirty="0">
                <a:solidFill>
                  <a:srgbClr val="171717"/>
                </a:solidFill>
                <a:effectLst/>
                <a:latin typeface="SFMono-Regular"/>
              </a:rPr>
              <a:t>	| </a:t>
            </a:r>
            <a:r>
              <a:rPr lang="en-US" b="0" i="0" dirty="0" err="1">
                <a:solidFill>
                  <a:srgbClr val="0101FD"/>
                </a:solidFill>
                <a:effectLst/>
                <a:latin typeface="SFMono-Regular"/>
              </a:rPr>
              <a:t>F</a:t>
            </a:r>
            <a:r>
              <a:rPr lang="en-US" b="0" i="0" dirty="0" err="1">
                <a:solidFill>
                  <a:srgbClr val="171717"/>
                </a:solidFill>
                <a:effectLst/>
                <a:latin typeface="SFMono-Regular"/>
              </a:rPr>
              <a:t>irst_</a:t>
            </a:r>
            <a:r>
              <a:rPr lang="en-US" b="0" i="0" dirty="0" err="1">
                <a:solidFill>
                  <a:srgbClr val="0101FD"/>
                </a:solidFill>
                <a:effectLst/>
                <a:latin typeface="SFMono-Regular"/>
              </a:rPr>
              <a:t>R</a:t>
            </a:r>
            <a:r>
              <a:rPr lang="en-US" b="0" i="0" dirty="0" err="1">
                <a:solidFill>
                  <a:srgbClr val="171717"/>
                </a:solidFill>
                <a:effectLst/>
                <a:latin typeface="SFMono-Regular"/>
              </a:rPr>
              <a:t>ow</a:t>
            </a:r>
            <a:r>
              <a:rPr lang="en-US" b="0" i="0" dirty="0">
                <a:solidFill>
                  <a:srgbClr val="171717"/>
                </a:solidFill>
                <a:effectLst/>
                <a:latin typeface="SFMono-Regular"/>
              </a:rPr>
              <a:t> = integer </a:t>
            </a:r>
          </a:p>
          <a:p>
            <a:r>
              <a:rPr lang="en-US" b="0" i="0" dirty="0">
                <a:solidFill>
                  <a:srgbClr val="171717"/>
                </a:solidFill>
                <a:effectLst/>
                <a:latin typeface="SFMono-Regular"/>
              </a:rPr>
              <a:t>	| </a:t>
            </a:r>
            <a:r>
              <a:rPr lang="en-US" b="0" i="0" dirty="0">
                <a:solidFill>
                  <a:srgbClr val="0101FD"/>
                </a:solidFill>
                <a:effectLst/>
                <a:latin typeface="SFMono-Regular"/>
              </a:rPr>
              <a:t>USE</a:t>
            </a:r>
            <a:r>
              <a:rPr lang="en-US" b="0" i="0" dirty="0">
                <a:solidFill>
                  <a:srgbClr val="171717"/>
                </a:solidFill>
                <a:effectLst/>
                <a:latin typeface="SFMono-Regular"/>
              </a:rPr>
              <a:t>_</a:t>
            </a:r>
            <a:r>
              <a:rPr lang="en-US" b="0" i="0" dirty="0">
                <a:solidFill>
                  <a:srgbClr val="0101FD"/>
                </a:solidFill>
                <a:effectLst/>
                <a:latin typeface="SFMono-Regular"/>
              </a:rPr>
              <a:t>TYPE</a:t>
            </a:r>
            <a:r>
              <a:rPr lang="en-US" b="0" i="0" dirty="0">
                <a:solidFill>
                  <a:srgbClr val="171717"/>
                </a:solidFill>
                <a:effectLst/>
                <a:latin typeface="SFMono-Regular"/>
              </a:rPr>
              <a:t>_</a:t>
            </a:r>
            <a:r>
              <a:rPr lang="en-US" b="0" i="0" dirty="0">
                <a:solidFill>
                  <a:srgbClr val="0101FD"/>
                </a:solidFill>
                <a:effectLst/>
                <a:latin typeface="SFMono-Regular"/>
              </a:rPr>
              <a:t>DEFAULT</a:t>
            </a:r>
            <a:r>
              <a:rPr lang="en-US" b="0" i="0" dirty="0">
                <a:solidFill>
                  <a:srgbClr val="171717"/>
                </a:solidFill>
                <a:effectLst/>
                <a:latin typeface="SFMono-Regular"/>
              </a:rPr>
              <a:t> = { </a:t>
            </a:r>
            <a:r>
              <a:rPr lang="en-US" b="0" i="0" dirty="0">
                <a:solidFill>
                  <a:srgbClr val="0101FD"/>
                </a:solidFill>
                <a:effectLst/>
                <a:latin typeface="SFMono-Regular"/>
              </a:rPr>
              <a:t>TRUE</a:t>
            </a:r>
            <a:r>
              <a:rPr lang="en-US" b="0" i="0" dirty="0">
                <a:solidFill>
                  <a:srgbClr val="171717"/>
                </a:solidFill>
                <a:effectLst/>
                <a:latin typeface="SFMono-Regular"/>
              </a:rPr>
              <a:t> | </a:t>
            </a:r>
            <a:r>
              <a:rPr lang="en-US" b="0" i="0" dirty="0">
                <a:solidFill>
                  <a:srgbClr val="0101FD"/>
                </a:solidFill>
                <a:effectLst/>
                <a:latin typeface="SFMono-Regular"/>
              </a:rPr>
              <a:t>FALSE</a:t>
            </a:r>
            <a:r>
              <a:rPr lang="en-US" b="0" i="0" dirty="0">
                <a:solidFill>
                  <a:srgbClr val="171717"/>
                </a:solidFill>
                <a:effectLst/>
                <a:latin typeface="SFMono-Regular"/>
              </a:rPr>
              <a:t> } </a:t>
            </a:r>
          </a:p>
          <a:p>
            <a:r>
              <a:rPr lang="en-US" b="0" i="0" dirty="0">
                <a:solidFill>
                  <a:srgbClr val="171717"/>
                </a:solidFill>
                <a:effectLst/>
                <a:latin typeface="SFMono-Regular"/>
              </a:rPr>
              <a:t>	| </a:t>
            </a:r>
            <a:r>
              <a:rPr lang="en-US" b="0" i="0" dirty="0">
                <a:solidFill>
                  <a:srgbClr val="0101FD"/>
                </a:solidFill>
                <a:effectLst/>
                <a:latin typeface="SFMono-Regular"/>
              </a:rPr>
              <a:t>E</a:t>
            </a:r>
            <a:r>
              <a:rPr lang="en-US" b="0" i="0" dirty="0">
                <a:solidFill>
                  <a:srgbClr val="171717"/>
                </a:solidFill>
                <a:effectLst/>
                <a:latin typeface="SFMono-Regular"/>
              </a:rPr>
              <a:t>ncoding = {</a:t>
            </a:r>
            <a:r>
              <a:rPr lang="en-US" b="0" i="0" dirty="0">
                <a:solidFill>
                  <a:srgbClr val="A31515"/>
                </a:solidFill>
                <a:effectLst/>
                <a:latin typeface="SFMono-Regular"/>
              </a:rPr>
              <a:t>'UTF8'</a:t>
            </a:r>
            <a:r>
              <a:rPr lang="en-US" b="0" i="0" dirty="0">
                <a:solidFill>
                  <a:srgbClr val="171717"/>
                </a:solidFill>
                <a:effectLst/>
                <a:latin typeface="SFMono-Regular"/>
              </a:rPr>
              <a:t> | </a:t>
            </a:r>
            <a:r>
              <a:rPr lang="en-US" b="0" i="0" dirty="0">
                <a:solidFill>
                  <a:srgbClr val="A31515"/>
                </a:solidFill>
                <a:effectLst/>
                <a:latin typeface="SFMono-Regular"/>
              </a:rPr>
              <a:t>'UTF16'</a:t>
            </a:r>
            <a:r>
              <a:rPr lang="en-US" b="0" i="0" dirty="0">
                <a:solidFill>
                  <a:srgbClr val="171717"/>
                </a:solidFill>
                <a:effectLst/>
                <a:latin typeface="SFMono-Regular"/>
              </a:rPr>
              <a:t>} | </a:t>
            </a:r>
          </a:p>
          <a:p>
            <a:r>
              <a:rPr lang="en-US" b="0" i="0" dirty="0">
                <a:solidFill>
                  <a:srgbClr val="171717"/>
                </a:solidFill>
                <a:effectLst/>
                <a:latin typeface="SFMono-Regular"/>
              </a:rPr>
              <a:t>	</a:t>
            </a:r>
            <a:r>
              <a:rPr lang="en-US" b="0" i="0" dirty="0">
                <a:solidFill>
                  <a:srgbClr val="0101FD"/>
                </a:solidFill>
                <a:effectLst/>
                <a:latin typeface="SFMono-Regular"/>
              </a:rPr>
              <a:t>PARSER</a:t>
            </a:r>
            <a:r>
              <a:rPr lang="en-US" b="0" i="0" dirty="0">
                <a:solidFill>
                  <a:srgbClr val="171717"/>
                </a:solidFill>
                <a:effectLst/>
                <a:latin typeface="SFMono-Regular"/>
              </a:rPr>
              <a:t>_</a:t>
            </a:r>
            <a:r>
              <a:rPr lang="en-US" b="0" i="0" dirty="0">
                <a:solidFill>
                  <a:srgbClr val="0101FD"/>
                </a:solidFill>
                <a:effectLst/>
                <a:latin typeface="SFMono-Regular"/>
              </a:rPr>
              <a:t>VERSION</a:t>
            </a:r>
            <a:r>
              <a:rPr lang="en-US" b="0" i="0" dirty="0">
                <a:solidFill>
                  <a:srgbClr val="171717"/>
                </a:solidFill>
                <a:effectLst/>
                <a:latin typeface="SFMono-Regular"/>
              </a:rPr>
              <a:t> = {</a:t>
            </a:r>
            <a:r>
              <a:rPr lang="en-US" b="0" i="0" dirty="0">
                <a:solidFill>
                  <a:srgbClr val="A31515"/>
                </a:solidFill>
                <a:effectLst/>
                <a:latin typeface="SFMono-Regular"/>
              </a:rPr>
              <a:t>'</a:t>
            </a:r>
            <a:r>
              <a:rPr lang="en-US" b="0" i="0" dirty="0" err="1">
                <a:solidFill>
                  <a:srgbClr val="A31515"/>
                </a:solidFill>
                <a:effectLst/>
                <a:latin typeface="SFMono-Regular"/>
              </a:rPr>
              <a:t>parser_version</a:t>
            </a:r>
            <a:r>
              <a:rPr lang="en-US" b="0" i="0" dirty="0">
                <a:solidFill>
                  <a:srgbClr val="A31515"/>
                </a:solidFill>
                <a:effectLst/>
                <a:latin typeface="SFMono-Regular"/>
              </a:rPr>
              <a:t>’</a:t>
            </a:r>
            <a:r>
              <a:rPr lang="en-US" b="0" i="0" dirty="0">
                <a:solidFill>
                  <a:srgbClr val="171717"/>
                </a:solidFill>
                <a:effectLst/>
                <a:latin typeface="SFMono-Regular"/>
              </a:rPr>
              <a:t>} </a:t>
            </a:r>
          </a:p>
          <a:p>
            <a:r>
              <a:rPr lang="en-US" b="0" i="0" dirty="0">
                <a:solidFill>
                  <a:srgbClr val="171717"/>
                </a:solidFill>
                <a:effectLst/>
                <a:latin typeface="SFMono-Regular"/>
              </a:rPr>
              <a:t>}</a:t>
            </a:r>
            <a:endParaRPr lang="en-US" dirty="0"/>
          </a:p>
        </p:txBody>
      </p:sp>
      <p:sp>
        <p:nvSpPr>
          <p:cNvPr id="4" name="Slide Number Placeholder 3"/>
          <p:cNvSpPr>
            <a:spLocks noGrp="1"/>
          </p:cNvSpPr>
          <p:nvPr>
            <p:ph type="sldNum" sz="quarter" idx="5"/>
          </p:nvPr>
        </p:nvSpPr>
        <p:spPr/>
        <p:txBody>
          <a:bodyPr/>
          <a:lstStyle/>
          <a:p>
            <a:fld id="{67E65352-95B5-4433-84FB-24BF035F4B44}" type="slidenum">
              <a:rPr lang="en-US" smtClean="0"/>
              <a:t>106</a:t>
            </a:fld>
            <a:endParaRPr lang="en-US"/>
          </a:p>
        </p:txBody>
      </p:sp>
    </p:spTree>
    <p:extLst>
      <p:ext uri="{BB962C8B-B14F-4D97-AF65-F5344CB8AC3E}">
        <p14:creationId xmlns:p14="http://schemas.microsoft.com/office/powerpoint/2010/main" val="248846925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slide 22 template</a:t>
            </a:r>
          </a:p>
        </p:txBody>
      </p:sp>
      <p:sp>
        <p:nvSpPr>
          <p:cNvPr id="4" name="Slide Number Placeholder 3"/>
          <p:cNvSpPr>
            <a:spLocks noGrp="1"/>
          </p:cNvSpPr>
          <p:nvPr>
            <p:ph type="sldNum" sz="quarter" idx="5"/>
          </p:nvPr>
        </p:nvSpPr>
        <p:spPr/>
        <p:txBody>
          <a:bodyPr/>
          <a:lstStyle/>
          <a:p>
            <a:fld id="{67E65352-95B5-4433-84FB-24BF035F4B44}" type="slidenum">
              <a:rPr lang="en-US" smtClean="0"/>
              <a:t>107</a:t>
            </a:fld>
            <a:endParaRPr lang="en-US"/>
          </a:p>
        </p:txBody>
      </p:sp>
    </p:spTree>
    <p:extLst>
      <p:ext uri="{BB962C8B-B14F-4D97-AF65-F5344CB8AC3E}">
        <p14:creationId xmlns:p14="http://schemas.microsoft.com/office/powerpoint/2010/main" val="406908518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kern="1200" dirty="0">
              <a:solidFill>
                <a:schemeClr val="tx1"/>
              </a:solidFill>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109</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0864588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Lino</a:t>
            </a:r>
          </a:p>
        </p:txBody>
      </p:sp>
      <p:sp>
        <p:nvSpPr>
          <p:cNvPr id="4" name="Slide Number Placeholder 3"/>
          <p:cNvSpPr>
            <a:spLocks noGrp="1"/>
          </p:cNvSpPr>
          <p:nvPr>
            <p:ph type="sldNum" sz="quarter" idx="5"/>
          </p:nvPr>
        </p:nvSpPr>
        <p:spPr/>
        <p:txBody>
          <a:bodyPr/>
          <a:lstStyle/>
          <a:p>
            <a:fld id="{09259B3D-005A-450F-B89F-6A3DD53EE3BF}" type="slidenum">
              <a:rPr lang="en-US" smtClean="0"/>
              <a:t>110</a:t>
            </a:fld>
            <a:endParaRPr lang="en-US"/>
          </a:p>
        </p:txBody>
      </p:sp>
    </p:spTree>
    <p:extLst>
      <p:ext uri="{BB962C8B-B14F-4D97-AF65-F5344CB8AC3E}">
        <p14:creationId xmlns:p14="http://schemas.microsoft.com/office/powerpoint/2010/main" val="236226653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900" b="1" dirty="0">
                <a:solidFill>
                  <a:schemeClr val="tx2"/>
                </a:solidFill>
              </a:rPr>
              <a:t>Important Points:</a:t>
            </a:r>
          </a:p>
          <a:p>
            <a:pPr algn="l"/>
            <a:r>
              <a:rPr lang="en-US" sz="900" dirty="0">
                <a:solidFill>
                  <a:schemeClr val="tx2"/>
                </a:solidFill>
              </a:rPr>
              <a:t>No need to pre-create the table in the SQL Pool to write to, it will be created if it does not exist.</a:t>
            </a:r>
          </a:p>
          <a:p>
            <a:pPr algn="l"/>
            <a:endParaRPr lang="en-US" sz="900" dirty="0">
              <a:solidFill>
                <a:schemeClr val="tx2"/>
              </a:solidFill>
            </a:endParaRPr>
          </a:p>
          <a:p>
            <a:pPr algn="l"/>
            <a:r>
              <a:rPr lang="en-US" sz="900" dirty="0" err="1">
                <a:solidFill>
                  <a:schemeClr val="tx2"/>
                </a:solidFill>
              </a:rPr>
              <a:t>sqlanalytics</a:t>
            </a:r>
            <a:r>
              <a:rPr lang="en-US" sz="900" dirty="0">
                <a:solidFill>
                  <a:schemeClr val="tx2"/>
                </a:solidFill>
              </a:rPr>
              <a:t> only works in Scala language cells. </a:t>
            </a:r>
          </a:p>
          <a:p>
            <a:pPr algn="l"/>
            <a:endParaRPr lang="en-US" sz="900" dirty="0">
              <a:solidFill>
                <a:schemeClr val="tx2"/>
              </a:solidFill>
            </a:endParaRPr>
          </a:p>
          <a:p>
            <a:pPr algn="l"/>
            <a:r>
              <a:rPr lang="en-US" sz="900" dirty="0">
                <a:solidFill>
                  <a:schemeClr val="tx2"/>
                </a:solidFill>
              </a:rPr>
              <a:t>To read with other languages like Python, use Spark to register a temporary view and then query the view using </a:t>
            </a:r>
            <a:r>
              <a:rPr lang="en-US" sz="900" dirty="0" err="1">
                <a:solidFill>
                  <a:schemeClr val="tx2"/>
                </a:solidFill>
              </a:rPr>
              <a:t>Spark.SQL</a:t>
            </a:r>
            <a:r>
              <a:rPr lang="en-US" sz="900" dirty="0">
                <a:solidFill>
                  <a:schemeClr val="tx2"/>
                </a:solidFill>
              </a:rPr>
              <a:t>(“select * from </a:t>
            </a:r>
            <a:r>
              <a:rPr lang="en-US" sz="900" dirty="0" err="1">
                <a:solidFill>
                  <a:schemeClr val="tx2"/>
                </a:solidFill>
              </a:rPr>
              <a:t>viewname</a:t>
            </a:r>
            <a:r>
              <a:rPr lang="en-US" sz="900" dirty="0">
                <a:solidFill>
                  <a:schemeClr val="tx2"/>
                </a:solidFill>
              </a:rPr>
              <a:t>”)</a:t>
            </a:r>
          </a:p>
          <a:p>
            <a:pPr algn="l"/>
            <a:endParaRPr lang="en-US" sz="900" dirty="0">
              <a:solidFill>
                <a:schemeClr val="tx2"/>
              </a:solidFill>
            </a:endParaRPr>
          </a:p>
          <a:p>
            <a:pPr algn="l"/>
            <a:r>
              <a:rPr lang="en-US" sz="900" dirty="0">
                <a:solidFill>
                  <a:schemeClr val="tx2"/>
                </a:solidFill>
              </a:rPr>
              <a:t>To write with other languages, create a view for table you want write, then query from that view in Scala. Then write.</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D6C99BD-48BF-084D-840E-D23CBF94330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146695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be covering each of these hubs in this introduction in more detail</a:t>
            </a:r>
          </a:p>
        </p:txBody>
      </p:sp>
      <p:sp>
        <p:nvSpPr>
          <p:cNvPr id="4" name="Slide Number Placeholder 3"/>
          <p:cNvSpPr>
            <a:spLocks noGrp="1"/>
          </p:cNvSpPr>
          <p:nvPr>
            <p:ph type="sldNum" sz="quarter" idx="5"/>
          </p:nvPr>
        </p:nvSpPr>
        <p:spPr/>
        <p:txBody>
          <a:bodyPr/>
          <a:lstStyle/>
          <a:p>
            <a:fld id="{67E65352-95B5-4433-84FB-24BF035F4B44}" type="slidenum">
              <a:rPr lang="en-US" smtClean="0"/>
              <a:t>6</a:t>
            </a:fld>
            <a:endParaRPr lang="en-US" dirty="0"/>
          </a:p>
        </p:txBody>
      </p:sp>
    </p:spTree>
    <p:extLst>
      <p:ext uri="{BB962C8B-B14F-4D97-AF65-F5344CB8AC3E}">
        <p14:creationId xmlns:p14="http://schemas.microsoft.com/office/powerpoint/2010/main" val="54195905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Best Practices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Storage accounts and endpoints provisioned during workspace creation are located in the same region. For optimal performance, if you access other storage accounts with serverless SQL, make sure they're in the same region. If they aren't in the same region, there will be increased latency for the data's network transfer between the remote region and the endpoint's region.</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Multiple applications and services might access your storage account. Storage throttling occurs when the combined IOPS or throughput generated by applications, services, and serverless SQL workload exceed the limits of the storage account. As a result, you'll experience a significant negative effect on query performance.</a:t>
            </a:r>
          </a:p>
          <a:p>
            <a:r>
              <a:rPr lang="en-US" sz="1200" b="0" i="0" kern="1200" dirty="0">
                <a:solidFill>
                  <a:schemeClr val="tx1"/>
                </a:solidFill>
                <a:effectLst/>
                <a:latin typeface="+mn-lt"/>
                <a:ea typeface="+mn-ea"/>
                <a:cs typeface="+mn-cs"/>
              </a:rPr>
              <a:t>When throttling is detected, serverless SQL has built-in handling to resolve it. serverless SQL will make requests to storage at a slower pace until throttling is resolved.</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Prepare files:</a:t>
            </a:r>
          </a:p>
          <a:p>
            <a:pPr marL="171450" indent="-171450">
              <a:buFontTx/>
              <a:buChar char="-"/>
            </a:pPr>
            <a:r>
              <a:rPr lang="en-US" sz="1200" b="0" i="0" kern="1200" dirty="0">
                <a:solidFill>
                  <a:schemeClr val="tx1"/>
                </a:solidFill>
                <a:effectLst/>
                <a:latin typeface="+mn-lt"/>
                <a:ea typeface="+mn-ea"/>
                <a:cs typeface="+mn-cs"/>
              </a:rPr>
              <a:t>If a query targets a single large file, you'll benefit from splitting it into multiple smaller files.</a:t>
            </a:r>
          </a:p>
          <a:p>
            <a:pPr marL="171450" indent="-171450">
              <a:buFontTx/>
              <a:buChar char="-"/>
            </a:pPr>
            <a:r>
              <a:rPr lang="en-US" sz="1200" b="0" i="0" kern="1200" dirty="0">
                <a:solidFill>
                  <a:schemeClr val="tx1"/>
                </a:solidFill>
                <a:effectLst/>
                <a:latin typeface="+mn-lt"/>
                <a:ea typeface="+mn-ea"/>
                <a:cs typeface="+mn-cs"/>
              </a:rPr>
              <a:t>Try to keep your CSV file size below 10 GB.</a:t>
            </a:r>
          </a:p>
          <a:p>
            <a:pPr marL="171450" indent="-171450">
              <a:buFontTx/>
              <a:buChar char="-"/>
            </a:pPr>
            <a:r>
              <a:rPr lang="en-US" sz="1200" b="0" i="0" kern="1200" dirty="0">
                <a:solidFill>
                  <a:schemeClr val="tx1"/>
                </a:solidFill>
                <a:effectLst/>
                <a:latin typeface="+mn-lt"/>
                <a:ea typeface="+mn-ea"/>
                <a:cs typeface="+mn-cs"/>
              </a:rPr>
              <a:t>It's better to have equally sized files for a single OPENROWSET path or an external table LOCATION.</a:t>
            </a:r>
          </a:p>
          <a:p>
            <a:pPr marL="171450" indent="-171450">
              <a:buFontTx/>
              <a:buChar char="-"/>
            </a:pPr>
            <a:r>
              <a:rPr lang="en-US" sz="1200" b="0" i="0" kern="1200" dirty="0">
                <a:solidFill>
                  <a:schemeClr val="tx1"/>
                </a:solidFill>
                <a:effectLst/>
                <a:latin typeface="+mn-lt"/>
                <a:ea typeface="+mn-ea"/>
                <a:cs typeface="+mn-cs"/>
              </a:rPr>
              <a:t>Partition your data by storing partitions to different folders or file names</a:t>
            </a:r>
          </a:p>
          <a:p>
            <a:pPr marL="171450" indent="-171450">
              <a:buFontTx/>
              <a:buChar char="-"/>
            </a:pPr>
            <a:endParaRPr lang="en-US" sz="1200" b="0" i="0" kern="1200" dirty="0">
              <a:solidFill>
                <a:schemeClr val="tx1"/>
              </a:solidFill>
              <a:effectLst/>
              <a:latin typeface="+mn-lt"/>
              <a:ea typeface="+mn-ea"/>
              <a:cs typeface="+mn-cs"/>
            </a:endParaRPr>
          </a:p>
          <a:p>
            <a:pPr marL="0" indent="0">
              <a:buFontTx/>
              <a:buNone/>
            </a:pPr>
            <a:r>
              <a:rPr lang="en-US" sz="1200" b="0" i="0" kern="1200" dirty="0">
                <a:solidFill>
                  <a:schemeClr val="tx1"/>
                </a:solidFill>
                <a:effectLst/>
                <a:latin typeface="+mn-lt"/>
                <a:ea typeface="+mn-ea"/>
                <a:cs typeface="+mn-cs"/>
              </a:rPr>
              <a:t>serverless SQL lists files in your storage account, starting from the first * using storage API. It eliminates files that don't match the specified path. Reducing the initial list of files can improve performance if there are many files that match the specified path up to the first wildcard.</a:t>
            </a:r>
          </a:p>
          <a:p>
            <a:pPr marL="0" indent="0">
              <a:buFontTx/>
              <a:buNone/>
            </a:pPr>
            <a:endParaRPr lang="en-US" sz="1200" b="0" i="0" kern="1200" dirty="0">
              <a:solidFill>
                <a:schemeClr val="tx1"/>
              </a:solidFill>
              <a:effectLst/>
              <a:latin typeface="+mn-lt"/>
              <a:ea typeface="+mn-ea"/>
              <a:cs typeface="+mn-cs"/>
            </a:endParaRPr>
          </a:p>
          <a:p>
            <a:pPr marL="0" indent="0">
              <a:buFontTx/>
              <a:buNone/>
            </a:pPr>
            <a:r>
              <a:rPr lang="en-US" sz="1200" b="0" i="0" kern="1200" dirty="0">
                <a:solidFill>
                  <a:schemeClr val="tx1"/>
                </a:solidFill>
                <a:effectLst/>
                <a:latin typeface="+mn-lt"/>
                <a:ea typeface="+mn-ea"/>
                <a:cs typeface="+mn-cs"/>
              </a:rPr>
              <a:t>Use appropriate data types:</a:t>
            </a:r>
          </a:p>
          <a:p>
            <a:pPr marL="171450" indent="-171450">
              <a:buFontTx/>
              <a:buChar char="-"/>
            </a:pPr>
            <a:r>
              <a:rPr lang="en-US" sz="1200" b="0" i="0" kern="1200" dirty="0">
                <a:solidFill>
                  <a:schemeClr val="tx1"/>
                </a:solidFill>
                <a:effectLst/>
                <a:latin typeface="+mn-lt"/>
                <a:ea typeface="+mn-ea"/>
                <a:cs typeface="+mn-cs"/>
              </a:rPr>
              <a:t>Use the smallest data size that will accommodate the largest possible value</a:t>
            </a:r>
          </a:p>
          <a:p>
            <a:pPr marL="171450" indent="-171450">
              <a:buFontTx/>
              <a:buChar char="-"/>
            </a:pPr>
            <a:r>
              <a:rPr lang="en-US" sz="1200" b="0" i="0" kern="1200" dirty="0">
                <a:solidFill>
                  <a:schemeClr val="tx1"/>
                </a:solidFill>
                <a:effectLst/>
                <a:latin typeface="+mn-lt"/>
                <a:ea typeface="+mn-ea"/>
                <a:cs typeface="+mn-cs"/>
              </a:rPr>
              <a:t>Use integer-based data types if possible</a:t>
            </a:r>
          </a:p>
          <a:p>
            <a:pPr marL="171450" indent="-171450">
              <a:buFontTx/>
              <a:buChar char="-"/>
            </a:pPr>
            <a:r>
              <a:rPr lang="en-US" sz="1200" b="0" i="0" kern="1200" dirty="0">
                <a:solidFill>
                  <a:schemeClr val="tx1"/>
                </a:solidFill>
                <a:effectLst/>
                <a:latin typeface="+mn-lt"/>
                <a:ea typeface="+mn-ea"/>
                <a:cs typeface="+mn-cs"/>
              </a:rPr>
              <a:t>Use  </a:t>
            </a:r>
            <a:r>
              <a:rPr lang="en-US" sz="1200" b="0" i="0" u="none" strike="noStrike" kern="1200" dirty="0" err="1">
                <a:solidFill>
                  <a:schemeClr val="tx1"/>
                </a:solidFill>
                <a:effectLst/>
                <a:latin typeface="+mn-lt"/>
                <a:ea typeface="+mn-ea"/>
                <a:cs typeface="+mn-cs"/>
                <a:hlinkClick r:id="rId3"/>
              </a:rPr>
              <a:t>sp_describe_first_results_set</a:t>
            </a:r>
            <a:r>
              <a:rPr lang="en-US" sz="1200" b="0" i="0" u="none" strike="noStrike" kern="1200" dirty="0">
                <a:solidFill>
                  <a:schemeClr val="tx1"/>
                </a:solidFill>
                <a:effectLst/>
                <a:latin typeface="+mn-lt"/>
                <a:ea typeface="+mn-ea"/>
                <a:cs typeface="+mn-cs"/>
              </a:rPr>
              <a:t> to check the resulting data types of your query and specify appropriate data types if needed</a:t>
            </a:r>
          </a:p>
          <a:p>
            <a:pPr marL="171450" indent="-171450">
              <a:buFontTx/>
              <a:buChar char="-"/>
            </a:pPr>
            <a:endParaRPr lang="en-US" sz="1200" b="0" i="0" u="none" strike="noStrike" kern="1200" dirty="0">
              <a:solidFill>
                <a:schemeClr val="tx1"/>
              </a:solidFill>
              <a:effectLst/>
              <a:latin typeface="+mn-lt"/>
              <a:ea typeface="+mn-ea"/>
              <a:cs typeface="+mn-cs"/>
            </a:endParaRPr>
          </a:p>
          <a:p>
            <a:pPr marL="171450" indent="-171450">
              <a:buFontTx/>
              <a:buChar char="-"/>
            </a:pPr>
            <a:endParaRPr lang="en-US" sz="1200" b="0" i="0" u="none" strike="noStrike" kern="1200" dirty="0">
              <a:solidFill>
                <a:schemeClr val="tx1"/>
              </a:solidFill>
              <a:effectLst/>
              <a:latin typeface="+mn-lt"/>
              <a:ea typeface="+mn-ea"/>
              <a:cs typeface="+mn-cs"/>
            </a:endParaRPr>
          </a:p>
          <a:p>
            <a:pPr marL="0" indent="0">
              <a:buFontTx/>
              <a:buNone/>
            </a:pPr>
            <a:r>
              <a:rPr lang="en-US" sz="1200" b="0" i="0" u="none" strike="noStrike" kern="1200" dirty="0">
                <a:solidFill>
                  <a:schemeClr val="tx1"/>
                </a:solidFill>
                <a:effectLst/>
                <a:latin typeface="+mn-lt"/>
                <a:ea typeface="+mn-ea"/>
                <a:cs typeface="+mn-cs"/>
              </a:rPr>
              <a:t>PARSER_VERSION 1.0 is default and feature rich, PARSER_VERSION 2.0 if built for performance and does not support all options and encodings/</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CETAS:</a:t>
            </a:r>
          </a:p>
          <a:p>
            <a:pPr marL="171450" indent="-171450">
              <a:buFontTx/>
              <a:buChar char="-"/>
            </a:pPr>
            <a:r>
              <a:rPr lang="en-US" sz="1200" b="0" i="0" kern="1200" dirty="0">
                <a:solidFill>
                  <a:schemeClr val="tx1"/>
                </a:solidFill>
                <a:effectLst/>
                <a:latin typeface="+mn-lt"/>
                <a:ea typeface="+mn-ea"/>
                <a:cs typeface="+mn-cs"/>
              </a:rPr>
              <a:t>CETAS is a parallel operation that creates external table metadata and exports the SELECT query results to a set of files in your storage account.</a:t>
            </a:r>
          </a:p>
          <a:p>
            <a:pPr marL="171450" indent="-171450">
              <a:buFontTx/>
              <a:buChar char="-"/>
            </a:pPr>
            <a:r>
              <a:rPr lang="en-US" sz="1200" b="0" i="0" kern="1200" dirty="0">
                <a:solidFill>
                  <a:schemeClr val="tx1"/>
                </a:solidFill>
                <a:effectLst/>
                <a:latin typeface="+mn-lt"/>
                <a:ea typeface="+mn-ea"/>
                <a:cs typeface="+mn-cs"/>
              </a:rPr>
              <a:t>You can use CETAS to store frequently used parts of queries, like joined reference tables, to a new set of files. You can then join to this single external table instead of repeating common joins in multiple queries.</a:t>
            </a:r>
          </a:p>
          <a:p>
            <a:pPr marL="171450" indent="-171450">
              <a:buFontTx/>
              <a:buChar char="-"/>
            </a:pPr>
            <a:r>
              <a:rPr lang="en-US" sz="1200" b="0" i="0" kern="1200" dirty="0">
                <a:solidFill>
                  <a:schemeClr val="tx1"/>
                </a:solidFill>
                <a:effectLst/>
                <a:latin typeface="+mn-lt"/>
                <a:ea typeface="+mn-ea"/>
                <a:cs typeface="+mn-cs"/>
              </a:rPr>
              <a:t>As CETAS generates Parquet files, statistics will be automatically created when the first query targets this external table, resulting in improved performance.</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118</a:t>
            </a:fld>
            <a:endParaRPr lang="en-US"/>
          </a:p>
        </p:txBody>
      </p:sp>
    </p:spTree>
    <p:extLst>
      <p:ext uri="{BB962C8B-B14F-4D97-AF65-F5344CB8AC3E}">
        <p14:creationId xmlns:p14="http://schemas.microsoft.com/office/powerpoint/2010/main" val="314010931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Statistics synchronous option to be asynchronous</a:t>
            </a:r>
          </a:p>
          <a:p>
            <a:pPr marL="171450" indent="-171450">
              <a:buFont typeface="Arial" panose="020B0604020202020204" pitchFamily="34" charset="0"/>
              <a:buChar char="•"/>
            </a:pPr>
            <a:r>
              <a:rPr lang="en-US" dirty="0"/>
              <a:t>Recalculated when there are changes over 500 rows or 20% of rows are updated</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By default, auto update statistics are configured to be synchronous but can be configured to be asynchronous operations</a:t>
            </a:r>
          </a:p>
          <a:p>
            <a:pPr marL="171450" indent="-171450">
              <a:buFont typeface="Arial" panose="020B0604020202020204" pitchFamily="34" charset="0"/>
              <a:buChar char="•"/>
            </a:pPr>
            <a:r>
              <a:rPr lang="en-US" dirty="0"/>
              <a:t>Statistics are updated opportunistically when queries are run.</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549953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CSV support added [</a:t>
            </a:r>
            <a:r>
              <a:rPr lang="en-US" dirty="0">
                <a:hlinkClick r:id="rId3"/>
              </a:rPr>
              <a:t>Cost management for serverless SQL pool - Azure Synapse Analytics | Microsoft Docs</a:t>
            </a:r>
            <a:r>
              <a:rPr lang="en-US" dirty="0"/>
              <a:t>]</a:t>
            </a:r>
          </a:p>
          <a:p>
            <a:endParaRPr lang="en-US" dirty="0"/>
          </a:p>
          <a:p>
            <a:r>
              <a:rPr lang="en-US" b="0" i="0" dirty="0">
                <a:solidFill>
                  <a:srgbClr val="171717"/>
                </a:solidFill>
                <a:effectLst/>
                <a:latin typeface="Segoe UI" panose="020B0502040204020203" pitchFamily="34" charset="0"/>
              </a:rPr>
              <a:t>When statistics are created for a Parquet column, only the relevant column is read from files. When statistics are created for a CSV column, whole files are read and parsed.</a:t>
            </a:r>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122</a:t>
            </a:fld>
            <a:endParaRPr lang="en-US"/>
          </a:p>
        </p:txBody>
      </p:sp>
    </p:spTree>
    <p:extLst>
      <p:ext uri="{BB962C8B-B14F-4D97-AF65-F5344CB8AC3E}">
        <p14:creationId xmlns:p14="http://schemas.microsoft.com/office/powerpoint/2010/main" val="159577399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1,048,576 – this is why we recommend at least 60 million rows for a CCI table.  Azure Synapse automatically distributes data into 60 distribution, and each distribution needs at least 1 million rows for good rowgroup compression (or each partition, if your table </a:t>
            </a:r>
            <a:r>
              <a:rPr lang="en-US"/>
              <a:t>is partitioned).</a:t>
            </a: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11/29/2021 9:36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127</a:t>
            </a:fld>
            <a:endParaRPr lang="en-US"/>
          </a:p>
        </p:txBody>
      </p:sp>
    </p:spTree>
    <p:extLst>
      <p:ext uri="{BB962C8B-B14F-4D97-AF65-F5344CB8AC3E}">
        <p14:creationId xmlns:p14="http://schemas.microsoft.com/office/powerpoint/2010/main" val="207509849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128</a:t>
            </a:fld>
            <a:endParaRPr lang="en-US"/>
          </a:p>
        </p:txBody>
      </p:sp>
    </p:spTree>
    <p:extLst>
      <p:ext uri="{BB962C8B-B14F-4D97-AF65-F5344CB8AC3E}">
        <p14:creationId xmlns:p14="http://schemas.microsoft.com/office/powerpoint/2010/main" val="404367405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11/29/2021 9:36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129</a:t>
            </a:fld>
            <a:endParaRPr lang="en-US" dirty="0"/>
          </a:p>
        </p:txBody>
      </p:sp>
    </p:spTree>
    <p:extLst>
      <p:ext uri="{BB962C8B-B14F-4D97-AF65-F5344CB8AC3E}">
        <p14:creationId xmlns:p14="http://schemas.microsoft.com/office/powerpoint/2010/main" val="148418198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11/29/2021 9:36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130</a:t>
            </a:fld>
            <a:endParaRPr lang="en-US"/>
          </a:p>
        </p:txBody>
      </p:sp>
    </p:spTree>
    <p:extLst>
      <p:ext uri="{BB962C8B-B14F-4D97-AF65-F5344CB8AC3E}">
        <p14:creationId xmlns:p14="http://schemas.microsoft.com/office/powerpoint/2010/main" val="287827438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https://www.menti.com/ptmheqr6n3</a:t>
            </a:r>
          </a:p>
        </p:txBody>
      </p:sp>
      <p:sp>
        <p:nvSpPr>
          <p:cNvPr id="4" name="Slide Number Placeholder 3"/>
          <p:cNvSpPr>
            <a:spLocks noGrp="1"/>
          </p:cNvSpPr>
          <p:nvPr>
            <p:ph type="sldNum" sz="quarter" idx="5"/>
          </p:nvPr>
        </p:nvSpPr>
        <p:spPr/>
        <p:txBody>
          <a:bodyPr/>
          <a:lstStyle/>
          <a:p>
            <a:fld id="{09259B3D-005A-450F-B89F-6A3DD53EE3BF}" type="slidenum">
              <a:rPr lang="en-US" smtClean="0"/>
              <a:t>131</a:t>
            </a:fld>
            <a:endParaRPr lang="en-US"/>
          </a:p>
        </p:txBody>
      </p:sp>
    </p:spTree>
    <p:extLst>
      <p:ext uri="{BB962C8B-B14F-4D97-AF65-F5344CB8AC3E}">
        <p14:creationId xmlns:p14="http://schemas.microsoft.com/office/powerpoint/2010/main" val="38601984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 Mark is the knowledge center</a:t>
            </a:r>
          </a:p>
        </p:txBody>
      </p:sp>
      <p:sp>
        <p:nvSpPr>
          <p:cNvPr id="4" name="Slide Number Placeholder 3"/>
          <p:cNvSpPr>
            <a:spLocks noGrp="1"/>
          </p:cNvSpPr>
          <p:nvPr>
            <p:ph type="sldNum" sz="quarter" idx="5"/>
          </p:nvPr>
        </p:nvSpPr>
        <p:spPr/>
        <p:txBody>
          <a:bodyPr/>
          <a:lstStyle/>
          <a:p>
            <a:fld id="{09259B3D-005A-450F-B89F-6A3DD53EE3BF}" type="slidenum">
              <a:rPr lang="en-US" smtClean="0"/>
              <a:t>7</a:t>
            </a:fld>
            <a:endParaRPr lang="en-US"/>
          </a:p>
        </p:txBody>
      </p:sp>
    </p:spTree>
    <p:extLst>
      <p:ext uri="{BB962C8B-B14F-4D97-AF65-F5344CB8AC3E}">
        <p14:creationId xmlns:p14="http://schemas.microsoft.com/office/powerpoint/2010/main" val="32200530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Ingest allows for quick access to a copy data tool to move data from one location to another</a:t>
            </a:r>
          </a:p>
          <a:p>
            <a:endParaRPr lang="en-US" dirty="0"/>
          </a:p>
          <a:p>
            <a:r>
              <a:rPr lang="en-US" dirty="0"/>
              <a:t>Explore and analyze – tutorial in how to get started querying data</a:t>
            </a:r>
          </a:p>
          <a:p>
            <a:endParaRPr lang="en-US" dirty="0"/>
          </a:p>
          <a:p>
            <a:r>
              <a:rPr lang="en-US" dirty="0"/>
              <a:t>Visualize – shows quick access to reports in linked Power BI workspaces</a:t>
            </a:r>
          </a:p>
          <a:p>
            <a:endParaRPr lang="en-US" dirty="0"/>
          </a:p>
          <a:p>
            <a:r>
              <a:rPr lang="en-US" dirty="0"/>
              <a:t>Learn - Knowledge Center</a:t>
            </a:r>
          </a:p>
        </p:txBody>
      </p:sp>
      <p:sp>
        <p:nvSpPr>
          <p:cNvPr id="4" name="Slide Number Placeholder 3"/>
          <p:cNvSpPr>
            <a:spLocks noGrp="1"/>
          </p:cNvSpPr>
          <p:nvPr>
            <p:ph type="sldNum" sz="quarter" idx="5"/>
          </p:nvPr>
        </p:nvSpPr>
        <p:spPr/>
        <p:txBody>
          <a:bodyPr/>
          <a:lstStyle/>
          <a:p>
            <a:fld id="{09259B3D-005A-450F-B89F-6A3DD53EE3BF}" type="slidenum">
              <a:rPr lang="en-US" smtClean="0"/>
              <a:t>8</a:t>
            </a:fld>
            <a:endParaRPr lang="en-US"/>
          </a:p>
        </p:txBody>
      </p:sp>
    </p:spTree>
    <p:extLst>
      <p:ext uri="{BB962C8B-B14F-4D97-AF65-F5344CB8AC3E}">
        <p14:creationId xmlns:p14="http://schemas.microsoft.com/office/powerpoint/2010/main" val="6228624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Workspace == Databases</a:t>
            </a:r>
          </a:p>
          <a:p>
            <a:r>
              <a:rPr lang="en-US" dirty="0"/>
              <a:t>Linked == Storage accounts</a:t>
            </a:r>
          </a:p>
        </p:txBody>
      </p:sp>
      <p:sp>
        <p:nvSpPr>
          <p:cNvPr id="4" name="Slide Number Placeholder 3"/>
          <p:cNvSpPr>
            <a:spLocks noGrp="1"/>
          </p:cNvSpPr>
          <p:nvPr>
            <p:ph type="sldNum" sz="quarter" idx="5"/>
          </p:nvPr>
        </p:nvSpPr>
        <p:spPr/>
        <p:txBody>
          <a:bodyPr/>
          <a:lstStyle/>
          <a:p>
            <a:fld id="{09259B3D-005A-450F-B89F-6A3DD53EE3BF}" type="slidenum">
              <a:rPr lang="en-US" smtClean="0"/>
              <a:t>11</a:t>
            </a:fld>
            <a:endParaRPr lang="en-US"/>
          </a:p>
        </p:txBody>
      </p:sp>
    </p:spTree>
    <p:extLst>
      <p:ext uri="{BB962C8B-B14F-4D97-AF65-F5344CB8AC3E}">
        <p14:creationId xmlns:p14="http://schemas.microsoft.com/office/powerpoint/2010/main" val="16788404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E65352-95B5-4433-84FB-24BF035F4B44}" type="slidenum">
              <a:rPr lang="en-US" smtClean="0"/>
              <a:t>16</a:t>
            </a:fld>
            <a:endParaRPr lang="en-US" dirty="0"/>
          </a:p>
        </p:txBody>
      </p:sp>
    </p:spTree>
    <p:extLst>
      <p:ext uri="{BB962C8B-B14F-4D97-AF65-F5344CB8AC3E}">
        <p14:creationId xmlns:p14="http://schemas.microsoft.com/office/powerpoint/2010/main" val="288106839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ags" Target="../tags/tag2.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2.xml"/><Relationship Id="rId1" Type="http://schemas.openxmlformats.org/officeDocument/2006/relationships/tags" Target="../tags/tag6.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2.xml"/><Relationship Id="rId1" Type="http://schemas.openxmlformats.org/officeDocument/2006/relationships/tags" Target="../tags/tag7.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3.xml"/><Relationship Id="rId1" Type="http://schemas.openxmlformats.org/officeDocument/2006/relationships/tags" Target="../tags/tag9.xml"/><Relationship Id="rId4" Type="http://schemas.openxmlformats.org/officeDocument/2006/relationships/image" Target="../media/image3.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3.xml"/><Relationship Id="rId1" Type="http://schemas.openxmlformats.org/officeDocument/2006/relationships/tags" Target="../tags/tag10.xml"/><Relationship Id="rId4" Type="http://schemas.openxmlformats.org/officeDocument/2006/relationships/image" Target="../media/image3.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Master" Target="../slideMasters/slideMaster3.xml"/><Relationship Id="rId1" Type="http://schemas.openxmlformats.org/officeDocument/2006/relationships/tags" Target="../tags/tag11.xml"/><Relationship Id="rId4" Type="http://schemas.openxmlformats.org/officeDocument/2006/relationships/image" Target="../media/image13.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slideMaster" Target="../slideMasters/slideMaster3.xml"/><Relationship Id="rId1" Type="http://schemas.openxmlformats.org/officeDocument/2006/relationships/tags" Target="../tags/tag12.xml"/><Relationship Id="rId4" Type="http://schemas.openxmlformats.org/officeDocument/2006/relationships/image" Target="../media/image13.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1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14.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15.xml"/><Relationship Id="rId4" Type="http://schemas.openxmlformats.org/officeDocument/2006/relationships/image" Target="../media/image2.jpe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slideMaster" Target="../slideMasters/slideMaster3.xml"/><Relationship Id="rId1" Type="http://schemas.openxmlformats.org/officeDocument/2006/relationships/tags" Target="../tags/tag16.xml"/><Relationship Id="rId5" Type="http://schemas.openxmlformats.org/officeDocument/2006/relationships/image" Target="../media/image4.jpeg"/><Relationship Id="rId4" Type="http://schemas.openxmlformats.org/officeDocument/2006/relationships/image" Target="../media/image15.png"/></Relationships>
</file>

<file path=ppt/slideLayouts/_rels/slideLayout3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7.xml"/></Relationships>
</file>

<file path=ppt/slideLayouts/_rels/slideLayout3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8.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3.png"/></Relationships>
</file>

<file path=ppt/slideLayouts/_rels/slideLayout4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9.xml"/></Relationships>
</file>

<file path=ppt/slideLayouts/_rels/slideLayout4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0.xml"/></Relationships>
</file>

<file path=ppt/slideLayouts/_rels/slideLayout4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1.xml"/></Relationships>
</file>

<file path=ppt/slideLayouts/_rels/slideLayout4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2.xml"/></Relationships>
</file>

<file path=ppt/slideLayouts/_rels/slideLayout4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3.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4.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5.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6.xml"/></Relationships>
</file>

<file path=ppt/slideLayouts/_rels/slideLayout4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7.xml"/></Relationships>
</file>

<file path=ppt/slideLayouts/_rels/slideLayout4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8.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9.xml"/></Relationships>
</file>

<file path=ppt/slideLayouts/_rels/slideLayout5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0.xml"/></Relationships>
</file>

<file path=ppt/slideLayouts/_rels/slideLayout5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1.xml"/></Relationships>
</file>

<file path=ppt/slideLayouts/_rels/slideLayout5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2.xml"/></Relationships>
</file>

<file path=ppt/slideLayouts/_rels/slideLayout5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3.xml"/></Relationships>
</file>

<file path=ppt/slideLayouts/_rels/slideLayout55.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4.xml"/></Relationships>
</file>

<file path=ppt/slideLayouts/_rels/slideLayout56.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5.xml"/></Relationships>
</file>

<file path=ppt/slideLayouts/_rels/slideLayout57.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6.xml"/></Relationships>
</file>

<file path=ppt/slideLayouts/_rels/slideLayout5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7.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3.xml"/><Relationship Id="rId1" Type="http://schemas.openxmlformats.org/officeDocument/2006/relationships/tags" Target="../tags/tag38.xml"/><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slideMaster" Target="../slideMasters/slideMaster3.xml"/><Relationship Id="rId1" Type="http://schemas.openxmlformats.org/officeDocument/2006/relationships/tags" Target="../tags/tag39.xml"/><Relationship Id="rId4" Type="http://schemas.openxmlformats.org/officeDocument/2006/relationships/image" Target="../media/image15.pn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40.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41.xml"/></Relationships>
</file>

<file path=ppt/slideLayouts/_rels/slideLayout6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2.xml"/></Relationships>
</file>

<file path=ppt/slideLayouts/_rels/slideLayout6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userDrawn="1"/>
        </p:nvPicPr>
        <p:blipFill rotWithShape="1">
          <a:blip r:embed="rId3"/>
          <a:srcRect l="8606" t="385" b="385"/>
          <a:stretch/>
        </p:blipFill>
        <p:spPr>
          <a:xfrm flipH="1">
            <a:off x="-1" y="0"/>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8686517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4927712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4324698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0238608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1"/>
            <a:ext cx="3468956" cy="1107996"/>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356100" y="2447039"/>
            <a:ext cx="7251192" cy="369332"/>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p:nvCxnSpPr>
        <p:spPr>
          <a:xfrm>
            <a:off x="4356100" y="2017713"/>
            <a:ext cx="72532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12512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5ACBF0"/>
          </p15:clr>
        </p15:guide>
        <p15:guide id="13" pos="2744">
          <p15:clr>
            <a:srgbClr val="5ACBF0"/>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2" orient="horz" pos="1728">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bwMode="auto">
          <a:xfrm>
            <a:off x="588263" y="3179701"/>
            <a:ext cx="3182621" cy="498598"/>
          </a:xfrm>
          <a:noFill/>
        </p:spPr>
        <p:txBody>
          <a:bodyPr vert="horz" wrap="square" lIns="0" tIns="0" rIns="0" bIns="0" rtlCol="0" anchor="ctr" anchorCtr="0">
            <a:spAutoFit/>
          </a:bodyPr>
          <a:lstStyle>
            <a:lvl1pPr>
              <a:defRPr lang="en-US" dirty="0">
                <a:solidFill>
                  <a:srgbClr val="FFFFFF"/>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28156469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5ACBF0"/>
          </p15:clr>
        </p15:guide>
        <p15:guide id="14" pos="3155">
          <p15:clr>
            <a:srgbClr val="5ACBF0"/>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a:xfrm>
            <a:off x="588263" y="3179701"/>
            <a:ext cx="3182621" cy="498598"/>
          </a:xfrm>
          <a:noFill/>
        </p:spPr>
        <p:txBody>
          <a:bodyPr vert="horz" wrap="square" lIns="0" tIns="0" rIns="0" bIns="0" rtlCol="0" anchor="ctr" anchorCtr="0">
            <a:spAutoFit/>
          </a:bodyPr>
          <a:lstStyle>
            <a:lvl1pPr>
              <a:defRPr lang="en-US" dirty="0">
                <a:solidFill>
                  <a:schemeClr val="tx1"/>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spAutoFit/>
          </a:bodyPr>
          <a:lstStyle>
            <a:lvl1pPr marL="0" indent="0">
              <a:spcAft>
                <a:spcPts val="1200"/>
              </a:spcAft>
              <a:buNone/>
              <a:defRPr sz="2800"/>
            </a:lvl1pPr>
            <a:lvl2pPr marL="228600" indent="0">
              <a:buNone/>
              <a:defRPr/>
            </a:lvl2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689448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guide id="30" pos="2376">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090029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6371021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642497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888663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9121126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24939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069348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1508546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spTree>
    <p:extLst>
      <p:ext uri="{BB962C8B-B14F-4D97-AF65-F5344CB8AC3E}">
        <p14:creationId xmlns:p14="http://schemas.microsoft.com/office/powerpoint/2010/main" val="13420329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7901251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Slide 3 ">
    <p:bg>
      <p:bgPr>
        <a:solidFill>
          <a:schemeClr val="accent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5F38AD-64EA-4B26-B7D3-C2F05493206B}"/>
              </a:ext>
            </a:extLst>
          </p:cNvPr>
          <p:cNvPicPr>
            <a:picLocks noChangeAspect="1"/>
          </p:cNvPicPr>
          <p:nvPr userDrawn="1"/>
        </p:nvPicPr>
        <p:blipFill>
          <a:blip r:embed="rId2"/>
          <a:stretch>
            <a:fillRect/>
          </a:stretch>
        </p:blipFill>
        <p:spPr>
          <a:xfrm>
            <a:off x="0" y="0"/>
            <a:ext cx="12192000" cy="6857997"/>
          </a:xfrm>
          <a:prstGeom prst="rect">
            <a:avLst/>
          </a:prstGeom>
        </p:spPr>
      </p:pic>
      <p:sp>
        <p:nvSpPr>
          <p:cNvPr id="3" name="Rectangle 2">
            <a:extLst>
              <a:ext uri="{FF2B5EF4-FFF2-40B4-BE49-F238E27FC236}">
                <a16:creationId xmlns:a16="http://schemas.microsoft.com/office/drawing/2014/main" id="{F0191069-9A1B-4D96-B56B-775F6023B787}"/>
              </a:ext>
            </a:extLst>
          </p:cNvPr>
          <p:cNvSpPr/>
          <p:nvPr userDrawn="1"/>
        </p:nvSpPr>
        <p:spPr bwMode="auto">
          <a:xfrm>
            <a:off x="0" y="0"/>
            <a:ext cx="12192000" cy="6858000"/>
          </a:xfrm>
          <a:prstGeom prst="rect">
            <a:avLst/>
          </a:prstGeom>
          <a:gradFill>
            <a:gsLst>
              <a:gs pos="0">
                <a:srgbClr val="000000">
                  <a:alpha val="15000"/>
                </a:srgbClr>
              </a:gs>
              <a:gs pos="100000">
                <a:srgbClr val="1A1A1A">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BA784868-C8AF-4D99-9BD8-43CBB496184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4248" y="257170"/>
            <a:ext cx="2266311" cy="569191"/>
          </a:xfrm>
          <a:prstGeom prst="rect">
            <a:avLst/>
          </a:prstGeom>
        </p:spPr>
      </p:pic>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464841" y="4847661"/>
            <a:ext cx="9602819"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407391" y="3029995"/>
            <a:ext cx="966026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31589703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3_Title Slide">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
        <p:nvSpPr>
          <p:cNvPr id="9" name="Title 1"/>
          <p:cNvSpPr>
            <a:spLocks noGrp="1"/>
          </p:cNvSpPr>
          <p:nvPr>
            <p:ph type="title" hasCustomPrompt="1"/>
          </p:nvPr>
        </p:nvSpPr>
        <p:spPr>
          <a:xfrm>
            <a:off x="584201" y="3035102"/>
            <a:ext cx="6501251" cy="498674"/>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1" y="3962401"/>
            <a:ext cx="6501251" cy="276999"/>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 text</a:t>
            </a:r>
          </a:p>
        </p:txBody>
      </p:sp>
      <p:sp>
        <p:nvSpPr>
          <p:cNvPr id="275" name="Oval 274">
            <a:extLst>
              <a:ext uri="{FF2B5EF4-FFF2-40B4-BE49-F238E27FC236}">
                <a16:creationId xmlns:a16="http://schemas.microsoft.com/office/drawing/2014/main" id="{3A24E08F-1AA5-474E-9DD9-5E82B74C4559}"/>
              </a:ext>
            </a:extLst>
          </p:cNvPr>
          <p:cNvSpPr/>
          <p:nvPr userDrawn="1"/>
        </p:nvSpPr>
        <p:spPr bwMode="auto">
          <a:xfrm>
            <a:off x="7377154" y="1312883"/>
            <a:ext cx="4232235" cy="4232235"/>
          </a:xfrm>
          <a:prstGeom prst="ellipse">
            <a:avLst/>
          </a:prstGeom>
          <a:solidFill>
            <a:schemeClr val="bg2"/>
          </a:solidFill>
          <a:ln>
            <a:noFill/>
          </a:ln>
          <a:effectLst>
            <a:innerShdw blurRad="254000">
              <a:prstClr val="black">
                <a:alpha val="32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grpSp>
        <p:nvGrpSpPr>
          <p:cNvPr id="276" name="Graphic 1">
            <a:extLst>
              <a:ext uri="{FF2B5EF4-FFF2-40B4-BE49-F238E27FC236}">
                <a16:creationId xmlns:a16="http://schemas.microsoft.com/office/drawing/2014/main" id="{29461418-0591-4D90-9B24-73480A0FE748}"/>
              </a:ext>
            </a:extLst>
          </p:cNvPr>
          <p:cNvGrpSpPr/>
          <p:nvPr userDrawn="1"/>
        </p:nvGrpSpPr>
        <p:grpSpPr>
          <a:xfrm>
            <a:off x="7540158" y="913033"/>
            <a:ext cx="3649174" cy="3855948"/>
            <a:chOff x="7301098" y="972580"/>
            <a:chExt cx="3649174" cy="3855948"/>
          </a:xfrm>
        </p:grpSpPr>
        <p:sp>
          <p:nvSpPr>
            <p:cNvPr id="277" name="Freeform: Shape 276">
              <a:extLst>
                <a:ext uri="{FF2B5EF4-FFF2-40B4-BE49-F238E27FC236}">
                  <a16:creationId xmlns:a16="http://schemas.microsoft.com/office/drawing/2014/main" id="{31300545-88A0-4735-9A01-19DEB9E50E74}"/>
                </a:ext>
              </a:extLst>
            </p:cNvPr>
            <p:cNvSpPr/>
            <p:nvPr/>
          </p:nvSpPr>
          <p:spPr>
            <a:xfrm>
              <a:off x="9150574" y="3947825"/>
              <a:ext cx="1799698" cy="880703"/>
            </a:xfrm>
            <a:custGeom>
              <a:avLst/>
              <a:gdLst>
                <a:gd name="connsiteX0" fmla="*/ 1577927 w 1799697"/>
                <a:gd name="connsiteY0" fmla="*/ 513425 h 880703"/>
                <a:gd name="connsiteX1" fmla="*/ 1509002 w 1799697"/>
                <a:gd name="connsiteY1" fmla="*/ 532570 h 880703"/>
                <a:gd name="connsiteX2" fmla="*/ 1509002 w 1799697"/>
                <a:gd name="connsiteY2" fmla="*/ 517254 h 880703"/>
                <a:gd name="connsiteX3" fmla="*/ 1256279 w 1799697"/>
                <a:gd name="connsiteY3" fmla="*/ 264530 h 880703"/>
                <a:gd name="connsiteX4" fmla="*/ 1083967 w 1799697"/>
                <a:gd name="connsiteY4" fmla="*/ 333455 h 880703"/>
                <a:gd name="connsiteX5" fmla="*/ 777635 w 1799697"/>
                <a:gd name="connsiteY5" fmla="*/ 115193 h 880703"/>
                <a:gd name="connsiteX6" fmla="*/ 452158 w 1799697"/>
                <a:gd name="connsiteY6" fmla="*/ 436842 h 880703"/>
                <a:gd name="connsiteX7" fmla="*/ 310480 w 1799697"/>
                <a:gd name="connsiteY7" fmla="*/ 375575 h 880703"/>
                <a:gd name="connsiteX8" fmla="*/ 115193 w 1799697"/>
                <a:gd name="connsiteY8" fmla="*/ 570862 h 880703"/>
                <a:gd name="connsiteX9" fmla="*/ 310480 w 1799697"/>
                <a:gd name="connsiteY9" fmla="*/ 766148 h 880703"/>
                <a:gd name="connsiteX10" fmla="*/ 1577927 w 1799697"/>
                <a:gd name="connsiteY10" fmla="*/ 766148 h 880703"/>
                <a:gd name="connsiteX11" fmla="*/ 1708118 w 1799697"/>
                <a:gd name="connsiteY11" fmla="*/ 635957 h 880703"/>
                <a:gd name="connsiteX12" fmla="*/ 1577927 w 1799697"/>
                <a:gd name="connsiteY12" fmla="*/ 513425 h 880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99697" h="880703">
                  <a:moveTo>
                    <a:pt x="1577927" y="513425"/>
                  </a:moveTo>
                  <a:cubicBezTo>
                    <a:pt x="1551123" y="513425"/>
                    <a:pt x="1528148" y="521083"/>
                    <a:pt x="1509002" y="532570"/>
                  </a:cubicBezTo>
                  <a:cubicBezTo>
                    <a:pt x="1509002" y="528741"/>
                    <a:pt x="1509002" y="524912"/>
                    <a:pt x="1509002" y="517254"/>
                  </a:cubicBezTo>
                  <a:cubicBezTo>
                    <a:pt x="1509002" y="379405"/>
                    <a:pt x="1397957" y="264530"/>
                    <a:pt x="1256279" y="264530"/>
                  </a:cubicBezTo>
                  <a:cubicBezTo>
                    <a:pt x="1187354" y="264530"/>
                    <a:pt x="1126088" y="291334"/>
                    <a:pt x="1083967" y="333455"/>
                  </a:cubicBezTo>
                  <a:cubicBezTo>
                    <a:pt x="1038017" y="207093"/>
                    <a:pt x="919314" y="115193"/>
                    <a:pt x="777635" y="115193"/>
                  </a:cubicBezTo>
                  <a:cubicBezTo>
                    <a:pt x="597666" y="115193"/>
                    <a:pt x="455987" y="260701"/>
                    <a:pt x="452158" y="436842"/>
                  </a:cubicBezTo>
                  <a:cubicBezTo>
                    <a:pt x="417696" y="398550"/>
                    <a:pt x="367917" y="375575"/>
                    <a:pt x="310480" y="375575"/>
                  </a:cubicBezTo>
                  <a:cubicBezTo>
                    <a:pt x="203264" y="375575"/>
                    <a:pt x="115193" y="463646"/>
                    <a:pt x="115193" y="570862"/>
                  </a:cubicBezTo>
                  <a:cubicBezTo>
                    <a:pt x="115193" y="678078"/>
                    <a:pt x="203264" y="766148"/>
                    <a:pt x="310480" y="766148"/>
                  </a:cubicBezTo>
                  <a:lnTo>
                    <a:pt x="1577927" y="766148"/>
                  </a:lnTo>
                  <a:cubicBezTo>
                    <a:pt x="1650681" y="766148"/>
                    <a:pt x="1708118" y="708711"/>
                    <a:pt x="1708118" y="635957"/>
                  </a:cubicBezTo>
                  <a:cubicBezTo>
                    <a:pt x="1708118" y="570862"/>
                    <a:pt x="1650681" y="513425"/>
                    <a:pt x="1577927" y="513425"/>
                  </a:cubicBezTo>
                </a:path>
              </a:pathLst>
            </a:custGeom>
            <a:solidFill>
              <a:srgbClr val="FFFFFF"/>
            </a:solidFill>
            <a:ln w="38206" cap="flat">
              <a:noFill/>
              <a:prstDash val="solid"/>
              <a:miter/>
            </a:ln>
          </p:spPr>
          <p:txBody>
            <a:bodyPr rtlCol="0" anchor="ctr"/>
            <a:lstStyle/>
            <a:p>
              <a:endParaRPr lang="en-US" sz="1800"/>
            </a:p>
          </p:txBody>
        </p:sp>
        <p:sp>
          <p:nvSpPr>
            <p:cNvPr id="278" name="Freeform: Shape 277">
              <a:extLst>
                <a:ext uri="{FF2B5EF4-FFF2-40B4-BE49-F238E27FC236}">
                  <a16:creationId xmlns:a16="http://schemas.microsoft.com/office/drawing/2014/main" id="{EE850908-A91F-45AA-A556-EEA0C1258EFA}"/>
                </a:ext>
              </a:extLst>
            </p:cNvPr>
            <p:cNvSpPr/>
            <p:nvPr/>
          </p:nvSpPr>
          <p:spPr>
            <a:xfrm>
              <a:off x="7301098" y="3227946"/>
              <a:ext cx="2297487" cy="1072161"/>
            </a:xfrm>
            <a:custGeom>
              <a:avLst/>
              <a:gdLst>
                <a:gd name="connsiteX0" fmla="*/ 272188 w 2297486"/>
                <a:gd name="connsiteY0" fmla="*/ 670420 h 1072160"/>
                <a:gd name="connsiteX1" fmla="*/ 383234 w 2297486"/>
                <a:gd name="connsiteY1" fmla="*/ 716369 h 1072160"/>
                <a:gd name="connsiteX2" fmla="*/ 383234 w 2297486"/>
                <a:gd name="connsiteY2" fmla="*/ 693394 h 1072160"/>
                <a:gd name="connsiteX3" fmla="*/ 670419 w 2297486"/>
                <a:gd name="connsiteY3" fmla="*/ 406208 h 1072160"/>
                <a:gd name="connsiteX4" fmla="*/ 919314 w 2297486"/>
                <a:gd name="connsiteY4" fmla="*/ 547887 h 1072160"/>
                <a:gd name="connsiteX5" fmla="*/ 919314 w 2297486"/>
                <a:gd name="connsiteY5" fmla="*/ 547887 h 1072160"/>
                <a:gd name="connsiteX6" fmla="*/ 1352007 w 2297486"/>
                <a:gd name="connsiteY6" fmla="*/ 115193 h 1072160"/>
                <a:gd name="connsiteX7" fmla="*/ 1784700 w 2297486"/>
                <a:gd name="connsiteY7" fmla="*/ 547887 h 1072160"/>
                <a:gd name="connsiteX8" fmla="*/ 1777042 w 2297486"/>
                <a:gd name="connsiteY8" fmla="*/ 635957 h 1072160"/>
                <a:gd name="connsiteX9" fmla="*/ 1979987 w 2297486"/>
                <a:gd name="connsiteY9" fmla="*/ 517254 h 1072160"/>
                <a:gd name="connsiteX10" fmla="*/ 2209736 w 2297486"/>
                <a:gd name="connsiteY10" fmla="*/ 747002 h 1072160"/>
                <a:gd name="connsiteX11" fmla="*/ 1979987 w 2297486"/>
                <a:gd name="connsiteY11" fmla="*/ 976751 h 1072160"/>
                <a:gd name="connsiteX12" fmla="*/ 1348178 w 2297486"/>
                <a:gd name="connsiteY12" fmla="*/ 976751 h 1072160"/>
                <a:gd name="connsiteX13" fmla="*/ 666590 w 2297486"/>
                <a:gd name="connsiteY13" fmla="*/ 976751 h 1072160"/>
                <a:gd name="connsiteX14" fmla="*/ 272188 w 2297486"/>
                <a:gd name="connsiteY14" fmla="*/ 976751 h 1072160"/>
                <a:gd name="connsiteX15" fmla="*/ 115193 w 2297486"/>
                <a:gd name="connsiteY15" fmla="*/ 819756 h 1072160"/>
                <a:gd name="connsiteX16" fmla="*/ 272188 w 2297486"/>
                <a:gd name="connsiteY16" fmla="*/ 670420 h 107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97486" h="1072160">
                  <a:moveTo>
                    <a:pt x="272188" y="670420"/>
                  </a:moveTo>
                  <a:cubicBezTo>
                    <a:pt x="314309" y="670420"/>
                    <a:pt x="356430" y="689565"/>
                    <a:pt x="383234" y="716369"/>
                  </a:cubicBezTo>
                  <a:cubicBezTo>
                    <a:pt x="383234" y="708711"/>
                    <a:pt x="383234" y="701053"/>
                    <a:pt x="383234" y="693394"/>
                  </a:cubicBezTo>
                  <a:cubicBezTo>
                    <a:pt x="383234" y="536399"/>
                    <a:pt x="509595" y="406208"/>
                    <a:pt x="670419" y="406208"/>
                  </a:cubicBezTo>
                  <a:cubicBezTo>
                    <a:pt x="777635" y="406208"/>
                    <a:pt x="869535" y="463646"/>
                    <a:pt x="919314" y="547887"/>
                  </a:cubicBezTo>
                  <a:cubicBezTo>
                    <a:pt x="919314" y="547887"/>
                    <a:pt x="919314" y="547887"/>
                    <a:pt x="919314" y="547887"/>
                  </a:cubicBezTo>
                  <a:cubicBezTo>
                    <a:pt x="919314" y="310480"/>
                    <a:pt x="1110771" y="115193"/>
                    <a:pt x="1352007" y="115193"/>
                  </a:cubicBezTo>
                  <a:cubicBezTo>
                    <a:pt x="1589414" y="115193"/>
                    <a:pt x="1784700" y="306651"/>
                    <a:pt x="1784700" y="547887"/>
                  </a:cubicBezTo>
                  <a:cubicBezTo>
                    <a:pt x="1784700" y="578520"/>
                    <a:pt x="1780871" y="605324"/>
                    <a:pt x="1777042" y="635957"/>
                  </a:cubicBezTo>
                  <a:cubicBezTo>
                    <a:pt x="1815334" y="563203"/>
                    <a:pt x="1891917" y="517254"/>
                    <a:pt x="1979987" y="517254"/>
                  </a:cubicBezTo>
                  <a:cubicBezTo>
                    <a:pt x="2106349" y="517254"/>
                    <a:pt x="2209736" y="620641"/>
                    <a:pt x="2209736" y="747002"/>
                  </a:cubicBezTo>
                  <a:cubicBezTo>
                    <a:pt x="2209736" y="873364"/>
                    <a:pt x="2106349" y="976751"/>
                    <a:pt x="1979987" y="976751"/>
                  </a:cubicBezTo>
                  <a:lnTo>
                    <a:pt x="1348178" y="976751"/>
                  </a:lnTo>
                  <a:lnTo>
                    <a:pt x="666590" y="976751"/>
                  </a:lnTo>
                  <a:lnTo>
                    <a:pt x="272188" y="976751"/>
                  </a:lnTo>
                  <a:cubicBezTo>
                    <a:pt x="187947" y="976751"/>
                    <a:pt x="115193" y="907826"/>
                    <a:pt x="115193" y="819756"/>
                  </a:cubicBezTo>
                  <a:cubicBezTo>
                    <a:pt x="115193" y="739344"/>
                    <a:pt x="184118" y="670420"/>
                    <a:pt x="272188" y="670420"/>
                  </a:cubicBezTo>
                </a:path>
              </a:pathLst>
            </a:custGeom>
            <a:solidFill>
              <a:srgbClr val="FFFFFF"/>
            </a:solidFill>
            <a:ln w="38206" cap="flat">
              <a:noFill/>
              <a:prstDash val="solid"/>
              <a:miter/>
            </a:ln>
          </p:spPr>
          <p:txBody>
            <a:bodyPr rtlCol="0" anchor="ctr"/>
            <a:lstStyle/>
            <a:p>
              <a:endParaRPr lang="en-US" sz="1800"/>
            </a:p>
          </p:txBody>
        </p:sp>
        <p:sp>
          <p:nvSpPr>
            <p:cNvPr id="279" name="Freeform: Shape 278">
              <a:extLst>
                <a:ext uri="{FF2B5EF4-FFF2-40B4-BE49-F238E27FC236}">
                  <a16:creationId xmlns:a16="http://schemas.microsoft.com/office/drawing/2014/main" id="{1943D4B6-9B78-4BA1-9BDE-E49889A1514E}"/>
                </a:ext>
              </a:extLst>
            </p:cNvPr>
            <p:cNvSpPr/>
            <p:nvPr/>
          </p:nvSpPr>
          <p:spPr>
            <a:xfrm>
              <a:off x="7856324" y="1194670"/>
              <a:ext cx="612663" cy="497789"/>
            </a:xfrm>
            <a:custGeom>
              <a:avLst/>
              <a:gdLst>
                <a:gd name="connsiteX0" fmla="*/ 478962 w 612663"/>
                <a:gd name="connsiteY0" fmla="*/ 314309 h 497788"/>
                <a:gd name="connsiteX1" fmla="*/ 459816 w 612663"/>
                <a:gd name="connsiteY1" fmla="*/ 318138 h 497788"/>
                <a:gd name="connsiteX2" fmla="*/ 478962 w 612663"/>
                <a:gd name="connsiteY2" fmla="*/ 253043 h 497788"/>
                <a:gd name="connsiteX3" fmla="*/ 341113 w 612663"/>
                <a:gd name="connsiteY3" fmla="*/ 115193 h 497788"/>
                <a:gd name="connsiteX4" fmla="*/ 203264 w 612663"/>
                <a:gd name="connsiteY4" fmla="*/ 253043 h 497788"/>
                <a:gd name="connsiteX5" fmla="*/ 203264 w 612663"/>
                <a:gd name="connsiteY5" fmla="*/ 264530 h 497788"/>
                <a:gd name="connsiteX6" fmla="*/ 180289 w 612663"/>
                <a:gd name="connsiteY6" fmla="*/ 260701 h 497788"/>
                <a:gd name="connsiteX7" fmla="*/ 115193 w 612663"/>
                <a:gd name="connsiteY7" fmla="*/ 325796 h 497788"/>
                <a:gd name="connsiteX8" fmla="*/ 180289 w 612663"/>
                <a:gd name="connsiteY8" fmla="*/ 390892 h 497788"/>
                <a:gd name="connsiteX9" fmla="*/ 478962 w 612663"/>
                <a:gd name="connsiteY9" fmla="*/ 390892 h 497788"/>
                <a:gd name="connsiteX10" fmla="*/ 517254 w 612663"/>
                <a:gd name="connsiteY10" fmla="*/ 352600 h 497788"/>
                <a:gd name="connsiteX11" fmla="*/ 478962 w 612663"/>
                <a:gd name="connsiteY11" fmla="*/ 314309 h 497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2663" h="497788">
                  <a:moveTo>
                    <a:pt x="478962" y="314309"/>
                  </a:moveTo>
                  <a:cubicBezTo>
                    <a:pt x="471304" y="314309"/>
                    <a:pt x="467475" y="314309"/>
                    <a:pt x="459816" y="318138"/>
                  </a:cubicBezTo>
                  <a:cubicBezTo>
                    <a:pt x="475133" y="298992"/>
                    <a:pt x="478962" y="276018"/>
                    <a:pt x="478962" y="253043"/>
                  </a:cubicBezTo>
                  <a:cubicBezTo>
                    <a:pt x="478962" y="176460"/>
                    <a:pt x="417696" y="115193"/>
                    <a:pt x="341113" y="115193"/>
                  </a:cubicBezTo>
                  <a:cubicBezTo>
                    <a:pt x="264530" y="115193"/>
                    <a:pt x="203264" y="176460"/>
                    <a:pt x="203264" y="253043"/>
                  </a:cubicBezTo>
                  <a:cubicBezTo>
                    <a:pt x="203264" y="256872"/>
                    <a:pt x="203264" y="260701"/>
                    <a:pt x="203264" y="264530"/>
                  </a:cubicBezTo>
                  <a:cubicBezTo>
                    <a:pt x="195605" y="260701"/>
                    <a:pt x="187947" y="260701"/>
                    <a:pt x="180289" y="260701"/>
                  </a:cubicBezTo>
                  <a:cubicBezTo>
                    <a:pt x="145827" y="260701"/>
                    <a:pt x="115193" y="287505"/>
                    <a:pt x="115193" y="325796"/>
                  </a:cubicBezTo>
                  <a:cubicBezTo>
                    <a:pt x="115193" y="360259"/>
                    <a:pt x="141997" y="390892"/>
                    <a:pt x="180289" y="390892"/>
                  </a:cubicBezTo>
                  <a:lnTo>
                    <a:pt x="478962" y="390892"/>
                  </a:lnTo>
                  <a:cubicBezTo>
                    <a:pt x="498108" y="390892"/>
                    <a:pt x="517254" y="375575"/>
                    <a:pt x="517254" y="352600"/>
                  </a:cubicBezTo>
                  <a:cubicBezTo>
                    <a:pt x="517254" y="329626"/>
                    <a:pt x="501937" y="314309"/>
                    <a:pt x="478962" y="314309"/>
                  </a:cubicBezTo>
                </a:path>
              </a:pathLst>
            </a:custGeom>
            <a:solidFill>
              <a:srgbClr val="00BCF2"/>
            </a:solidFill>
            <a:ln w="38206" cap="flat">
              <a:noFill/>
              <a:prstDash val="solid"/>
              <a:miter/>
            </a:ln>
          </p:spPr>
          <p:txBody>
            <a:bodyPr rtlCol="0" anchor="ctr"/>
            <a:lstStyle/>
            <a:p>
              <a:endParaRPr lang="en-US" sz="1800"/>
            </a:p>
          </p:txBody>
        </p:sp>
        <p:sp>
          <p:nvSpPr>
            <p:cNvPr id="280" name="Freeform: Shape 279">
              <a:extLst>
                <a:ext uri="{FF2B5EF4-FFF2-40B4-BE49-F238E27FC236}">
                  <a16:creationId xmlns:a16="http://schemas.microsoft.com/office/drawing/2014/main" id="{D604B253-DB64-4BAA-9F8C-F61F59D28464}"/>
                </a:ext>
              </a:extLst>
            </p:cNvPr>
            <p:cNvSpPr/>
            <p:nvPr/>
          </p:nvSpPr>
          <p:spPr>
            <a:xfrm>
              <a:off x="7661037" y="972580"/>
              <a:ext cx="3139898" cy="1837990"/>
            </a:xfrm>
            <a:custGeom>
              <a:avLst/>
              <a:gdLst>
                <a:gd name="connsiteX0" fmla="*/ 2921956 w 3139898"/>
                <a:gd name="connsiteY0" fmla="*/ 1520490 h 1837989"/>
                <a:gd name="connsiteX1" fmla="*/ 2845373 w 3139898"/>
                <a:gd name="connsiteY1" fmla="*/ 1554952 h 1837989"/>
                <a:gd name="connsiteX2" fmla="*/ 2845373 w 3139898"/>
                <a:gd name="connsiteY2" fmla="*/ 1539636 h 1837989"/>
                <a:gd name="connsiteX3" fmla="*/ 2642429 w 3139898"/>
                <a:gd name="connsiteY3" fmla="*/ 1336691 h 1837989"/>
                <a:gd name="connsiteX4" fmla="*/ 2496921 w 3139898"/>
                <a:gd name="connsiteY4" fmla="*/ 1397957 h 1837989"/>
                <a:gd name="connsiteX5" fmla="*/ 2496921 w 3139898"/>
                <a:gd name="connsiteY5" fmla="*/ 1221816 h 1837989"/>
                <a:gd name="connsiteX6" fmla="*/ 2378218 w 3139898"/>
                <a:gd name="connsiteY6" fmla="*/ 1221816 h 1837989"/>
                <a:gd name="connsiteX7" fmla="*/ 2370560 w 3139898"/>
                <a:gd name="connsiteY7" fmla="*/ 1214158 h 1837989"/>
                <a:gd name="connsiteX8" fmla="*/ 2370560 w 3139898"/>
                <a:gd name="connsiteY8" fmla="*/ 563203 h 1837989"/>
                <a:gd name="connsiteX9" fmla="*/ 1999133 w 3139898"/>
                <a:gd name="connsiteY9" fmla="*/ 563203 h 1837989"/>
                <a:gd name="connsiteX10" fmla="*/ 1999133 w 3139898"/>
                <a:gd name="connsiteY10" fmla="*/ 804440 h 1837989"/>
                <a:gd name="connsiteX11" fmla="*/ 1800017 w 3139898"/>
                <a:gd name="connsiteY11" fmla="*/ 804440 h 1837989"/>
                <a:gd name="connsiteX12" fmla="*/ 1800017 w 3139898"/>
                <a:gd name="connsiteY12" fmla="*/ 298992 h 1837989"/>
                <a:gd name="connsiteX13" fmla="*/ 1501344 w 3139898"/>
                <a:gd name="connsiteY13" fmla="*/ 298992 h 1837989"/>
                <a:gd name="connsiteX14" fmla="*/ 1501344 w 3139898"/>
                <a:gd name="connsiteY14" fmla="*/ 678078 h 1837989"/>
                <a:gd name="connsiteX15" fmla="*/ 1424761 w 3139898"/>
                <a:gd name="connsiteY15" fmla="*/ 678078 h 1837989"/>
                <a:gd name="connsiteX16" fmla="*/ 1424761 w 3139898"/>
                <a:gd name="connsiteY16" fmla="*/ 115193 h 1837989"/>
                <a:gd name="connsiteX17" fmla="*/ 1191183 w 3139898"/>
                <a:gd name="connsiteY17" fmla="*/ 348771 h 1837989"/>
                <a:gd name="connsiteX18" fmla="*/ 1191183 w 3139898"/>
                <a:gd name="connsiteY18" fmla="*/ 1145234 h 1837989"/>
                <a:gd name="connsiteX19" fmla="*/ 731686 w 3139898"/>
                <a:gd name="connsiteY19" fmla="*/ 1145234 h 1837989"/>
                <a:gd name="connsiteX20" fmla="*/ 731686 w 3139898"/>
                <a:gd name="connsiteY20" fmla="*/ 896339 h 1837989"/>
                <a:gd name="connsiteX21" fmla="*/ 563203 w 3139898"/>
                <a:gd name="connsiteY21" fmla="*/ 896339 h 1837989"/>
                <a:gd name="connsiteX22" fmla="*/ 563203 w 3139898"/>
                <a:gd name="connsiteY22" fmla="*/ 1317545 h 1837989"/>
                <a:gd name="connsiteX23" fmla="*/ 501937 w 3139898"/>
                <a:gd name="connsiteY23" fmla="*/ 1317545 h 1837989"/>
                <a:gd name="connsiteX24" fmla="*/ 501937 w 3139898"/>
                <a:gd name="connsiteY24" fmla="*/ 1160550 h 1837989"/>
                <a:gd name="connsiteX25" fmla="*/ 367917 w 3139898"/>
                <a:gd name="connsiteY25" fmla="*/ 1160550 h 1837989"/>
                <a:gd name="connsiteX26" fmla="*/ 367917 w 3139898"/>
                <a:gd name="connsiteY26" fmla="*/ 1317545 h 1837989"/>
                <a:gd name="connsiteX27" fmla="*/ 253043 w 3139898"/>
                <a:gd name="connsiteY27" fmla="*/ 1317545 h 1837989"/>
                <a:gd name="connsiteX28" fmla="*/ 253043 w 3139898"/>
                <a:gd name="connsiteY28" fmla="*/ 1474540 h 1837989"/>
                <a:gd name="connsiteX29" fmla="*/ 218580 w 3139898"/>
                <a:gd name="connsiteY29" fmla="*/ 1466882 h 1837989"/>
                <a:gd name="connsiteX30" fmla="*/ 115193 w 3139898"/>
                <a:gd name="connsiteY30" fmla="*/ 1570269 h 1837989"/>
                <a:gd name="connsiteX31" fmla="*/ 218580 w 3139898"/>
                <a:gd name="connsiteY31" fmla="*/ 1673656 h 1837989"/>
                <a:gd name="connsiteX32" fmla="*/ 635957 w 3139898"/>
                <a:gd name="connsiteY32" fmla="*/ 1673656 h 1837989"/>
                <a:gd name="connsiteX33" fmla="*/ 712540 w 3139898"/>
                <a:gd name="connsiteY33" fmla="*/ 1597073 h 1837989"/>
                <a:gd name="connsiteX34" fmla="*/ 662761 w 3139898"/>
                <a:gd name="connsiteY34" fmla="*/ 1524319 h 1837989"/>
                <a:gd name="connsiteX35" fmla="*/ 754661 w 3139898"/>
                <a:gd name="connsiteY35" fmla="*/ 1524319 h 1837989"/>
                <a:gd name="connsiteX36" fmla="*/ 1570268 w 3139898"/>
                <a:gd name="connsiteY36" fmla="*/ 1524319 h 1837989"/>
                <a:gd name="connsiteX37" fmla="*/ 1562610 w 3139898"/>
                <a:gd name="connsiteY37" fmla="*/ 1574098 h 1837989"/>
                <a:gd name="connsiteX38" fmla="*/ 1727263 w 3139898"/>
                <a:gd name="connsiteY38" fmla="*/ 1738751 h 1837989"/>
                <a:gd name="connsiteX39" fmla="*/ 2167615 w 3139898"/>
                <a:gd name="connsiteY39" fmla="*/ 1738751 h 1837989"/>
                <a:gd name="connsiteX40" fmla="*/ 2646258 w 3139898"/>
                <a:gd name="connsiteY40" fmla="*/ 1738751 h 1837989"/>
                <a:gd name="connsiteX41" fmla="*/ 2925786 w 3139898"/>
                <a:gd name="connsiteY41" fmla="*/ 1738751 h 1837989"/>
                <a:gd name="connsiteX42" fmla="*/ 3036831 w 3139898"/>
                <a:gd name="connsiteY42" fmla="*/ 1627706 h 1837989"/>
                <a:gd name="connsiteX43" fmla="*/ 2921956 w 3139898"/>
                <a:gd name="connsiteY43" fmla="*/ 1520490 h 1837989"/>
                <a:gd name="connsiteX44" fmla="*/ 605324 w 3139898"/>
                <a:gd name="connsiteY44" fmla="*/ 1528148 h 1837989"/>
                <a:gd name="connsiteX45" fmla="*/ 605324 w 3139898"/>
                <a:gd name="connsiteY45" fmla="*/ 1528148 h 1837989"/>
                <a:gd name="connsiteX46" fmla="*/ 609153 w 3139898"/>
                <a:gd name="connsiteY46" fmla="*/ 1524319 h 1837989"/>
                <a:gd name="connsiteX47" fmla="*/ 605324 w 3139898"/>
                <a:gd name="connsiteY47" fmla="*/ 1528148 h 1837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139898" h="1837989">
                  <a:moveTo>
                    <a:pt x="2921956" y="1520490"/>
                  </a:moveTo>
                  <a:cubicBezTo>
                    <a:pt x="2891323" y="1520490"/>
                    <a:pt x="2864519" y="1531977"/>
                    <a:pt x="2845373" y="1554952"/>
                  </a:cubicBezTo>
                  <a:cubicBezTo>
                    <a:pt x="2845373" y="1551123"/>
                    <a:pt x="2845373" y="1543465"/>
                    <a:pt x="2845373" y="1539636"/>
                  </a:cubicBezTo>
                  <a:cubicBezTo>
                    <a:pt x="2845373" y="1428590"/>
                    <a:pt x="2753474" y="1336691"/>
                    <a:pt x="2642429" y="1336691"/>
                  </a:cubicBezTo>
                  <a:cubicBezTo>
                    <a:pt x="2584992" y="1336691"/>
                    <a:pt x="2535213" y="1359666"/>
                    <a:pt x="2496921" y="1397957"/>
                  </a:cubicBezTo>
                  <a:lnTo>
                    <a:pt x="2496921" y="1221816"/>
                  </a:lnTo>
                  <a:lnTo>
                    <a:pt x="2378218" y="1221816"/>
                  </a:lnTo>
                  <a:cubicBezTo>
                    <a:pt x="2374389" y="1217987"/>
                    <a:pt x="2374389" y="1217987"/>
                    <a:pt x="2370560" y="1214158"/>
                  </a:cubicBezTo>
                  <a:lnTo>
                    <a:pt x="2370560" y="563203"/>
                  </a:lnTo>
                  <a:lnTo>
                    <a:pt x="1999133" y="563203"/>
                  </a:lnTo>
                  <a:lnTo>
                    <a:pt x="1999133" y="804440"/>
                  </a:lnTo>
                  <a:lnTo>
                    <a:pt x="1800017" y="804440"/>
                  </a:lnTo>
                  <a:lnTo>
                    <a:pt x="1800017" y="298992"/>
                  </a:lnTo>
                  <a:lnTo>
                    <a:pt x="1501344" y="298992"/>
                  </a:lnTo>
                  <a:lnTo>
                    <a:pt x="1501344" y="678078"/>
                  </a:lnTo>
                  <a:lnTo>
                    <a:pt x="1424761" y="678078"/>
                  </a:lnTo>
                  <a:lnTo>
                    <a:pt x="1424761" y="115193"/>
                  </a:lnTo>
                  <a:lnTo>
                    <a:pt x="1191183" y="348771"/>
                  </a:lnTo>
                  <a:lnTo>
                    <a:pt x="1191183" y="1145234"/>
                  </a:lnTo>
                  <a:lnTo>
                    <a:pt x="731686" y="1145234"/>
                  </a:lnTo>
                  <a:lnTo>
                    <a:pt x="731686" y="896339"/>
                  </a:lnTo>
                  <a:lnTo>
                    <a:pt x="563203" y="896339"/>
                  </a:lnTo>
                  <a:lnTo>
                    <a:pt x="563203" y="1317545"/>
                  </a:lnTo>
                  <a:lnTo>
                    <a:pt x="501937" y="1317545"/>
                  </a:lnTo>
                  <a:lnTo>
                    <a:pt x="501937" y="1160550"/>
                  </a:lnTo>
                  <a:lnTo>
                    <a:pt x="367917" y="1160550"/>
                  </a:lnTo>
                  <a:lnTo>
                    <a:pt x="367917" y="1317545"/>
                  </a:lnTo>
                  <a:lnTo>
                    <a:pt x="253043" y="1317545"/>
                  </a:lnTo>
                  <a:lnTo>
                    <a:pt x="253043" y="1474540"/>
                  </a:lnTo>
                  <a:cubicBezTo>
                    <a:pt x="241555" y="1470711"/>
                    <a:pt x="230068" y="1466882"/>
                    <a:pt x="218580" y="1466882"/>
                  </a:cubicBezTo>
                  <a:cubicBezTo>
                    <a:pt x="161143" y="1466882"/>
                    <a:pt x="115193" y="1512832"/>
                    <a:pt x="115193" y="1570269"/>
                  </a:cubicBezTo>
                  <a:cubicBezTo>
                    <a:pt x="115193" y="1627706"/>
                    <a:pt x="161143" y="1673656"/>
                    <a:pt x="218580" y="1673656"/>
                  </a:cubicBezTo>
                  <a:lnTo>
                    <a:pt x="635957" y="1673656"/>
                  </a:lnTo>
                  <a:cubicBezTo>
                    <a:pt x="678078" y="1673656"/>
                    <a:pt x="712540" y="1639193"/>
                    <a:pt x="712540" y="1597073"/>
                  </a:cubicBezTo>
                  <a:cubicBezTo>
                    <a:pt x="712540" y="1566440"/>
                    <a:pt x="693394" y="1535806"/>
                    <a:pt x="662761" y="1524319"/>
                  </a:cubicBezTo>
                  <a:lnTo>
                    <a:pt x="754661" y="1524319"/>
                  </a:lnTo>
                  <a:lnTo>
                    <a:pt x="1570268" y="1524319"/>
                  </a:lnTo>
                  <a:cubicBezTo>
                    <a:pt x="1566439" y="1539636"/>
                    <a:pt x="1562610" y="1558781"/>
                    <a:pt x="1562610" y="1574098"/>
                  </a:cubicBezTo>
                  <a:cubicBezTo>
                    <a:pt x="1562610" y="1665997"/>
                    <a:pt x="1635364" y="1738751"/>
                    <a:pt x="1727263" y="1738751"/>
                  </a:cubicBezTo>
                  <a:lnTo>
                    <a:pt x="2167615" y="1738751"/>
                  </a:lnTo>
                  <a:lnTo>
                    <a:pt x="2646258" y="1738751"/>
                  </a:lnTo>
                  <a:lnTo>
                    <a:pt x="2925786" y="1738751"/>
                  </a:lnTo>
                  <a:cubicBezTo>
                    <a:pt x="2987052" y="1738751"/>
                    <a:pt x="3036831" y="1688972"/>
                    <a:pt x="3036831" y="1627706"/>
                  </a:cubicBezTo>
                  <a:cubicBezTo>
                    <a:pt x="3033002" y="1570269"/>
                    <a:pt x="2983223" y="1520490"/>
                    <a:pt x="2921956" y="1520490"/>
                  </a:cubicBezTo>
                  <a:moveTo>
                    <a:pt x="605324" y="1528148"/>
                  </a:moveTo>
                  <a:cubicBezTo>
                    <a:pt x="605324" y="1528148"/>
                    <a:pt x="605324" y="1528148"/>
                    <a:pt x="605324" y="1528148"/>
                  </a:cubicBezTo>
                  <a:lnTo>
                    <a:pt x="609153" y="1524319"/>
                  </a:lnTo>
                  <a:cubicBezTo>
                    <a:pt x="609153" y="1528148"/>
                    <a:pt x="605324" y="1528148"/>
                    <a:pt x="605324" y="1528148"/>
                  </a:cubicBezTo>
                </a:path>
              </a:pathLst>
            </a:custGeom>
            <a:solidFill>
              <a:srgbClr val="00BCF2"/>
            </a:solidFill>
            <a:ln w="38206" cap="flat">
              <a:noFill/>
              <a:prstDash val="solid"/>
              <a:miter/>
            </a:ln>
          </p:spPr>
          <p:txBody>
            <a:bodyPr rtlCol="0" anchor="ctr"/>
            <a:lstStyle/>
            <a:p>
              <a:endParaRPr lang="en-US" sz="1800"/>
            </a:p>
          </p:txBody>
        </p:sp>
        <p:sp>
          <p:nvSpPr>
            <p:cNvPr id="281" name="Freeform: Shape 280">
              <a:extLst>
                <a:ext uri="{FF2B5EF4-FFF2-40B4-BE49-F238E27FC236}">
                  <a16:creationId xmlns:a16="http://schemas.microsoft.com/office/drawing/2014/main" id="{488ACE7A-4434-41FE-B815-B010E5DAF9F9}"/>
                </a:ext>
              </a:extLst>
            </p:cNvPr>
            <p:cNvSpPr/>
            <p:nvPr/>
          </p:nvSpPr>
          <p:spPr>
            <a:xfrm>
              <a:off x="8423037" y="1466539"/>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00"/>
            </a:p>
          </p:txBody>
        </p:sp>
        <p:sp>
          <p:nvSpPr>
            <p:cNvPr id="282" name="Freeform: Shape 281">
              <a:extLst>
                <a:ext uri="{FF2B5EF4-FFF2-40B4-BE49-F238E27FC236}">
                  <a16:creationId xmlns:a16="http://schemas.microsoft.com/office/drawing/2014/main" id="{411C7405-1453-48C2-AE04-CED590AF7D70}"/>
                </a:ext>
              </a:extLst>
            </p:cNvPr>
            <p:cNvSpPr/>
            <p:nvPr/>
          </p:nvSpPr>
          <p:spPr>
            <a:xfrm>
              <a:off x="8985921" y="1466539"/>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3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3" y="1286912"/>
                  </a:lnTo>
                  <a:close/>
                </a:path>
              </a:pathLst>
            </a:custGeom>
            <a:solidFill>
              <a:srgbClr val="1070C4"/>
            </a:solidFill>
            <a:ln w="38206" cap="flat">
              <a:noFill/>
              <a:prstDash val="solid"/>
              <a:miter/>
            </a:ln>
          </p:spPr>
          <p:txBody>
            <a:bodyPr rtlCol="0" anchor="ctr"/>
            <a:lstStyle/>
            <a:p>
              <a:endParaRPr lang="en-US" sz="1800"/>
            </a:p>
          </p:txBody>
        </p:sp>
        <p:sp>
          <p:nvSpPr>
            <p:cNvPr id="283" name="Freeform: Shape 282">
              <a:extLst>
                <a:ext uri="{FF2B5EF4-FFF2-40B4-BE49-F238E27FC236}">
                  <a16:creationId xmlns:a16="http://schemas.microsoft.com/office/drawing/2014/main" id="{9E5A9075-F4B9-4DDD-8DAD-A5F4AEDD8323}"/>
                </a:ext>
              </a:extLst>
            </p:cNvPr>
            <p:cNvSpPr/>
            <p:nvPr/>
          </p:nvSpPr>
          <p:spPr>
            <a:xfrm>
              <a:off x="8480474" y="152780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84" name="Freeform: Shape 283">
              <a:extLst>
                <a:ext uri="{FF2B5EF4-FFF2-40B4-BE49-F238E27FC236}">
                  <a16:creationId xmlns:a16="http://schemas.microsoft.com/office/drawing/2014/main" id="{66EB0EC2-A765-4550-9C66-7E7667400089}"/>
                </a:ext>
              </a:extLst>
            </p:cNvPr>
            <p:cNvSpPr/>
            <p:nvPr/>
          </p:nvSpPr>
          <p:spPr>
            <a:xfrm>
              <a:off x="8499620"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5" name="Freeform: Shape 284">
              <a:extLst>
                <a:ext uri="{FF2B5EF4-FFF2-40B4-BE49-F238E27FC236}">
                  <a16:creationId xmlns:a16="http://schemas.microsoft.com/office/drawing/2014/main" id="{6E53EE14-43E7-4D63-BEFB-98F3BC038CAF}"/>
                </a:ext>
              </a:extLst>
            </p:cNvPr>
            <p:cNvSpPr/>
            <p:nvPr/>
          </p:nvSpPr>
          <p:spPr>
            <a:xfrm>
              <a:off x="8534082"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6" name="Freeform: Shape 285">
              <a:extLst>
                <a:ext uri="{FF2B5EF4-FFF2-40B4-BE49-F238E27FC236}">
                  <a16:creationId xmlns:a16="http://schemas.microsoft.com/office/drawing/2014/main" id="{4DD058B5-9D7D-41E4-9BC1-BC924CF24F1A}"/>
                </a:ext>
              </a:extLst>
            </p:cNvPr>
            <p:cNvSpPr/>
            <p:nvPr/>
          </p:nvSpPr>
          <p:spPr>
            <a:xfrm>
              <a:off x="8568544"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7" name="Freeform: Shape 286">
              <a:extLst>
                <a:ext uri="{FF2B5EF4-FFF2-40B4-BE49-F238E27FC236}">
                  <a16:creationId xmlns:a16="http://schemas.microsoft.com/office/drawing/2014/main" id="{6A915E54-ADED-4F4B-9CCD-9554EA6339A1}"/>
                </a:ext>
              </a:extLst>
            </p:cNvPr>
            <p:cNvSpPr/>
            <p:nvPr/>
          </p:nvSpPr>
          <p:spPr>
            <a:xfrm>
              <a:off x="8603007"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8" name="Freeform: Shape 287">
              <a:extLst>
                <a:ext uri="{FF2B5EF4-FFF2-40B4-BE49-F238E27FC236}">
                  <a16:creationId xmlns:a16="http://schemas.microsoft.com/office/drawing/2014/main" id="{DD198495-BB7E-4E8B-AD89-F42C523807C8}"/>
                </a:ext>
              </a:extLst>
            </p:cNvPr>
            <p:cNvSpPr/>
            <p:nvPr/>
          </p:nvSpPr>
          <p:spPr>
            <a:xfrm>
              <a:off x="883275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289" name="Freeform: Shape 288">
              <a:extLst>
                <a:ext uri="{FF2B5EF4-FFF2-40B4-BE49-F238E27FC236}">
                  <a16:creationId xmlns:a16="http://schemas.microsoft.com/office/drawing/2014/main" id="{FEB2D473-06C1-496D-A3C6-2C94C71915E6}"/>
                </a:ext>
              </a:extLst>
            </p:cNvPr>
            <p:cNvSpPr/>
            <p:nvPr/>
          </p:nvSpPr>
          <p:spPr>
            <a:xfrm>
              <a:off x="887870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290" name="Freeform: Shape 289">
              <a:extLst>
                <a:ext uri="{FF2B5EF4-FFF2-40B4-BE49-F238E27FC236}">
                  <a16:creationId xmlns:a16="http://schemas.microsoft.com/office/drawing/2014/main" id="{009F8A0D-9A11-4C6D-9236-BC08B45F709F}"/>
                </a:ext>
              </a:extLst>
            </p:cNvPr>
            <p:cNvSpPr/>
            <p:nvPr/>
          </p:nvSpPr>
          <p:spPr>
            <a:xfrm>
              <a:off x="8480474" y="167714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91" name="Freeform: Shape 290">
              <a:extLst>
                <a:ext uri="{FF2B5EF4-FFF2-40B4-BE49-F238E27FC236}">
                  <a16:creationId xmlns:a16="http://schemas.microsoft.com/office/drawing/2014/main" id="{75CFED85-379B-4F41-B58B-39CD0C481F0B}"/>
                </a:ext>
              </a:extLst>
            </p:cNvPr>
            <p:cNvSpPr/>
            <p:nvPr/>
          </p:nvSpPr>
          <p:spPr>
            <a:xfrm>
              <a:off x="8499620"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2" name="Freeform: Shape 291">
              <a:extLst>
                <a:ext uri="{FF2B5EF4-FFF2-40B4-BE49-F238E27FC236}">
                  <a16:creationId xmlns:a16="http://schemas.microsoft.com/office/drawing/2014/main" id="{E7634456-B41A-49D0-817A-0A22275BF5AD}"/>
                </a:ext>
              </a:extLst>
            </p:cNvPr>
            <p:cNvSpPr/>
            <p:nvPr/>
          </p:nvSpPr>
          <p:spPr>
            <a:xfrm>
              <a:off x="8534082"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3" name="Freeform: Shape 292">
              <a:extLst>
                <a:ext uri="{FF2B5EF4-FFF2-40B4-BE49-F238E27FC236}">
                  <a16:creationId xmlns:a16="http://schemas.microsoft.com/office/drawing/2014/main" id="{42E09E20-E99C-4A92-A1BC-687A9A1FE976}"/>
                </a:ext>
              </a:extLst>
            </p:cNvPr>
            <p:cNvSpPr/>
            <p:nvPr/>
          </p:nvSpPr>
          <p:spPr>
            <a:xfrm>
              <a:off x="8568544"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4" name="Freeform: Shape 293">
              <a:extLst>
                <a:ext uri="{FF2B5EF4-FFF2-40B4-BE49-F238E27FC236}">
                  <a16:creationId xmlns:a16="http://schemas.microsoft.com/office/drawing/2014/main" id="{6E6447D0-546F-49D3-ABE5-0B788A68B119}"/>
                </a:ext>
              </a:extLst>
            </p:cNvPr>
            <p:cNvSpPr/>
            <p:nvPr/>
          </p:nvSpPr>
          <p:spPr>
            <a:xfrm>
              <a:off x="8603007"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5" name="Freeform: Shape 294">
              <a:extLst>
                <a:ext uri="{FF2B5EF4-FFF2-40B4-BE49-F238E27FC236}">
                  <a16:creationId xmlns:a16="http://schemas.microsoft.com/office/drawing/2014/main" id="{22950645-56D1-4F72-8C1C-EFCD5ED4A90D}"/>
                </a:ext>
              </a:extLst>
            </p:cNvPr>
            <p:cNvSpPr/>
            <p:nvPr/>
          </p:nvSpPr>
          <p:spPr>
            <a:xfrm>
              <a:off x="883275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296" name="Freeform: Shape 295">
              <a:extLst>
                <a:ext uri="{FF2B5EF4-FFF2-40B4-BE49-F238E27FC236}">
                  <a16:creationId xmlns:a16="http://schemas.microsoft.com/office/drawing/2014/main" id="{8DD48E9E-F4BE-495C-9B60-29AAE0F39522}"/>
                </a:ext>
              </a:extLst>
            </p:cNvPr>
            <p:cNvSpPr/>
            <p:nvPr/>
          </p:nvSpPr>
          <p:spPr>
            <a:xfrm>
              <a:off x="887870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297" name="Freeform: Shape 296">
              <a:extLst>
                <a:ext uri="{FF2B5EF4-FFF2-40B4-BE49-F238E27FC236}">
                  <a16:creationId xmlns:a16="http://schemas.microsoft.com/office/drawing/2014/main" id="{21E020CE-D7D8-401C-BFC0-FA416693D055}"/>
                </a:ext>
              </a:extLst>
            </p:cNvPr>
            <p:cNvSpPr/>
            <p:nvPr/>
          </p:nvSpPr>
          <p:spPr>
            <a:xfrm>
              <a:off x="8480474" y="182647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98" name="Freeform: Shape 297">
              <a:extLst>
                <a:ext uri="{FF2B5EF4-FFF2-40B4-BE49-F238E27FC236}">
                  <a16:creationId xmlns:a16="http://schemas.microsoft.com/office/drawing/2014/main" id="{C80C39EC-16C3-47F6-8B9F-F074404D6586}"/>
                </a:ext>
              </a:extLst>
            </p:cNvPr>
            <p:cNvSpPr/>
            <p:nvPr/>
          </p:nvSpPr>
          <p:spPr>
            <a:xfrm>
              <a:off x="8499620"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9" name="Freeform: Shape 298">
              <a:extLst>
                <a:ext uri="{FF2B5EF4-FFF2-40B4-BE49-F238E27FC236}">
                  <a16:creationId xmlns:a16="http://schemas.microsoft.com/office/drawing/2014/main" id="{170C84FD-7413-4868-8A1B-4E7FD060B7CC}"/>
                </a:ext>
              </a:extLst>
            </p:cNvPr>
            <p:cNvSpPr/>
            <p:nvPr/>
          </p:nvSpPr>
          <p:spPr>
            <a:xfrm>
              <a:off x="8534082"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0" name="Freeform: Shape 299">
              <a:extLst>
                <a:ext uri="{FF2B5EF4-FFF2-40B4-BE49-F238E27FC236}">
                  <a16:creationId xmlns:a16="http://schemas.microsoft.com/office/drawing/2014/main" id="{E50C041B-B8F8-4C30-AE1C-4E2F7D218725}"/>
                </a:ext>
              </a:extLst>
            </p:cNvPr>
            <p:cNvSpPr/>
            <p:nvPr/>
          </p:nvSpPr>
          <p:spPr>
            <a:xfrm>
              <a:off x="8568544"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1" name="Freeform: Shape 300">
              <a:extLst>
                <a:ext uri="{FF2B5EF4-FFF2-40B4-BE49-F238E27FC236}">
                  <a16:creationId xmlns:a16="http://schemas.microsoft.com/office/drawing/2014/main" id="{F75BDE90-FBF1-4175-82AD-780A10C3EF14}"/>
                </a:ext>
              </a:extLst>
            </p:cNvPr>
            <p:cNvSpPr/>
            <p:nvPr/>
          </p:nvSpPr>
          <p:spPr>
            <a:xfrm>
              <a:off x="8603007"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2" name="Freeform: Shape 301">
              <a:extLst>
                <a:ext uri="{FF2B5EF4-FFF2-40B4-BE49-F238E27FC236}">
                  <a16:creationId xmlns:a16="http://schemas.microsoft.com/office/drawing/2014/main" id="{1E07C0C7-FA68-4752-BC0B-68D70481BF63}"/>
                </a:ext>
              </a:extLst>
            </p:cNvPr>
            <p:cNvSpPr/>
            <p:nvPr/>
          </p:nvSpPr>
          <p:spPr>
            <a:xfrm>
              <a:off x="883275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03" name="Freeform: Shape 302">
              <a:extLst>
                <a:ext uri="{FF2B5EF4-FFF2-40B4-BE49-F238E27FC236}">
                  <a16:creationId xmlns:a16="http://schemas.microsoft.com/office/drawing/2014/main" id="{D90C0FF1-7C53-490B-A848-24D72DB77FA4}"/>
                </a:ext>
              </a:extLst>
            </p:cNvPr>
            <p:cNvSpPr/>
            <p:nvPr/>
          </p:nvSpPr>
          <p:spPr>
            <a:xfrm>
              <a:off x="887870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04" name="Freeform: Shape 303">
              <a:extLst>
                <a:ext uri="{FF2B5EF4-FFF2-40B4-BE49-F238E27FC236}">
                  <a16:creationId xmlns:a16="http://schemas.microsoft.com/office/drawing/2014/main" id="{63A1D85C-F3F5-4925-9FA3-A902938EAF0C}"/>
                </a:ext>
              </a:extLst>
            </p:cNvPr>
            <p:cNvSpPr/>
            <p:nvPr/>
          </p:nvSpPr>
          <p:spPr>
            <a:xfrm>
              <a:off x="8480474" y="197581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05" name="Freeform: Shape 304">
              <a:extLst>
                <a:ext uri="{FF2B5EF4-FFF2-40B4-BE49-F238E27FC236}">
                  <a16:creationId xmlns:a16="http://schemas.microsoft.com/office/drawing/2014/main" id="{44B769A6-8A2D-460E-9B96-85CF6229920D}"/>
                </a:ext>
              </a:extLst>
            </p:cNvPr>
            <p:cNvSpPr/>
            <p:nvPr/>
          </p:nvSpPr>
          <p:spPr>
            <a:xfrm>
              <a:off x="8499620"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6" name="Freeform: Shape 305">
              <a:extLst>
                <a:ext uri="{FF2B5EF4-FFF2-40B4-BE49-F238E27FC236}">
                  <a16:creationId xmlns:a16="http://schemas.microsoft.com/office/drawing/2014/main" id="{997DF74E-C993-4CB9-A69A-C6CC32EDEB69}"/>
                </a:ext>
              </a:extLst>
            </p:cNvPr>
            <p:cNvSpPr/>
            <p:nvPr/>
          </p:nvSpPr>
          <p:spPr>
            <a:xfrm>
              <a:off x="8534082"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7" name="Freeform: Shape 306">
              <a:extLst>
                <a:ext uri="{FF2B5EF4-FFF2-40B4-BE49-F238E27FC236}">
                  <a16:creationId xmlns:a16="http://schemas.microsoft.com/office/drawing/2014/main" id="{3D5F413D-0608-436B-A1E1-37467A8E981D}"/>
                </a:ext>
              </a:extLst>
            </p:cNvPr>
            <p:cNvSpPr/>
            <p:nvPr/>
          </p:nvSpPr>
          <p:spPr>
            <a:xfrm>
              <a:off x="8568544"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8" name="Freeform: Shape 307">
              <a:extLst>
                <a:ext uri="{FF2B5EF4-FFF2-40B4-BE49-F238E27FC236}">
                  <a16:creationId xmlns:a16="http://schemas.microsoft.com/office/drawing/2014/main" id="{01ABD533-CB74-4493-9A34-9E1180A16C01}"/>
                </a:ext>
              </a:extLst>
            </p:cNvPr>
            <p:cNvSpPr/>
            <p:nvPr/>
          </p:nvSpPr>
          <p:spPr>
            <a:xfrm>
              <a:off x="8603007"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9" name="Freeform: Shape 308">
              <a:extLst>
                <a:ext uri="{FF2B5EF4-FFF2-40B4-BE49-F238E27FC236}">
                  <a16:creationId xmlns:a16="http://schemas.microsoft.com/office/drawing/2014/main" id="{5C26E1AC-EDF3-46BD-8384-D2D69725404C}"/>
                </a:ext>
              </a:extLst>
            </p:cNvPr>
            <p:cNvSpPr/>
            <p:nvPr/>
          </p:nvSpPr>
          <p:spPr>
            <a:xfrm>
              <a:off x="8480474" y="212515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10" name="Freeform: Shape 309">
              <a:extLst>
                <a:ext uri="{FF2B5EF4-FFF2-40B4-BE49-F238E27FC236}">
                  <a16:creationId xmlns:a16="http://schemas.microsoft.com/office/drawing/2014/main" id="{A1D03A0E-ED26-4F56-90FA-AD6EC0B9E0A7}"/>
                </a:ext>
              </a:extLst>
            </p:cNvPr>
            <p:cNvSpPr/>
            <p:nvPr/>
          </p:nvSpPr>
          <p:spPr>
            <a:xfrm>
              <a:off x="8499620"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1" name="Freeform: Shape 310">
              <a:extLst>
                <a:ext uri="{FF2B5EF4-FFF2-40B4-BE49-F238E27FC236}">
                  <a16:creationId xmlns:a16="http://schemas.microsoft.com/office/drawing/2014/main" id="{9477E232-E3D9-4642-8F72-ACE1BFD1247A}"/>
                </a:ext>
              </a:extLst>
            </p:cNvPr>
            <p:cNvSpPr/>
            <p:nvPr/>
          </p:nvSpPr>
          <p:spPr>
            <a:xfrm>
              <a:off x="8534082"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2" name="Freeform: Shape 311">
              <a:extLst>
                <a:ext uri="{FF2B5EF4-FFF2-40B4-BE49-F238E27FC236}">
                  <a16:creationId xmlns:a16="http://schemas.microsoft.com/office/drawing/2014/main" id="{61B5A62F-4992-418A-90B9-B2E299F194CD}"/>
                </a:ext>
              </a:extLst>
            </p:cNvPr>
            <p:cNvSpPr/>
            <p:nvPr/>
          </p:nvSpPr>
          <p:spPr>
            <a:xfrm>
              <a:off x="8568544"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3" name="Freeform: Shape 312">
              <a:extLst>
                <a:ext uri="{FF2B5EF4-FFF2-40B4-BE49-F238E27FC236}">
                  <a16:creationId xmlns:a16="http://schemas.microsoft.com/office/drawing/2014/main" id="{4D663CB3-BDF8-4E18-8EA8-2FA53307D617}"/>
                </a:ext>
              </a:extLst>
            </p:cNvPr>
            <p:cNvSpPr/>
            <p:nvPr/>
          </p:nvSpPr>
          <p:spPr>
            <a:xfrm>
              <a:off x="8603007"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4" name="Freeform: Shape 313">
              <a:extLst>
                <a:ext uri="{FF2B5EF4-FFF2-40B4-BE49-F238E27FC236}">
                  <a16:creationId xmlns:a16="http://schemas.microsoft.com/office/drawing/2014/main" id="{57A42CFB-285C-44AE-9808-687D58A40931}"/>
                </a:ext>
              </a:extLst>
            </p:cNvPr>
            <p:cNvSpPr/>
            <p:nvPr/>
          </p:nvSpPr>
          <p:spPr>
            <a:xfrm>
              <a:off x="883275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15" name="Freeform: Shape 314">
              <a:extLst>
                <a:ext uri="{FF2B5EF4-FFF2-40B4-BE49-F238E27FC236}">
                  <a16:creationId xmlns:a16="http://schemas.microsoft.com/office/drawing/2014/main" id="{B1B2A8F5-0C41-41CB-B580-EDC6610CBD7B}"/>
                </a:ext>
              </a:extLst>
            </p:cNvPr>
            <p:cNvSpPr/>
            <p:nvPr/>
          </p:nvSpPr>
          <p:spPr>
            <a:xfrm>
              <a:off x="887870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16" name="Freeform: Shape 315">
              <a:extLst>
                <a:ext uri="{FF2B5EF4-FFF2-40B4-BE49-F238E27FC236}">
                  <a16:creationId xmlns:a16="http://schemas.microsoft.com/office/drawing/2014/main" id="{F213E0D2-F4A1-47C9-97C1-4DC88B08277D}"/>
                </a:ext>
              </a:extLst>
            </p:cNvPr>
            <p:cNvSpPr/>
            <p:nvPr/>
          </p:nvSpPr>
          <p:spPr>
            <a:xfrm>
              <a:off x="8480474" y="227448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17" name="Freeform: Shape 316">
              <a:extLst>
                <a:ext uri="{FF2B5EF4-FFF2-40B4-BE49-F238E27FC236}">
                  <a16:creationId xmlns:a16="http://schemas.microsoft.com/office/drawing/2014/main" id="{A058ADDF-28D1-4F0C-8ACF-CA33D0BF1B4C}"/>
                </a:ext>
              </a:extLst>
            </p:cNvPr>
            <p:cNvSpPr/>
            <p:nvPr/>
          </p:nvSpPr>
          <p:spPr>
            <a:xfrm>
              <a:off x="8499620"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8" name="Freeform: Shape 317">
              <a:extLst>
                <a:ext uri="{FF2B5EF4-FFF2-40B4-BE49-F238E27FC236}">
                  <a16:creationId xmlns:a16="http://schemas.microsoft.com/office/drawing/2014/main" id="{B035BE87-F7CD-417E-97E1-DFBD8EE54203}"/>
                </a:ext>
              </a:extLst>
            </p:cNvPr>
            <p:cNvSpPr/>
            <p:nvPr/>
          </p:nvSpPr>
          <p:spPr>
            <a:xfrm>
              <a:off x="8534082"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9" name="Freeform: Shape 318">
              <a:extLst>
                <a:ext uri="{FF2B5EF4-FFF2-40B4-BE49-F238E27FC236}">
                  <a16:creationId xmlns:a16="http://schemas.microsoft.com/office/drawing/2014/main" id="{F4257370-01A0-444E-B9CC-3C0B40456F88}"/>
                </a:ext>
              </a:extLst>
            </p:cNvPr>
            <p:cNvSpPr/>
            <p:nvPr/>
          </p:nvSpPr>
          <p:spPr>
            <a:xfrm>
              <a:off x="8568544"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0" name="Freeform: Shape 319">
              <a:extLst>
                <a:ext uri="{FF2B5EF4-FFF2-40B4-BE49-F238E27FC236}">
                  <a16:creationId xmlns:a16="http://schemas.microsoft.com/office/drawing/2014/main" id="{3F6B8C67-8EB8-4B5C-B2AB-2391F41F3C00}"/>
                </a:ext>
              </a:extLst>
            </p:cNvPr>
            <p:cNvSpPr/>
            <p:nvPr/>
          </p:nvSpPr>
          <p:spPr>
            <a:xfrm>
              <a:off x="8603007"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1" name="Freeform: Shape 320">
              <a:extLst>
                <a:ext uri="{FF2B5EF4-FFF2-40B4-BE49-F238E27FC236}">
                  <a16:creationId xmlns:a16="http://schemas.microsoft.com/office/drawing/2014/main" id="{215FF697-D9BD-4BBA-8E64-E1CC784AB553}"/>
                </a:ext>
              </a:extLst>
            </p:cNvPr>
            <p:cNvSpPr/>
            <p:nvPr/>
          </p:nvSpPr>
          <p:spPr>
            <a:xfrm>
              <a:off x="883275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22" name="Freeform: Shape 321">
              <a:extLst>
                <a:ext uri="{FF2B5EF4-FFF2-40B4-BE49-F238E27FC236}">
                  <a16:creationId xmlns:a16="http://schemas.microsoft.com/office/drawing/2014/main" id="{4F5B75D1-CE89-4946-AFAF-963C30754BEA}"/>
                </a:ext>
              </a:extLst>
            </p:cNvPr>
            <p:cNvSpPr/>
            <p:nvPr/>
          </p:nvSpPr>
          <p:spPr>
            <a:xfrm>
              <a:off x="887870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23" name="Freeform: Shape 322">
              <a:extLst>
                <a:ext uri="{FF2B5EF4-FFF2-40B4-BE49-F238E27FC236}">
                  <a16:creationId xmlns:a16="http://schemas.microsoft.com/office/drawing/2014/main" id="{D44F198B-8A4D-45A3-81B0-2A8626BF90D3}"/>
                </a:ext>
              </a:extLst>
            </p:cNvPr>
            <p:cNvSpPr/>
            <p:nvPr/>
          </p:nvSpPr>
          <p:spPr>
            <a:xfrm>
              <a:off x="8480474" y="2423826"/>
              <a:ext cx="650955" cy="344623"/>
            </a:xfrm>
            <a:custGeom>
              <a:avLst/>
              <a:gdLst>
                <a:gd name="connsiteX0" fmla="*/ 115193 w 650954"/>
                <a:gd name="connsiteY0" fmla="*/ 115194 h 344623"/>
                <a:gd name="connsiteX1" fmla="*/ 570862 w 650954"/>
                <a:gd name="connsiteY1" fmla="*/ 115194 h 344623"/>
                <a:gd name="connsiteX2" fmla="*/ 570862 w 650954"/>
                <a:gd name="connsiteY2" fmla="*/ 245385 h 344623"/>
                <a:gd name="connsiteX3" fmla="*/ 115193 w 650954"/>
                <a:gd name="connsiteY3" fmla="*/ 245385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4"/>
                  </a:moveTo>
                  <a:lnTo>
                    <a:pt x="570862" y="115194"/>
                  </a:lnTo>
                  <a:lnTo>
                    <a:pt x="570862" y="245385"/>
                  </a:lnTo>
                  <a:lnTo>
                    <a:pt x="115193" y="245385"/>
                  </a:lnTo>
                  <a:close/>
                </a:path>
              </a:pathLst>
            </a:custGeom>
            <a:solidFill>
              <a:srgbClr val="1070C4"/>
            </a:solidFill>
            <a:ln w="38206" cap="flat">
              <a:noFill/>
              <a:prstDash val="solid"/>
              <a:miter/>
            </a:ln>
          </p:spPr>
          <p:txBody>
            <a:bodyPr rtlCol="0" anchor="ctr"/>
            <a:lstStyle/>
            <a:p>
              <a:endParaRPr lang="en-US" sz="1800"/>
            </a:p>
          </p:txBody>
        </p:sp>
        <p:sp>
          <p:nvSpPr>
            <p:cNvPr id="324" name="Freeform: Shape 323">
              <a:extLst>
                <a:ext uri="{FF2B5EF4-FFF2-40B4-BE49-F238E27FC236}">
                  <a16:creationId xmlns:a16="http://schemas.microsoft.com/office/drawing/2014/main" id="{411E5A1C-97DB-472C-B5FF-C9654C95C8AB}"/>
                </a:ext>
              </a:extLst>
            </p:cNvPr>
            <p:cNvSpPr/>
            <p:nvPr/>
          </p:nvSpPr>
          <p:spPr>
            <a:xfrm>
              <a:off x="8499620"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5" name="Freeform: Shape 324">
              <a:extLst>
                <a:ext uri="{FF2B5EF4-FFF2-40B4-BE49-F238E27FC236}">
                  <a16:creationId xmlns:a16="http://schemas.microsoft.com/office/drawing/2014/main" id="{13AA027E-6D4E-4D29-9DE3-DCB30D2ECE67}"/>
                </a:ext>
              </a:extLst>
            </p:cNvPr>
            <p:cNvSpPr/>
            <p:nvPr/>
          </p:nvSpPr>
          <p:spPr>
            <a:xfrm>
              <a:off x="8534082"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6" name="Freeform: Shape 325">
              <a:extLst>
                <a:ext uri="{FF2B5EF4-FFF2-40B4-BE49-F238E27FC236}">
                  <a16:creationId xmlns:a16="http://schemas.microsoft.com/office/drawing/2014/main" id="{2915D979-4B59-4196-9BB8-74014D3EFF4F}"/>
                </a:ext>
              </a:extLst>
            </p:cNvPr>
            <p:cNvSpPr/>
            <p:nvPr/>
          </p:nvSpPr>
          <p:spPr>
            <a:xfrm>
              <a:off x="8568544"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7" name="Freeform: Shape 326">
              <a:extLst>
                <a:ext uri="{FF2B5EF4-FFF2-40B4-BE49-F238E27FC236}">
                  <a16:creationId xmlns:a16="http://schemas.microsoft.com/office/drawing/2014/main" id="{0C9C03F8-910D-4A5E-A98A-57EB9C160734}"/>
                </a:ext>
              </a:extLst>
            </p:cNvPr>
            <p:cNvSpPr/>
            <p:nvPr/>
          </p:nvSpPr>
          <p:spPr>
            <a:xfrm>
              <a:off x="8603007"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8" name="Freeform: Shape 327">
              <a:extLst>
                <a:ext uri="{FF2B5EF4-FFF2-40B4-BE49-F238E27FC236}">
                  <a16:creationId xmlns:a16="http://schemas.microsoft.com/office/drawing/2014/main" id="{76B4D598-1F2B-4889-8A6A-98E2C8F3D488}"/>
                </a:ext>
              </a:extLst>
            </p:cNvPr>
            <p:cNvSpPr/>
            <p:nvPr/>
          </p:nvSpPr>
          <p:spPr>
            <a:xfrm>
              <a:off x="883275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29" name="Freeform: Shape 328">
              <a:extLst>
                <a:ext uri="{FF2B5EF4-FFF2-40B4-BE49-F238E27FC236}">
                  <a16:creationId xmlns:a16="http://schemas.microsoft.com/office/drawing/2014/main" id="{4B46B271-D97A-4EE4-AABB-CDDBA30521DD}"/>
                </a:ext>
              </a:extLst>
            </p:cNvPr>
            <p:cNvSpPr/>
            <p:nvPr/>
          </p:nvSpPr>
          <p:spPr>
            <a:xfrm>
              <a:off x="887870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30" name="Freeform: Shape 329">
              <a:extLst>
                <a:ext uri="{FF2B5EF4-FFF2-40B4-BE49-F238E27FC236}">
                  <a16:creationId xmlns:a16="http://schemas.microsoft.com/office/drawing/2014/main" id="{0154CB14-7E06-42A0-874D-20E3114EF113}"/>
                </a:ext>
              </a:extLst>
            </p:cNvPr>
            <p:cNvSpPr/>
            <p:nvPr/>
          </p:nvSpPr>
          <p:spPr>
            <a:xfrm>
              <a:off x="9054846" y="1684801"/>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00"/>
            </a:p>
          </p:txBody>
        </p:sp>
        <p:sp>
          <p:nvSpPr>
            <p:cNvPr id="331" name="Freeform: Shape 330">
              <a:extLst>
                <a:ext uri="{FF2B5EF4-FFF2-40B4-BE49-F238E27FC236}">
                  <a16:creationId xmlns:a16="http://schemas.microsoft.com/office/drawing/2014/main" id="{EBE01124-1B97-4080-AFDF-3C697FF0D8E8}"/>
                </a:ext>
              </a:extLst>
            </p:cNvPr>
            <p:cNvSpPr/>
            <p:nvPr/>
          </p:nvSpPr>
          <p:spPr>
            <a:xfrm>
              <a:off x="9617730" y="1684801"/>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4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4" y="1286912"/>
                  </a:lnTo>
                  <a:close/>
                </a:path>
              </a:pathLst>
            </a:custGeom>
            <a:solidFill>
              <a:srgbClr val="1070C4"/>
            </a:solidFill>
            <a:ln w="38206" cap="flat">
              <a:noFill/>
              <a:prstDash val="solid"/>
              <a:miter/>
            </a:ln>
          </p:spPr>
          <p:txBody>
            <a:bodyPr rtlCol="0" anchor="ctr"/>
            <a:lstStyle/>
            <a:p>
              <a:endParaRPr lang="en-US" sz="1800"/>
            </a:p>
          </p:txBody>
        </p:sp>
        <p:sp>
          <p:nvSpPr>
            <p:cNvPr id="332" name="Freeform: Shape 331">
              <a:extLst>
                <a:ext uri="{FF2B5EF4-FFF2-40B4-BE49-F238E27FC236}">
                  <a16:creationId xmlns:a16="http://schemas.microsoft.com/office/drawing/2014/main" id="{698AD89F-82E4-4450-853C-CC5D0CE0DEF9}"/>
                </a:ext>
              </a:extLst>
            </p:cNvPr>
            <p:cNvSpPr/>
            <p:nvPr/>
          </p:nvSpPr>
          <p:spPr>
            <a:xfrm>
              <a:off x="9108454" y="174223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33" name="Freeform: Shape 332">
              <a:extLst>
                <a:ext uri="{FF2B5EF4-FFF2-40B4-BE49-F238E27FC236}">
                  <a16:creationId xmlns:a16="http://schemas.microsoft.com/office/drawing/2014/main" id="{7F5D86CF-450C-4407-952A-B00805A73F91}"/>
                </a:ext>
              </a:extLst>
            </p:cNvPr>
            <p:cNvSpPr/>
            <p:nvPr/>
          </p:nvSpPr>
          <p:spPr>
            <a:xfrm>
              <a:off x="9131429"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4" name="Freeform: Shape 333">
              <a:extLst>
                <a:ext uri="{FF2B5EF4-FFF2-40B4-BE49-F238E27FC236}">
                  <a16:creationId xmlns:a16="http://schemas.microsoft.com/office/drawing/2014/main" id="{8759E3FE-7B35-4363-9789-CBAED8B93C03}"/>
                </a:ext>
              </a:extLst>
            </p:cNvPr>
            <p:cNvSpPr/>
            <p:nvPr/>
          </p:nvSpPr>
          <p:spPr>
            <a:xfrm>
              <a:off x="9165891"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5" name="Freeform: Shape 334">
              <a:extLst>
                <a:ext uri="{FF2B5EF4-FFF2-40B4-BE49-F238E27FC236}">
                  <a16:creationId xmlns:a16="http://schemas.microsoft.com/office/drawing/2014/main" id="{8F6D961D-CFEE-49F7-A932-E44A4FCBE619}"/>
                </a:ext>
              </a:extLst>
            </p:cNvPr>
            <p:cNvSpPr/>
            <p:nvPr/>
          </p:nvSpPr>
          <p:spPr>
            <a:xfrm>
              <a:off x="9196524"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6" name="Freeform: Shape 335">
              <a:extLst>
                <a:ext uri="{FF2B5EF4-FFF2-40B4-BE49-F238E27FC236}">
                  <a16:creationId xmlns:a16="http://schemas.microsoft.com/office/drawing/2014/main" id="{AE5ADAE0-FA15-4741-A61C-5ED27BA44442}"/>
                </a:ext>
              </a:extLst>
            </p:cNvPr>
            <p:cNvSpPr/>
            <p:nvPr/>
          </p:nvSpPr>
          <p:spPr>
            <a:xfrm>
              <a:off x="9230986"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7" name="Freeform: Shape 336">
              <a:extLst>
                <a:ext uri="{FF2B5EF4-FFF2-40B4-BE49-F238E27FC236}">
                  <a16:creationId xmlns:a16="http://schemas.microsoft.com/office/drawing/2014/main" id="{217FB293-16BF-47EF-8D7F-0865AD5B87A0}"/>
                </a:ext>
              </a:extLst>
            </p:cNvPr>
            <p:cNvSpPr/>
            <p:nvPr/>
          </p:nvSpPr>
          <p:spPr>
            <a:xfrm>
              <a:off x="946073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38" name="Freeform: Shape 337">
              <a:extLst>
                <a:ext uri="{FF2B5EF4-FFF2-40B4-BE49-F238E27FC236}">
                  <a16:creationId xmlns:a16="http://schemas.microsoft.com/office/drawing/2014/main" id="{6209BB97-1F60-4115-9D28-EBFC56AEDA95}"/>
                </a:ext>
              </a:extLst>
            </p:cNvPr>
            <p:cNvSpPr/>
            <p:nvPr/>
          </p:nvSpPr>
          <p:spPr>
            <a:xfrm>
              <a:off x="950668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39" name="Freeform: Shape 338">
              <a:extLst>
                <a:ext uri="{FF2B5EF4-FFF2-40B4-BE49-F238E27FC236}">
                  <a16:creationId xmlns:a16="http://schemas.microsoft.com/office/drawing/2014/main" id="{0B197319-3504-4579-B46F-267E7CF8E59D}"/>
                </a:ext>
              </a:extLst>
            </p:cNvPr>
            <p:cNvSpPr/>
            <p:nvPr/>
          </p:nvSpPr>
          <p:spPr>
            <a:xfrm>
              <a:off x="9108454" y="189157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40" name="Freeform: Shape 339">
              <a:extLst>
                <a:ext uri="{FF2B5EF4-FFF2-40B4-BE49-F238E27FC236}">
                  <a16:creationId xmlns:a16="http://schemas.microsoft.com/office/drawing/2014/main" id="{CC7B3123-D5F8-4F2D-847A-A73BA4D5A2C1}"/>
                </a:ext>
              </a:extLst>
            </p:cNvPr>
            <p:cNvSpPr/>
            <p:nvPr/>
          </p:nvSpPr>
          <p:spPr>
            <a:xfrm>
              <a:off x="9131429"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1" name="Freeform: Shape 340">
              <a:extLst>
                <a:ext uri="{FF2B5EF4-FFF2-40B4-BE49-F238E27FC236}">
                  <a16:creationId xmlns:a16="http://schemas.microsoft.com/office/drawing/2014/main" id="{9EB51B1B-C2D1-48F3-917E-43E8B106A636}"/>
                </a:ext>
              </a:extLst>
            </p:cNvPr>
            <p:cNvSpPr/>
            <p:nvPr/>
          </p:nvSpPr>
          <p:spPr>
            <a:xfrm>
              <a:off x="9165891"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2" name="Freeform: Shape 341">
              <a:extLst>
                <a:ext uri="{FF2B5EF4-FFF2-40B4-BE49-F238E27FC236}">
                  <a16:creationId xmlns:a16="http://schemas.microsoft.com/office/drawing/2014/main" id="{3E14D1D2-9B19-4980-9923-48187BD90DD0}"/>
                </a:ext>
              </a:extLst>
            </p:cNvPr>
            <p:cNvSpPr/>
            <p:nvPr/>
          </p:nvSpPr>
          <p:spPr>
            <a:xfrm>
              <a:off x="9196524"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3" name="Freeform: Shape 342">
              <a:extLst>
                <a:ext uri="{FF2B5EF4-FFF2-40B4-BE49-F238E27FC236}">
                  <a16:creationId xmlns:a16="http://schemas.microsoft.com/office/drawing/2014/main" id="{D03CA0F5-27D2-4FF4-A323-D6C3537A68D8}"/>
                </a:ext>
              </a:extLst>
            </p:cNvPr>
            <p:cNvSpPr/>
            <p:nvPr/>
          </p:nvSpPr>
          <p:spPr>
            <a:xfrm>
              <a:off x="9230986"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4" name="Freeform: Shape 343">
              <a:extLst>
                <a:ext uri="{FF2B5EF4-FFF2-40B4-BE49-F238E27FC236}">
                  <a16:creationId xmlns:a16="http://schemas.microsoft.com/office/drawing/2014/main" id="{E6800396-DC3A-435B-AD5A-F366930E1F03}"/>
                </a:ext>
              </a:extLst>
            </p:cNvPr>
            <p:cNvSpPr/>
            <p:nvPr/>
          </p:nvSpPr>
          <p:spPr>
            <a:xfrm>
              <a:off x="946073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45" name="Freeform: Shape 344">
              <a:extLst>
                <a:ext uri="{FF2B5EF4-FFF2-40B4-BE49-F238E27FC236}">
                  <a16:creationId xmlns:a16="http://schemas.microsoft.com/office/drawing/2014/main" id="{51A994B5-D42F-4990-A99B-DC6D7BF74DD4}"/>
                </a:ext>
              </a:extLst>
            </p:cNvPr>
            <p:cNvSpPr/>
            <p:nvPr/>
          </p:nvSpPr>
          <p:spPr>
            <a:xfrm>
              <a:off x="950668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46" name="Freeform: Shape 345">
              <a:extLst>
                <a:ext uri="{FF2B5EF4-FFF2-40B4-BE49-F238E27FC236}">
                  <a16:creationId xmlns:a16="http://schemas.microsoft.com/office/drawing/2014/main" id="{541DB8FD-AB94-4CCA-BA34-293DC997F847}"/>
                </a:ext>
              </a:extLst>
            </p:cNvPr>
            <p:cNvSpPr/>
            <p:nvPr/>
          </p:nvSpPr>
          <p:spPr>
            <a:xfrm>
              <a:off x="9108454" y="204091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47" name="Freeform: Shape 346">
              <a:extLst>
                <a:ext uri="{FF2B5EF4-FFF2-40B4-BE49-F238E27FC236}">
                  <a16:creationId xmlns:a16="http://schemas.microsoft.com/office/drawing/2014/main" id="{F672FAFA-001B-4D3B-ADBF-9158BCD3A8E9}"/>
                </a:ext>
              </a:extLst>
            </p:cNvPr>
            <p:cNvSpPr/>
            <p:nvPr/>
          </p:nvSpPr>
          <p:spPr>
            <a:xfrm>
              <a:off x="9131429"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8" name="Freeform: Shape 347">
              <a:extLst>
                <a:ext uri="{FF2B5EF4-FFF2-40B4-BE49-F238E27FC236}">
                  <a16:creationId xmlns:a16="http://schemas.microsoft.com/office/drawing/2014/main" id="{98A980B2-81E3-4902-8ED1-AD4860AA494E}"/>
                </a:ext>
              </a:extLst>
            </p:cNvPr>
            <p:cNvSpPr/>
            <p:nvPr/>
          </p:nvSpPr>
          <p:spPr>
            <a:xfrm>
              <a:off x="9165891"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9" name="Freeform: Shape 348">
              <a:extLst>
                <a:ext uri="{FF2B5EF4-FFF2-40B4-BE49-F238E27FC236}">
                  <a16:creationId xmlns:a16="http://schemas.microsoft.com/office/drawing/2014/main" id="{3D01BE67-835A-419F-B167-97B7448A0DF7}"/>
                </a:ext>
              </a:extLst>
            </p:cNvPr>
            <p:cNvSpPr/>
            <p:nvPr/>
          </p:nvSpPr>
          <p:spPr>
            <a:xfrm>
              <a:off x="9196524"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0" name="Freeform: Shape 349">
              <a:extLst>
                <a:ext uri="{FF2B5EF4-FFF2-40B4-BE49-F238E27FC236}">
                  <a16:creationId xmlns:a16="http://schemas.microsoft.com/office/drawing/2014/main" id="{F465D8D8-E717-4428-81DA-AA4209AE888F}"/>
                </a:ext>
              </a:extLst>
            </p:cNvPr>
            <p:cNvSpPr/>
            <p:nvPr/>
          </p:nvSpPr>
          <p:spPr>
            <a:xfrm>
              <a:off x="9230986"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1" name="Freeform: Shape 350">
              <a:extLst>
                <a:ext uri="{FF2B5EF4-FFF2-40B4-BE49-F238E27FC236}">
                  <a16:creationId xmlns:a16="http://schemas.microsoft.com/office/drawing/2014/main" id="{BA16B663-CF5D-4533-B737-C380002288DA}"/>
                </a:ext>
              </a:extLst>
            </p:cNvPr>
            <p:cNvSpPr/>
            <p:nvPr/>
          </p:nvSpPr>
          <p:spPr>
            <a:xfrm>
              <a:off x="946073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52" name="Freeform: Shape 351">
              <a:extLst>
                <a:ext uri="{FF2B5EF4-FFF2-40B4-BE49-F238E27FC236}">
                  <a16:creationId xmlns:a16="http://schemas.microsoft.com/office/drawing/2014/main" id="{7A9D1C2D-3A73-420B-A464-444E387BE8A0}"/>
                </a:ext>
              </a:extLst>
            </p:cNvPr>
            <p:cNvSpPr/>
            <p:nvPr/>
          </p:nvSpPr>
          <p:spPr>
            <a:xfrm>
              <a:off x="950668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53" name="Freeform: Shape 352">
              <a:extLst>
                <a:ext uri="{FF2B5EF4-FFF2-40B4-BE49-F238E27FC236}">
                  <a16:creationId xmlns:a16="http://schemas.microsoft.com/office/drawing/2014/main" id="{44B15478-3B42-49ED-B46E-287FE532B254}"/>
                </a:ext>
              </a:extLst>
            </p:cNvPr>
            <p:cNvSpPr/>
            <p:nvPr/>
          </p:nvSpPr>
          <p:spPr>
            <a:xfrm>
              <a:off x="9108454" y="219024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54" name="Freeform: Shape 353">
              <a:extLst>
                <a:ext uri="{FF2B5EF4-FFF2-40B4-BE49-F238E27FC236}">
                  <a16:creationId xmlns:a16="http://schemas.microsoft.com/office/drawing/2014/main" id="{1587AB18-8891-4D97-8AB2-5366AA83ED31}"/>
                </a:ext>
              </a:extLst>
            </p:cNvPr>
            <p:cNvSpPr/>
            <p:nvPr/>
          </p:nvSpPr>
          <p:spPr>
            <a:xfrm>
              <a:off x="9131429"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5" name="Freeform: Shape 354">
              <a:extLst>
                <a:ext uri="{FF2B5EF4-FFF2-40B4-BE49-F238E27FC236}">
                  <a16:creationId xmlns:a16="http://schemas.microsoft.com/office/drawing/2014/main" id="{3EC4ED6C-6A3D-4EDC-B20F-93FA3111FCD8}"/>
                </a:ext>
              </a:extLst>
            </p:cNvPr>
            <p:cNvSpPr/>
            <p:nvPr/>
          </p:nvSpPr>
          <p:spPr>
            <a:xfrm>
              <a:off x="9165891"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6" name="Freeform: Shape 355">
              <a:extLst>
                <a:ext uri="{FF2B5EF4-FFF2-40B4-BE49-F238E27FC236}">
                  <a16:creationId xmlns:a16="http://schemas.microsoft.com/office/drawing/2014/main" id="{BF694AC8-2287-4908-9FA8-3F8F1D9963A2}"/>
                </a:ext>
              </a:extLst>
            </p:cNvPr>
            <p:cNvSpPr/>
            <p:nvPr/>
          </p:nvSpPr>
          <p:spPr>
            <a:xfrm>
              <a:off x="9196524"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7" name="Freeform: Shape 356">
              <a:extLst>
                <a:ext uri="{FF2B5EF4-FFF2-40B4-BE49-F238E27FC236}">
                  <a16:creationId xmlns:a16="http://schemas.microsoft.com/office/drawing/2014/main" id="{3DC74DCD-4E96-4222-A674-83AABA2F3F89}"/>
                </a:ext>
              </a:extLst>
            </p:cNvPr>
            <p:cNvSpPr/>
            <p:nvPr/>
          </p:nvSpPr>
          <p:spPr>
            <a:xfrm>
              <a:off x="9230986"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8" name="Freeform: Shape 357">
              <a:extLst>
                <a:ext uri="{FF2B5EF4-FFF2-40B4-BE49-F238E27FC236}">
                  <a16:creationId xmlns:a16="http://schemas.microsoft.com/office/drawing/2014/main" id="{CB036D2F-A72B-4281-ACD7-6604DD351745}"/>
                </a:ext>
              </a:extLst>
            </p:cNvPr>
            <p:cNvSpPr/>
            <p:nvPr/>
          </p:nvSpPr>
          <p:spPr>
            <a:xfrm>
              <a:off x="946073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59" name="Freeform: Shape 358">
              <a:extLst>
                <a:ext uri="{FF2B5EF4-FFF2-40B4-BE49-F238E27FC236}">
                  <a16:creationId xmlns:a16="http://schemas.microsoft.com/office/drawing/2014/main" id="{B85FE254-24EF-4B25-9824-86A924322AB0}"/>
                </a:ext>
              </a:extLst>
            </p:cNvPr>
            <p:cNvSpPr/>
            <p:nvPr/>
          </p:nvSpPr>
          <p:spPr>
            <a:xfrm>
              <a:off x="950668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60" name="Freeform: Shape 359">
              <a:extLst>
                <a:ext uri="{FF2B5EF4-FFF2-40B4-BE49-F238E27FC236}">
                  <a16:creationId xmlns:a16="http://schemas.microsoft.com/office/drawing/2014/main" id="{F4654756-DBE1-4C40-8204-E31706D489A0}"/>
                </a:ext>
              </a:extLst>
            </p:cNvPr>
            <p:cNvSpPr/>
            <p:nvPr/>
          </p:nvSpPr>
          <p:spPr>
            <a:xfrm>
              <a:off x="9108454" y="233958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61" name="Freeform: Shape 360">
              <a:extLst>
                <a:ext uri="{FF2B5EF4-FFF2-40B4-BE49-F238E27FC236}">
                  <a16:creationId xmlns:a16="http://schemas.microsoft.com/office/drawing/2014/main" id="{B44BEBC0-5338-43C0-BC4A-8E7303FB1CE7}"/>
                </a:ext>
              </a:extLst>
            </p:cNvPr>
            <p:cNvSpPr/>
            <p:nvPr/>
          </p:nvSpPr>
          <p:spPr>
            <a:xfrm>
              <a:off x="9131429"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2" name="Freeform: Shape 361">
              <a:extLst>
                <a:ext uri="{FF2B5EF4-FFF2-40B4-BE49-F238E27FC236}">
                  <a16:creationId xmlns:a16="http://schemas.microsoft.com/office/drawing/2014/main" id="{8AB74D4A-A73D-4E2F-8F0B-B6473EB2E98D}"/>
                </a:ext>
              </a:extLst>
            </p:cNvPr>
            <p:cNvSpPr/>
            <p:nvPr/>
          </p:nvSpPr>
          <p:spPr>
            <a:xfrm>
              <a:off x="9165891"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3" name="Freeform: Shape 362">
              <a:extLst>
                <a:ext uri="{FF2B5EF4-FFF2-40B4-BE49-F238E27FC236}">
                  <a16:creationId xmlns:a16="http://schemas.microsoft.com/office/drawing/2014/main" id="{9A69F310-A375-47D0-BC38-FEFE3137BB2D}"/>
                </a:ext>
              </a:extLst>
            </p:cNvPr>
            <p:cNvSpPr/>
            <p:nvPr/>
          </p:nvSpPr>
          <p:spPr>
            <a:xfrm>
              <a:off x="9196524"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4" name="Freeform: Shape 363">
              <a:extLst>
                <a:ext uri="{FF2B5EF4-FFF2-40B4-BE49-F238E27FC236}">
                  <a16:creationId xmlns:a16="http://schemas.microsoft.com/office/drawing/2014/main" id="{D2B972F7-9C5A-4E4C-8A1C-746C3A091DCF}"/>
                </a:ext>
              </a:extLst>
            </p:cNvPr>
            <p:cNvSpPr/>
            <p:nvPr/>
          </p:nvSpPr>
          <p:spPr>
            <a:xfrm>
              <a:off x="9230986"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5" name="Freeform: Shape 364">
              <a:extLst>
                <a:ext uri="{FF2B5EF4-FFF2-40B4-BE49-F238E27FC236}">
                  <a16:creationId xmlns:a16="http://schemas.microsoft.com/office/drawing/2014/main" id="{976047FF-C17C-4637-A384-4B0D5F6E3678}"/>
                </a:ext>
              </a:extLst>
            </p:cNvPr>
            <p:cNvSpPr/>
            <p:nvPr/>
          </p:nvSpPr>
          <p:spPr>
            <a:xfrm>
              <a:off x="946073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66" name="Freeform: Shape 365">
              <a:extLst>
                <a:ext uri="{FF2B5EF4-FFF2-40B4-BE49-F238E27FC236}">
                  <a16:creationId xmlns:a16="http://schemas.microsoft.com/office/drawing/2014/main" id="{49B8C671-613A-4BF8-B1BA-DE8CFC34AF34}"/>
                </a:ext>
              </a:extLst>
            </p:cNvPr>
            <p:cNvSpPr/>
            <p:nvPr/>
          </p:nvSpPr>
          <p:spPr>
            <a:xfrm>
              <a:off x="950668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67" name="Freeform: Shape 366">
              <a:extLst>
                <a:ext uri="{FF2B5EF4-FFF2-40B4-BE49-F238E27FC236}">
                  <a16:creationId xmlns:a16="http://schemas.microsoft.com/office/drawing/2014/main" id="{6F4A2B21-79E7-42CD-AA50-CAC9697F60FD}"/>
                </a:ext>
              </a:extLst>
            </p:cNvPr>
            <p:cNvSpPr/>
            <p:nvPr/>
          </p:nvSpPr>
          <p:spPr>
            <a:xfrm>
              <a:off x="9108454" y="248892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68" name="Freeform: Shape 367">
              <a:extLst>
                <a:ext uri="{FF2B5EF4-FFF2-40B4-BE49-F238E27FC236}">
                  <a16:creationId xmlns:a16="http://schemas.microsoft.com/office/drawing/2014/main" id="{5465431F-80D7-4E19-B49C-C4058A1F4069}"/>
                </a:ext>
              </a:extLst>
            </p:cNvPr>
            <p:cNvSpPr/>
            <p:nvPr/>
          </p:nvSpPr>
          <p:spPr>
            <a:xfrm>
              <a:off x="9131429"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9" name="Freeform: Shape 368">
              <a:extLst>
                <a:ext uri="{FF2B5EF4-FFF2-40B4-BE49-F238E27FC236}">
                  <a16:creationId xmlns:a16="http://schemas.microsoft.com/office/drawing/2014/main" id="{44645C6C-CAD4-4FCD-960B-9EC0C16C452D}"/>
                </a:ext>
              </a:extLst>
            </p:cNvPr>
            <p:cNvSpPr/>
            <p:nvPr/>
          </p:nvSpPr>
          <p:spPr>
            <a:xfrm>
              <a:off x="9165891"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0" name="Freeform: Shape 369">
              <a:extLst>
                <a:ext uri="{FF2B5EF4-FFF2-40B4-BE49-F238E27FC236}">
                  <a16:creationId xmlns:a16="http://schemas.microsoft.com/office/drawing/2014/main" id="{75B37EE5-7CF9-41BD-B04E-98939B0D5CB6}"/>
                </a:ext>
              </a:extLst>
            </p:cNvPr>
            <p:cNvSpPr/>
            <p:nvPr/>
          </p:nvSpPr>
          <p:spPr>
            <a:xfrm>
              <a:off x="9196524"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1" name="Freeform: Shape 370">
              <a:extLst>
                <a:ext uri="{FF2B5EF4-FFF2-40B4-BE49-F238E27FC236}">
                  <a16:creationId xmlns:a16="http://schemas.microsoft.com/office/drawing/2014/main" id="{48AF5486-4B9A-458F-8107-2E8FCF6063BB}"/>
                </a:ext>
              </a:extLst>
            </p:cNvPr>
            <p:cNvSpPr/>
            <p:nvPr/>
          </p:nvSpPr>
          <p:spPr>
            <a:xfrm>
              <a:off x="9230986"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2" name="Freeform: Shape 371">
              <a:extLst>
                <a:ext uri="{FF2B5EF4-FFF2-40B4-BE49-F238E27FC236}">
                  <a16:creationId xmlns:a16="http://schemas.microsoft.com/office/drawing/2014/main" id="{EA6E2A87-36DA-422A-BC65-F5C3285B8C12}"/>
                </a:ext>
              </a:extLst>
            </p:cNvPr>
            <p:cNvSpPr/>
            <p:nvPr/>
          </p:nvSpPr>
          <p:spPr>
            <a:xfrm>
              <a:off x="946073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73" name="Freeform: Shape 372">
              <a:extLst>
                <a:ext uri="{FF2B5EF4-FFF2-40B4-BE49-F238E27FC236}">
                  <a16:creationId xmlns:a16="http://schemas.microsoft.com/office/drawing/2014/main" id="{8593ADFF-0D23-44DE-9FC0-8241FFE03310}"/>
                </a:ext>
              </a:extLst>
            </p:cNvPr>
            <p:cNvSpPr/>
            <p:nvPr/>
          </p:nvSpPr>
          <p:spPr>
            <a:xfrm>
              <a:off x="950668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74" name="Freeform: Shape 373">
              <a:extLst>
                <a:ext uri="{FF2B5EF4-FFF2-40B4-BE49-F238E27FC236}">
                  <a16:creationId xmlns:a16="http://schemas.microsoft.com/office/drawing/2014/main" id="{ACD5D780-9A84-4EAD-82BD-6E576A7DFF42}"/>
                </a:ext>
              </a:extLst>
            </p:cNvPr>
            <p:cNvSpPr/>
            <p:nvPr/>
          </p:nvSpPr>
          <p:spPr>
            <a:xfrm>
              <a:off x="9108454" y="2642087"/>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75" name="Freeform: Shape 374">
              <a:extLst>
                <a:ext uri="{FF2B5EF4-FFF2-40B4-BE49-F238E27FC236}">
                  <a16:creationId xmlns:a16="http://schemas.microsoft.com/office/drawing/2014/main" id="{F6D5BC8C-6B0F-4B1B-8FA9-FD077B91D424}"/>
                </a:ext>
              </a:extLst>
            </p:cNvPr>
            <p:cNvSpPr/>
            <p:nvPr/>
          </p:nvSpPr>
          <p:spPr>
            <a:xfrm>
              <a:off x="9131429"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6" name="Freeform: Shape 375">
              <a:extLst>
                <a:ext uri="{FF2B5EF4-FFF2-40B4-BE49-F238E27FC236}">
                  <a16:creationId xmlns:a16="http://schemas.microsoft.com/office/drawing/2014/main" id="{26ED30F5-9AE9-469B-B171-BE3E67978DB9}"/>
                </a:ext>
              </a:extLst>
            </p:cNvPr>
            <p:cNvSpPr/>
            <p:nvPr/>
          </p:nvSpPr>
          <p:spPr>
            <a:xfrm>
              <a:off x="9165891"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7" name="Freeform: Shape 376">
              <a:extLst>
                <a:ext uri="{FF2B5EF4-FFF2-40B4-BE49-F238E27FC236}">
                  <a16:creationId xmlns:a16="http://schemas.microsoft.com/office/drawing/2014/main" id="{12A83750-B943-4BC6-9C64-C3C8C7F5F572}"/>
                </a:ext>
              </a:extLst>
            </p:cNvPr>
            <p:cNvSpPr/>
            <p:nvPr/>
          </p:nvSpPr>
          <p:spPr>
            <a:xfrm>
              <a:off x="9196524"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8" name="Freeform: Shape 377">
              <a:extLst>
                <a:ext uri="{FF2B5EF4-FFF2-40B4-BE49-F238E27FC236}">
                  <a16:creationId xmlns:a16="http://schemas.microsoft.com/office/drawing/2014/main" id="{28090948-4C5F-4619-A4E4-F5430149FCC4}"/>
                </a:ext>
              </a:extLst>
            </p:cNvPr>
            <p:cNvSpPr/>
            <p:nvPr/>
          </p:nvSpPr>
          <p:spPr>
            <a:xfrm>
              <a:off x="9230986"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9" name="Freeform: Shape 378">
              <a:extLst>
                <a:ext uri="{FF2B5EF4-FFF2-40B4-BE49-F238E27FC236}">
                  <a16:creationId xmlns:a16="http://schemas.microsoft.com/office/drawing/2014/main" id="{90CD2C70-58F9-4A08-97D5-91C924270FCC}"/>
                </a:ext>
              </a:extLst>
            </p:cNvPr>
            <p:cNvSpPr/>
            <p:nvPr/>
          </p:nvSpPr>
          <p:spPr>
            <a:xfrm>
              <a:off x="946073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80" name="Freeform: Shape 379">
              <a:extLst>
                <a:ext uri="{FF2B5EF4-FFF2-40B4-BE49-F238E27FC236}">
                  <a16:creationId xmlns:a16="http://schemas.microsoft.com/office/drawing/2014/main" id="{A86AF8D8-29D0-47A4-8145-F10D5525FA3A}"/>
                </a:ext>
              </a:extLst>
            </p:cNvPr>
            <p:cNvSpPr/>
            <p:nvPr/>
          </p:nvSpPr>
          <p:spPr>
            <a:xfrm>
              <a:off x="950668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81" name="Freeform: Shape 380">
              <a:extLst>
                <a:ext uri="{FF2B5EF4-FFF2-40B4-BE49-F238E27FC236}">
                  <a16:creationId xmlns:a16="http://schemas.microsoft.com/office/drawing/2014/main" id="{AF989642-4BE4-4520-BBE4-1C1020F62871}"/>
                </a:ext>
              </a:extLst>
            </p:cNvPr>
            <p:cNvSpPr/>
            <p:nvPr/>
          </p:nvSpPr>
          <p:spPr>
            <a:xfrm>
              <a:off x="7825690" y="2201735"/>
              <a:ext cx="2450652" cy="918995"/>
            </a:xfrm>
            <a:custGeom>
              <a:avLst/>
              <a:gdLst>
                <a:gd name="connsiteX0" fmla="*/ 2209736 w 2450652"/>
                <a:gd name="connsiteY0" fmla="*/ 567033 h 918994"/>
                <a:gd name="connsiteX1" fmla="*/ 2152298 w 2450652"/>
                <a:gd name="connsiteY1" fmla="*/ 578520 h 918994"/>
                <a:gd name="connsiteX2" fmla="*/ 2152298 w 2450652"/>
                <a:gd name="connsiteY2" fmla="*/ 567033 h 918994"/>
                <a:gd name="connsiteX3" fmla="*/ 1884258 w 2450652"/>
                <a:gd name="connsiteY3" fmla="*/ 298993 h 918994"/>
                <a:gd name="connsiteX4" fmla="*/ 1616218 w 2450652"/>
                <a:gd name="connsiteY4" fmla="*/ 544058 h 918994"/>
                <a:gd name="connsiteX5" fmla="*/ 1470711 w 2450652"/>
                <a:gd name="connsiteY5" fmla="*/ 471304 h 918994"/>
                <a:gd name="connsiteX6" fmla="*/ 1397957 w 2450652"/>
                <a:gd name="connsiteY6" fmla="*/ 486621 h 918994"/>
                <a:gd name="connsiteX7" fmla="*/ 1332861 w 2450652"/>
                <a:gd name="connsiteY7" fmla="*/ 459817 h 918994"/>
                <a:gd name="connsiteX8" fmla="*/ 1263937 w 2450652"/>
                <a:gd name="connsiteY8" fmla="*/ 490450 h 918994"/>
                <a:gd name="connsiteX9" fmla="*/ 1263937 w 2450652"/>
                <a:gd name="connsiteY9" fmla="*/ 475133 h 918994"/>
                <a:gd name="connsiteX10" fmla="*/ 1083967 w 2450652"/>
                <a:gd name="connsiteY10" fmla="*/ 295163 h 918994"/>
                <a:gd name="connsiteX11" fmla="*/ 926972 w 2450652"/>
                <a:gd name="connsiteY11" fmla="*/ 387063 h 918994"/>
                <a:gd name="connsiteX12" fmla="*/ 926972 w 2450652"/>
                <a:gd name="connsiteY12" fmla="*/ 387063 h 918994"/>
                <a:gd name="connsiteX13" fmla="*/ 655103 w 2450652"/>
                <a:gd name="connsiteY13" fmla="*/ 115193 h 918994"/>
                <a:gd name="connsiteX14" fmla="*/ 383234 w 2450652"/>
                <a:gd name="connsiteY14" fmla="*/ 387063 h 918994"/>
                <a:gd name="connsiteX15" fmla="*/ 387063 w 2450652"/>
                <a:gd name="connsiteY15" fmla="*/ 440671 h 918994"/>
                <a:gd name="connsiteX16" fmla="*/ 260701 w 2450652"/>
                <a:gd name="connsiteY16" fmla="*/ 364088 h 918994"/>
                <a:gd name="connsiteX17" fmla="*/ 115193 w 2450652"/>
                <a:gd name="connsiteY17" fmla="*/ 509596 h 918994"/>
                <a:gd name="connsiteX18" fmla="*/ 260701 w 2450652"/>
                <a:gd name="connsiteY18" fmla="*/ 655103 h 918994"/>
                <a:gd name="connsiteX19" fmla="*/ 655103 w 2450652"/>
                <a:gd name="connsiteY19" fmla="*/ 655103 h 918994"/>
                <a:gd name="connsiteX20" fmla="*/ 1083967 w 2450652"/>
                <a:gd name="connsiteY20" fmla="*/ 655103 h 918994"/>
                <a:gd name="connsiteX21" fmla="*/ 1290741 w 2450652"/>
                <a:gd name="connsiteY21" fmla="*/ 655103 h 918994"/>
                <a:gd name="connsiteX22" fmla="*/ 1474540 w 2450652"/>
                <a:gd name="connsiteY22" fmla="*/ 835073 h 918994"/>
                <a:gd name="connsiteX23" fmla="*/ 2213565 w 2450652"/>
                <a:gd name="connsiteY23" fmla="*/ 835073 h 918994"/>
                <a:gd name="connsiteX24" fmla="*/ 2347585 w 2450652"/>
                <a:gd name="connsiteY24" fmla="*/ 701053 h 918994"/>
                <a:gd name="connsiteX25" fmla="*/ 2209736 w 2450652"/>
                <a:gd name="connsiteY25" fmla="*/ 56703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450652" h="918994">
                  <a:moveTo>
                    <a:pt x="2209736" y="567033"/>
                  </a:moveTo>
                  <a:cubicBezTo>
                    <a:pt x="2190590" y="567033"/>
                    <a:pt x="2171444" y="570862"/>
                    <a:pt x="2152298" y="578520"/>
                  </a:cubicBezTo>
                  <a:cubicBezTo>
                    <a:pt x="2152298" y="574691"/>
                    <a:pt x="2152298" y="570862"/>
                    <a:pt x="2152298" y="567033"/>
                  </a:cubicBezTo>
                  <a:cubicBezTo>
                    <a:pt x="2152298" y="417696"/>
                    <a:pt x="2033595" y="298993"/>
                    <a:pt x="1884258" y="298993"/>
                  </a:cubicBezTo>
                  <a:cubicBezTo>
                    <a:pt x="1742580" y="298993"/>
                    <a:pt x="1627706" y="406209"/>
                    <a:pt x="1616218" y="544058"/>
                  </a:cubicBezTo>
                  <a:cubicBezTo>
                    <a:pt x="1581756" y="498108"/>
                    <a:pt x="1528148" y="471304"/>
                    <a:pt x="1470711" y="471304"/>
                  </a:cubicBezTo>
                  <a:cubicBezTo>
                    <a:pt x="1443907" y="471304"/>
                    <a:pt x="1420932" y="475133"/>
                    <a:pt x="1397957" y="486621"/>
                  </a:cubicBezTo>
                  <a:cubicBezTo>
                    <a:pt x="1378811" y="471304"/>
                    <a:pt x="1355836" y="459817"/>
                    <a:pt x="1332861" y="459817"/>
                  </a:cubicBezTo>
                  <a:cubicBezTo>
                    <a:pt x="1306057" y="459817"/>
                    <a:pt x="1279253" y="471304"/>
                    <a:pt x="1263937" y="490450"/>
                  </a:cubicBezTo>
                  <a:cubicBezTo>
                    <a:pt x="1263937" y="486621"/>
                    <a:pt x="1263937" y="482792"/>
                    <a:pt x="1263937" y="475133"/>
                  </a:cubicBezTo>
                  <a:cubicBezTo>
                    <a:pt x="1263937" y="375575"/>
                    <a:pt x="1183525" y="295163"/>
                    <a:pt x="1083967" y="295163"/>
                  </a:cubicBezTo>
                  <a:cubicBezTo>
                    <a:pt x="1018872" y="295163"/>
                    <a:pt x="957605" y="329626"/>
                    <a:pt x="926972" y="387063"/>
                  </a:cubicBezTo>
                  <a:cubicBezTo>
                    <a:pt x="926972" y="387063"/>
                    <a:pt x="926972" y="387063"/>
                    <a:pt x="926972" y="387063"/>
                  </a:cubicBezTo>
                  <a:cubicBezTo>
                    <a:pt x="926972" y="237726"/>
                    <a:pt x="804440" y="115193"/>
                    <a:pt x="655103" y="115193"/>
                  </a:cubicBezTo>
                  <a:cubicBezTo>
                    <a:pt x="505766" y="115193"/>
                    <a:pt x="383234" y="237726"/>
                    <a:pt x="383234" y="387063"/>
                  </a:cubicBezTo>
                  <a:cubicBezTo>
                    <a:pt x="383234" y="406209"/>
                    <a:pt x="383234" y="425354"/>
                    <a:pt x="387063" y="440671"/>
                  </a:cubicBezTo>
                  <a:cubicBezTo>
                    <a:pt x="360259" y="394721"/>
                    <a:pt x="314309" y="364088"/>
                    <a:pt x="260701" y="364088"/>
                  </a:cubicBezTo>
                  <a:cubicBezTo>
                    <a:pt x="180289" y="364088"/>
                    <a:pt x="115193" y="429183"/>
                    <a:pt x="115193" y="509596"/>
                  </a:cubicBezTo>
                  <a:cubicBezTo>
                    <a:pt x="115193" y="590008"/>
                    <a:pt x="180289" y="655103"/>
                    <a:pt x="260701" y="655103"/>
                  </a:cubicBezTo>
                  <a:lnTo>
                    <a:pt x="655103" y="655103"/>
                  </a:lnTo>
                  <a:lnTo>
                    <a:pt x="1083967" y="655103"/>
                  </a:lnTo>
                  <a:lnTo>
                    <a:pt x="1290741" y="655103"/>
                  </a:lnTo>
                  <a:cubicBezTo>
                    <a:pt x="1290741" y="754661"/>
                    <a:pt x="1374982" y="835073"/>
                    <a:pt x="1474540" y="835073"/>
                  </a:cubicBezTo>
                  <a:lnTo>
                    <a:pt x="2213565" y="835073"/>
                  </a:lnTo>
                  <a:cubicBezTo>
                    <a:pt x="2286319" y="835073"/>
                    <a:pt x="2347585" y="773807"/>
                    <a:pt x="2347585" y="701053"/>
                  </a:cubicBezTo>
                  <a:cubicBezTo>
                    <a:pt x="2343756" y="628299"/>
                    <a:pt x="2282489" y="567033"/>
                    <a:pt x="2209736" y="567033"/>
                  </a:cubicBezTo>
                </a:path>
              </a:pathLst>
            </a:custGeom>
            <a:solidFill>
              <a:srgbClr val="FFFFFF"/>
            </a:solidFill>
            <a:ln w="38206" cap="flat">
              <a:noFill/>
              <a:prstDash val="solid"/>
              <a:miter/>
            </a:ln>
          </p:spPr>
          <p:txBody>
            <a:bodyPr rtlCol="0" anchor="ctr"/>
            <a:lstStyle/>
            <a:p>
              <a:endParaRPr lang="en-US" sz="1800"/>
            </a:p>
          </p:txBody>
        </p:sp>
        <p:sp>
          <p:nvSpPr>
            <p:cNvPr id="382" name="Freeform: Shape 381">
              <a:extLst>
                <a:ext uri="{FF2B5EF4-FFF2-40B4-BE49-F238E27FC236}">
                  <a16:creationId xmlns:a16="http://schemas.microsoft.com/office/drawing/2014/main" id="{EE31705A-E2AA-41E5-9F75-1A9BBCBC329B}"/>
                </a:ext>
              </a:extLst>
            </p:cNvPr>
            <p:cNvSpPr/>
            <p:nvPr/>
          </p:nvSpPr>
          <p:spPr>
            <a:xfrm>
              <a:off x="7871640" y="3105413"/>
              <a:ext cx="1378492" cy="918995"/>
            </a:xfrm>
            <a:custGeom>
              <a:avLst/>
              <a:gdLst>
                <a:gd name="connsiteX0" fmla="*/ 115193 w 1378492"/>
                <a:gd name="connsiteY0" fmla="*/ 115193 h 918994"/>
                <a:gd name="connsiteX1" fmla="*/ 115193 w 1378492"/>
                <a:gd name="connsiteY1" fmla="*/ 815927 h 918994"/>
                <a:gd name="connsiteX2" fmla="*/ 528741 w 1378492"/>
                <a:gd name="connsiteY2" fmla="*/ 815927 h 918994"/>
                <a:gd name="connsiteX3" fmla="*/ 838902 w 1378492"/>
                <a:gd name="connsiteY3" fmla="*/ 708711 h 918994"/>
                <a:gd name="connsiteX4" fmla="*/ 1149063 w 1378492"/>
                <a:gd name="connsiteY4" fmla="*/ 815927 h 918994"/>
                <a:gd name="connsiteX5" fmla="*/ 1279253 w 1378492"/>
                <a:gd name="connsiteY5" fmla="*/ 815927 h 918994"/>
                <a:gd name="connsiteX6" fmla="*/ 1279253 w 1378492"/>
                <a:gd name="connsiteY6" fmla="*/ 115193 h 918994"/>
                <a:gd name="connsiteX7" fmla="*/ 115193 w 1378492"/>
                <a:gd name="connsiteY7" fmla="*/ 11519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8492" h="918994">
                  <a:moveTo>
                    <a:pt x="115193" y="115193"/>
                  </a:moveTo>
                  <a:lnTo>
                    <a:pt x="115193" y="815927"/>
                  </a:lnTo>
                  <a:lnTo>
                    <a:pt x="528741" y="815927"/>
                  </a:lnTo>
                  <a:cubicBezTo>
                    <a:pt x="612982" y="747002"/>
                    <a:pt x="724027" y="708711"/>
                    <a:pt x="838902" y="708711"/>
                  </a:cubicBezTo>
                  <a:cubicBezTo>
                    <a:pt x="957605" y="708711"/>
                    <a:pt x="1064821" y="750832"/>
                    <a:pt x="1149063" y="815927"/>
                  </a:cubicBezTo>
                  <a:lnTo>
                    <a:pt x="1279253" y="815927"/>
                  </a:lnTo>
                  <a:lnTo>
                    <a:pt x="1279253" y="115193"/>
                  </a:lnTo>
                  <a:lnTo>
                    <a:pt x="115193" y="115193"/>
                  </a:lnTo>
                  <a:close/>
                </a:path>
              </a:pathLst>
            </a:custGeom>
            <a:solidFill>
              <a:srgbClr val="1070C4"/>
            </a:solidFill>
            <a:ln w="38206" cap="flat">
              <a:noFill/>
              <a:prstDash val="solid"/>
              <a:miter/>
            </a:ln>
          </p:spPr>
          <p:txBody>
            <a:bodyPr rtlCol="0" anchor="ctr"/>
            <a:lstStyle/>
            <a:p>
              <a:endParaRPr lang="en-US" sz="1800"/>
            </a:p>
          </p:txBody>
        </p:sp>
        <p:sp>
          <p:nvSpPr>
            <p:cNvPr id="383" name="Freeform: Shape 382">
              <a:extLst>
                <a:ext uri="{FF2B5EF4-FFF2-40B4-BE49-F238E27FC236}">
                  <a16:creationId xmlns:a16="http://schemas.microsoft.com/office/drawing/2014/main" id="{DD87A5CD-63B8-4094-912E-A45264ED3B8B}"/>
                </a:ext>
              </a:extLst>
            </p:cNvPr>
            <p:cNvSpPr/>
            <p:nvPr/>
          </p:nvSpPr>
          <p:spPr>
            <a:xfrm>
              <a:off x="8621216" y="3105413"/>
              <a:ext cx="612663" cy="612663"/>
            </a:xfrm>
            <a:custGeom>
              <a:avLst/>
              <a:gdLst>
                <a:gd name="connsiteX0" fmla="*/ 115193 w 612663"/>
                <a:gd name="connsiteY0" fmla="*/ 115193 h 612663"/>
                <a:gd name="connsiteX1" fmla="*/ 528741 w 612663"/>
                <a:gd name="connsiteY1" fmla="*/ 528741 h 612663"/>
                <a:gd name="connsiteX2" fmla="*/ 528741 w 612663"/>
                <a:gd name="connsiteY2" fmla="*/ 115193 h 612663"/>
              </a:gdLst>
              <a:ahLst/>
              <a:cxnLst>
                <a:cxn ang="0">
                  <a:pos x="connsiteX0" y="connsiteY0"/>
                </a:cxn>
                <a:cxn ang="0">
                  <a:pos x="connsiteX1" y="connsiteY1"/>
                </a:cxn>
                <a:cxn ang="0">
                  <a:pos x="connsiteX2" y="connsiteY2"/>
                </a:cxn>
              </a:cxnLst>
              <a:rect l="l" t="t" r="r" b="b"/>
              <a:pathLst>
                <a:path w="612663" h="612663">
                  <a:moveTo>
                    <a:pt x="115193" y="115193"/>
                  </a:moveTo>
                  <a:lnTo>
                    <a:pt x="528741" y="528741"/>
                  </a:lnTo>
                  <a:lnTo>
                    <a:pt x="528741" y="115193"/>
                  </a:lnTo>
                  <a:close/>
                </a:path>
              </a:pathLst>
            </a:custGeom>
            <a:solidFill>
              <a:schemeClr val="accent1">
                <a:lumMod val="75000"/>
              </a:schemeClr>
            </a:solidFill>
            <a:ln w="38206" cap="flat">
              <a:noFill/>
              <a:prstDash val="solid"/>
              <a:miter/>
            </a:ln>
          </p:spPr>
          <p:txBody>
            <a:bodyPr rtlCol="0" anchor="ctr"/>
            <a:lstStyle/>
            <a:p>
              <a:endParaRPr lang="en-US" sz="1800"/>
            </a:p>
          </p:txBody>
        </p:sp>
        <p:sp>
          <p:nvSpPr>
            <p:cNvPr id="384" name="Freeform: Shape 383">
              <a:extLst>
                <a:ext uri="{FF2B5EF4-FFF2-40B4-BE49-F238E27FC236}">
                  <a16:creationId xmlns:a16="http://schemas.microsoft.com/office/drawing/2014/main" id="{46C63360-6C62-43F4-BEB4-01AE9F138FF8}"/>
                </a:ext>
              </a:extLst>
            </p:cNvPr>
            <p:cNvSpPr/>
            <p:nvPr/>
          </p:nvSpPr>
          <p:spPr>
            <a:xfrm>
              <a:off x="7948223" y="3147534"/>
              <a:ext cx="1225326" cy="842412"/>
            </a:xfrm>
            <a:custGeom>
              <a:avLst/>
              <a:gdLst>
                <a:gd name="connsiteX0" fmla="*/ 766148 w 1225326"/>
                <a:gd name="connsiteY0" fmla="*/ 666590 h 842411"/>
                <a:gd name="connsiteX1" fmla="*/ 1015042 w 1225326"/>
                <a:gd name="connsiteY1" fmla="*/ 731686 h 842411"/>
                <a:gd name="connsiteX2" fmla="*/ 1129917 w 1225326"/>
                <a:gd name="connsiteY2" fmla="*/ 731686 h 842411"/>
                <a:gd name="connsiteX3" fmla="*/ 1129917 w 1225326"/>
                <a:gd name="connsiteY3" fmla="*/ 115193 h 842411"/>
                <a:gd name="connsiteX4" fmla="*/ 115193 w 1225326"/>
                <a:gd name="connsiteY4" fmla="*/ 115193 h 842411"/>
                <a:gd name="connsiteX5" fmla="*/ 115193 w 1225326"/>
                <a:gd name="connsiteY5" fmla="*/ 735515 h 842411"/>
                <a:gd name="connsiteX6" fmla="*/ 513424 w 1225326"/>
                <a:gd name="connsiteY6" fmla="*/ 735515 h 842411"/>
                <a:gd name="connsiteX7" fmla="*/ 766148 w 1225326"/>
                <a:gd name="connsiteY7" fmla="*/ 666590 h 84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5326" h="842411">
                  <a:moveTo>
                    <a:pt x="766148" y="666590"/>
                  </a:moveTo>
                  <a:cubicBezTo>
                    <a:pt x="858047" y="666590"/>
                    <a:pt x="942289" y="689565"/>
                    <a:pt x="1015042" y="731686"/>
                  </a:cubicBezTo>
                  <a:lnTo>
                    <a:pt x="1129917" y="731686"/>
                  </a:lnTo>
                  <a:lnTo>
                    <a:pt x="1129917" y="115193"/>
                  </a:lnTo>
                  <a:lnTo>
                    <a:pt x="115193" y="115193"/>
                  </a:lnTo>
                  <a:lnTo>
                    <a:pt x="115193" y="735515"/>
                  </a:lnTo>
                  <a:lnTo>
                    <a:pt x="513424" y="735515"/>
                  </a:lnTo>
                  <a:cubicBezTo>
                    <a:pt x="590007" y="693395"/>
                    <a:pt x="674249" y="666590"/>
                    <a:pt x="766148" y="666590"/>
                  </a:cubicBezTo>
                </a:path>
              </a:pathLst>
            </a:custGeom>
            <a:solidFill>
              <a:srgbClr val="EDAC28"/>
            </a:solidFill>
            <a:ln w="38206" cap="flat">
              <a:noFill/>
              <a:prstDash val="solid"/>
              <a:miter/>
            </a:ln>
          </p:spPr>
          <p:txBody>
            <a:bodyPr rtlCol="0" anchor="ctr"/>
            <a:lstStyle/>
            <a:p>
              <a:endParaRPr lang="en-US" sz="1800"/>
            </a:p>
          </p:txBody>
        </p:sp>
        <p:sp>
          <p:nvSpPr>
            <p:cNvPr id="385" name="Freeform: Shape 384">
              <a:extLst>
                <a:ext uri="{FF2B5EF4-FFF2-40B4-BE49-F238E27FC236}">
                  <a16:creationId xmlns:a16="http://schemas.microsoft.com/office/drawing/2014/main" id="{544630B0-F18F-4FE5-81CE-4ED83342F6FF}"/>
                </a:ext>
              </a:extLst>
            </p:cNvPr>
            <p:cNvSpPr/>
            <p:nvPr/>
          </p:nvSpPr>
          <p:spPr>
            <a:xfrm>
              <a:off x="8909338" y="3806147"/>
              <a:ext cx="497789" cy="268040"/>
            </a:xfrm>
            <a:custGeom>
              <a:avLst/>
              <a:gdLst>
                <a:gd name="connsiteX0" fmla="*/ 115193 w 497788"/>
                <a:gd name="connsiteY0" fmla="*/ 115193 h 268040"/>
                <a:gd name="connsiteX1" fmla="*/ 184118 w 497788"/>
                <a:gd name="connsiteY1" fmla="*/ 180289 h 268040"/>
                <a:gd name="connsiteX2" fmla="*/ 371746 w 497788"/>
                <a:gd name="connsiteY2" fmla="*/ 180289 h 268040"/>
                <a:gd name="connsiteX3" fmla="*/ 413867 w 497788"/>
                <a:gd name="connsiteY3" fmla="*/ 138168 h 268040"/>
                <a:gd name="connsiteX4" fmla="*/ 413867 w 497788"/>
                <a:gd name="connsiteY4" fmla="*/ 115193 h 268040"/>
                <a:gd name="connsiteX5" fmla="*/ 115193 w 49778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7788" h="268040">
                  <a:moveTo>
                    <a:pt x="115193" y="115193"/>
                  </a:moveTo>
                  <a:cubicBezTo>
                    <a:pt x="138168" y="134339"/>
                    <a:pt x="161143" y="157314"/>
                    <a:pt x="184118" y="180289"/>
                  </a:cubicBezTo>
                  <a:lnTo>
                    <a:pt x="371746" y="180289"/>
                  </a:lnTo>
                  <a:cubicBezTo>
                    <a:pt x="394721" y="180289"/>
                    <a:pt x="413867" y="161143"/>
                    <a:pt x="413867" y="138168"/>
                  </a:cubicBezTo>
                  <a:lnTo>
                    <a:pt x="413867" y="115193"/>
                  </a:lnTo>
                  <a:lnTo>
                    <a:pt x="115193" y="115193"/>
                  </a:lnTo>
                  <a:close/>
                </a:path>
              </a:pathLst>
            </a:custGeom>
            <a:solidFill>
              <a:srgbClr val="09538F"/>
            </a:solidFill>
            <a:ln w="38206" cap="flat">
              <a:noFill/>
              <a:prstDash val="solid"/>
              <a:miter/>
            </a:ln>
          </p:spPr>
          <p:txBody>
            <a:bodyPr rtlCol="0" anchor="ctr"/>
            <a:lstStyle/>
            <a:p>
              <a:endParaRPr lang="en-US" sz="1800"/>
            </a:p>
          </p:txBody>
        </p:sp>
        <p:sp>
          <p:nvSpPr>
            <p:cNvPr id="386" name="Freeform: Shape 385">
              <a:extLst>
                <a:ext uri="{FF2B5EF4-FFF2-40B4-BE49-F238E27FC236}">
                  <a16:creationId xmlns:a16="http://schemas.microsoft.com/office/drawing/2014/main" id="{C42727CA-84B4-4134-923A-82E7E0FF380D}"/>
                </a:ext>
              </a:extLst>
            </p:cNvPr>
            <p:cNvSpPr/>
            <p:nvPr/>
          </p:nvSpPr>
          <p:spPr>
            <a:xfrm>
              <a:off x="7703158" y="3806147"/>
              <a:ext cx="804120" cy="268040"/>
            </a:xfrm>
            <a:custGeom>
              <a:avLst/>
              <a:gdLst>
                <a:gd name="connsiteX0" fmla="*/ 697223 w 804120"/>
                <a:gd name="connsiteY0" fmla="*/ 115193 h 268040"/>
                <a:gd name="connsiteX1" fmla="*/ 115193 w 804120"/>
                <a:gd name="connsiteY1" fmla="*/ 115193 h 268040"/>
                <a:gd name="connsiteX2" fmla="*/ 115193 w 804120"/>
                <a:gd name="connsiteY2" fmla="*/ 138168 h 268040"/>
                <a:gd name="connsiteX3" fmla="*/ 157314 w 804120"/>
                <a:gd name="connsiteY3" fmla="*/ 180289 h 268040"/>
                <a:gd name="connsiteX4" fmla="*/ 628299 w 804120"/>
                <a:gd name="connsiteY4" fmla="*/ 180289 h 268040"/>
                <a:gd name="connsiteX5" fmla="*/ 697223 w 804120"/>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4120" h="268040">
                  <a:moveTo>
                    <a:pt x="697223" y="115193"/>
                  </a:moveTo>
                  <a:lnTo>
                    <a:pt x="115193" y="115193"/>
                  </a:lnTo>
                  <a:lnTo>
                    <a:pt x="115193" y="138168"/>
                  </a:lnTo>
                  <a:cubicBezTo>
                    <a:pt x="115193" y="161143"/>
                    <a:pt x="134339" y="180289"/>
                    <a:pt x="157314" y="180289"/>
                  </a:cubicBezTo>
                  <a:lnTo>
                    <a:pt x="628299" y="180289"/>
                  </a:lnTo>
                  <a:cubicBezTo>
                    <a:pt x="651274" y="157314"/>
                    <a:pt x="674249" y="138168"/>
                    <a:pt x="697223" y="115193"/>
                  </a:cubicBezTo>
                </a:path>
              </a:pathLst>
            </a:custGeom>
            <a:solidFill>
              <a:srgbClr val="09538F"/>
            </a:solidFill>
            <a:ln w="38206" cap="flat">
              <a:noFill/>
              <a:prstDash val="solid"/>
              <a:miter/>
            </a:ln>
          </p:spPr>
          <p:txBody>
            <a:bodyPr rtlCol="0" anchor="ctr"/>
            <a:lstStyle/>
            <a:p>
              <a:endParaRPr lang="en-US" sz="1800"/>
            </a:p>
          </p:txBody>
        </p:sp>
        <p:sp>
          <p:nvSpPr>
            <p:cNvPr id="387" name="Freeform: Shape 386">
              <a:extLst>
                <a:ext uri="{FF2B5EF4-FFF2-40B4-BE49-F238E27FC236}">
                  <a16:creationId xmlns:a16="http://schemas.microsoft.com/office/drawing/2014/main" id="{8EBD1077-1C57-4390-842C-49ADEEB20269}"/>
                </a:ext>
              </a:extLst>
            </p:cNvPr>
            <p:cNvSpPr/>
            <p:nvPr/>
          </p:nvSpPr>
          <p:spPr>
            <a:xfrm>
              <a:off x="8580032" y="3201142"/>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00"/>
            </a:p>
          </p:txBody>
        </p:sp>
        <p:sp>
          <p:nvSpPr>
            <p:cNvPr id="388" name="Freeform: Shape 387">
              <a:extLst>
                <a:ext uri="{FF2B5EF4-FFF2-40B4-BE49-F238E27FC236}">
                  <a16:creationId xmlns:a16="http://schemas.microsoft.com/office/drawing/2014/main" id="{60B0E438-CFEC-4CB6-8523-D6776DD3F148}"/>
                </a:ext>
              </a:extLst>
            </p:cNvPr>
            <p:cNvSpPr/>
            <p:nvPr/>
          </p:nvSpPr>
          <p:spPr>
            <a:xfrm>
              <a:off x="8580032" y="3270067"/>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00"/>
            </a:p>
          </p:txBody>
        </p:sp>
        <p:sp>
          <p:nvSpPr>
            <p:cNvPr id="389" name="Freeform: Shape 388">
              <a:extLst>
                <a:ext uri="{FF2B5EF4-FFF2-40B4-BE49-F238E27FC236}">
                  <a16:creationId xmlns:a16="http://schemas.microsoft.com/office/drawing/2014/main" id="{98BB83DA-B95F-40CE-932D-6A02C2CF4D5C}"/>
                </a:ext>
              </a:extLst>
            </p:cNvPr>
            <p:cNvSpPr/>
            <p:nvPr/>
          </p:nvSpPr>
          <p:spPr>
            <a:xfrm>
              <a:off x="8580032" y="3338991"/>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0" name="Freeform: Shape 389">
              <a:extLst>
                <a:ext uri="{FF2B5EF4-FFF2-40B4-BE49-F238E27FC236}">
                  <a16:creationId xmlns:a16="http://schemas.microsoft.com/office/drawing/2014/main" id="{4581B1C1-ACC7-47D2-88AC-7B9EBA451C67}"/>
                </a:ext>
              </a:extLst>
            </p:cNvPr>
            <p:cNvSpPr/>
            <p:nvPr/>
          </p:nvSpPr>
          <p:spPr>
            <a:xfrm>
              <a:off x="8580032" y="3407916"/>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1" name="Freeform: Shape 390">
              <a:extLst>
                <a:ext uri="{FF2B5EF4-FFF2-40B4-BE49-F238E27FC236}">
                  <a16:creationId xmlns:a16="http://schemas.microsoft.com/office/drawing/2014/main" id="{95C56807-6D4D-4984-87D7-F0794B9255AE}"/>
                </a:ext>
              </a:extLst>
            </p:cNvPr>
            <p:cNvSpPr/>
            <p:nvPr/>
          </p:nvSpPr>
          <p:spPr>
            <a:xfrm>
              <a:off x="8580032" y="3476841"/>
              <a:ext cx="497789" cy="229749"/>
            </a:xfrm>
            <a:custGeom>
              <a:avLst/>
              <a:gdLst>
                <a:gd name="connsiteX0" fmla="*/ 115193 w 497788"/>
                <a:gd name="connsiteY0" fmla="*/ 115194 h 229748"/>
                <a:gd name="connsiteX1" fmla="*/ 410038 w 497788"/>
                <a:gd name="connsiteY1" fmla="*/ 115194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4"/>
                  </a:moveTo>
                  <a:lnTo>
                    <a:pt x="410038" y="115194"/>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2" name="Freeform: Shape 391">
              <a:extLst>
                <a:ext uri="{FF2B5EF4-FFF2-40B4-BE49-F238E27FC236}">
                  <a16:creationId xmlns:a16="http://schemas.microsoft.com/office/drawing/2014/main" id="{73528C74-6BAC-4385-AEAC-DE0FC4DB9C0F}"/>
                </a:ext>
              </a:extLst>
            </p:cNvPr>
            <p:cNvSpPr/>
            <p:nvPr/>
          </p:nvSpPr>
          <p:spPr>
            <a:xfrm>
              <a:off x="8580032" y="3545765"/>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3" name="Freeform: Shape 392">
              <a:extLst>
                <a:ext uri="{FF2B5EF4-FFF2-40B4-BE49-F238E27FC236}">
                  <a16:creationId xmlns:a16="http://schemas.microsoft.com/office/drawing/2014/main" id="{11256DAF-CBB1-4555-ABE5-05CAFB8F70B5}"/>
                </a:ext>
              </a:extLst>
            </p:cNvPr>
            <p:cNvSpPr/>
            <p:nvPr/>
          </p:nvSpPr>
          <p:spPr>
            <a:xfrm>
              <a:off x="8580032" y="3618519"/>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4" name="Freeform: Shape 393">
              <a:extLst>
                <a:ext uri="{FF2B5EF4-FFF2-40B4-BE49-F238E27FC236}">
                  <a16:creationId xmlns:a16="http://schemas.microsoft.com/office/drawing/2014/main" id="{EBE3FD5A-908A-4300-9519-60B9696E1F7B}"/>
                </a:ext>
              </a:extLst>
            </p:cNvPr>
            <p:cNvSpPr/>
            <p:nvPr/>
          </p:nvSpPr>
          <p:spPr>
            <a:xfrm>
              <a:off x="8587690" y="3687444"/>
              <a:ext cx="497789" cy="229749"/>
            </a:xfrm>
            <a:custGeom>
              <a:avLst/>
              <a:gdLst>
                <a:gd name="connsiteX0" fmla="*/ 126681 w 497788"/>
                <a:gd name="connsiteY0" fmla="*/ 126681 h 229748"/>
                <a:gd name="connsiteX1" fmla="*/ 245384 w 497788"/>
                <a:gd name="connsiteY1" fmla="*/ 141997 h 229748"/>
                <a:gd name="connsiteX2" fmla="*/ 410038 w 497788"/>
                <a:gd name="connsiteY2" fmla="*/ 141997 h 229748"/>
                <a:gd name="connsiteX3" fmla="*/ 410038 w 497788"/>
                <a:gd name="connsiteY3" fmla="*/ 115193 h 229748"/>
                <a:gd name="connsiteX4" fmla="*/ 115193 w 497788"/>
                <a:gd name="connsiteY4" fmla="*/ 115193 h 229748"/>
                <a:gd name="connsiteX5" fmla="*/ 115193 w 497788"/>
                <a:gd name="connsiteY5" fmla="*/ 130510 h 229748"/>
                <a:gd name="connsiteX6" fmla="*/ 126681 w 497788"/>
                <a:gd name="connsiteY6" fmla="*/ 126681 h 229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7788" h="229748">
                  <a:moveTo>
                    <a:pt x="126681" y="126681"/>
                  </a:moveTo>
                  <a:cubicBezTo>
                    <a:pt x="168802" y="126681"/>
                    <a:pt x="207093" y="130510"/>
                    <a:pt x="245384" y="141997"/>
                  </a:cubicBezTo>
                  <a:lnTo>
                    <a:pt x="410038" y="141997"/>
                  </a:lnTo>
                  <a:lnTo>
                    <a:pt x="410038" y="115193"/>
                  </a:lnTo>
                  <a:lnTo>
                    <a:pt x="115193" y="115193"/>
                  </a:lnTo>
                  <a:lnTo>
                    <a:pt x="115193" y="130510"/>
                  </a:lnTo>
                  <a:cubicBezTo>
                    <a:pt x="115193" y="126681"/>
                    <a:pt x="119023" y="126681"/>
                    <a:pt x="126681" y="126681"/>
                  </a:cubicBezTo>
                </a:path>
              </a:pathLst>
            </a:custGeom>
            <a:solidFill>
              <a:srgbClr val="C58D1F"/>
            </a:solidFill>
            <a:ln w="38206" cap="flat">
              <a:noFill/>
              <a:prstDash val="solid"/>
              <a:miter/>
            </a:ln>
          </p:spPr>
          <p:txBody>
            <a:bodyPr rtlCol="0" anchor="ctr"/>
            <a:lstStyle/>
            <a:p>
              <a:endParaRPr lang="en-US" sz="1800"/>
            </a:p>
          </p:txBody>
        </p:sp>
        <p:sp>
          <p:nvSpPr>
            <p:cNvPr id="395" name="Freeform: Shape 394">
              <a:extLst>
                <a:ext uri="{FF2B5EF4-FFF2-40B4-BE49-F238E27FC236}">
                  <a16:creationId xmlns:a16="http://schemas.microsoft.com/office/drawing/2014/main" id="{EBD7CAA4-C749-4DC5-943B-9124E0B1AED4}"/>
                </a:ext>
              </a:extLst>
            </p:cNvPr>
            <p:cNvSpPr/>
            <p:nvPr/>
          </p:nvSpPr>
          <p:spPr>
            <a:xfrm>
              <a:off x="8020977" y="3197313"/>
              <a:ext cx="459497" cy="459497"/>
            </a:xfrm>
            <a:custGeom>
              <a:avLst/>
              <a:gdLst>
                <a:gd name="connsiteX0" fmla="*/ 364088 w 459497"/>
                <a:gd name="connsiteY0" fmla="*/ 375575 h 459497"/>
                <a:gd name="connsiteX1" fmla="*/ 115193 w 459497"/>
                <a:gd name="connsiteY1" fmla="*/ 295163 h 459497"/>
                <a:gd name="connsiteX2" fmla="*/ 364088 w 459497"/>
                <a:gd name="connsiteY2" fmla="*/ 115193 h 459497"/>
                <a:gd name="connsiteX3" fmla="*/ 364088 w 459497"/>
                <a:gd name="connsiteY3" fmla="*/ 375575 h 459497"/>
              </a:gdLst>
              <a:ahLst/>
              <a:cxnLst>
                <a:cxn ang="0">
                  <a:pos x="connsiteX0" y="connsiteY0"/>
                </a:cxn>
                <a:cxn ang="0">
                  <a:pos x="connsiteX1" y="connsiteY1"/>
                </a:cxn>
                <a:cxn ang="0">
                  <a:pos x="connsiteX2" y="connsiteY2"/>
                </a:cxn>
                <a:cxn ang="0">
                  <a:pos x="connsiteX3" y="connsiteY3"/>
                </a:cxn>
              </a:cxnLst>
              <a:rect l="l" t="t" r="r" b="b"/>
              <a:pathLst>
                <a:path w="459497" h="459497">
                  <a:moveTo>
                    <a:pt x="364088" y="375575"/>
                  </a:moveTo>
                  <a:lnTo>
                    <a:pt x="115193" y="295163"/>
                  </a:lnTo>
                  <a:cubicBezTo>
                    <a:pt x="149656" y="187947"/>
                    <a:pt x="245384" y="115193"/>
                    <a:pt x="364088" y="115193"/>
                  </a:cubicBezTo>
                  <a:lnTo>
                    <a:pt x="364088" y="375575"/>
                  </a:lnTo>
                  <a:close/>
                </a:path>
              </a:pathLst>
            </a:custGeom>
            <a:solidFill>
              <a:srgbClr val="FFFFFF"/>
            </a:solidFill>
            <a:ln w="38206" cap="flat">
              <a:noFill/>
              <a:prstDash val="solid"/>
              <a:miter/>
            </a:ln>
          </p:spPr>
          <p:txBody>
            <a:bodyPr rtlCol="0" anchor="ctr"/>
            <a:lstStyle/>
            <a:p>
              <a:endParaRPr lang="en-US" sz="1800"/>
            </a:p>
          </p:txBody>
        </p:sp>
        <p:sp>
          <p:nvSpPr>
            <p:cNvPr id="396" name="Freeform: Shape 395">
              <a:extLst>
                <a:ext uri="{FF2B5EF4-FFF2-40B4-BE49-F238E27FC236}">
                  <a16:creationId xmlns:a16="http://schemas.microsoft.com/office/drawing/2014/main" id="{E5DE2A6F-FC17-4409-BB15-E2C2315624C5}"/>
                </a:ext>
              </a:extLst>
            </p:cNvPr>
            <p:cNvSpPr/>
            <p:nvPr/>
          </p:nvSpPr>
          <p:spPr>
            <a:xfrm>
              <a:off x="8021930" y="3456742"/>
              <a:ext cx="459497" cy="421206"/>
            </a:xfrm>
            <a:custGeom>
              <a:avLst/>
              <a:gdLst>
                <a:gd name="connsiteX0" fmla="*/ 364088 w 459497"/>
                <a:gd name="connsiteY0" fmla="*/ 115193 h 421205"/>
                <a:gd name="connsiteX1" fmla="*/ 210922 w 459497"/>
                <a:gd name="connsiteY1" fmla="*/ 325796 h 421205"/>
                <a:gd name="connsiteX2" fmla="*/ 115193 w 459497"/>
                <a:gd name="connsiteY2" fmla="*/ 195605 h 421205"/>
                <a:gd name="connsiteX3" fmla="*/ 364088 w 459497"/>
                <a:gd name="connsiteY3" fmla="*/ 115193 h 421205"/>
              </a:gdLst>
              <a:ahLst/>
              <a:cxnLst>
                <a:cxn ang="0">
                  <a:pos x="connsiteX0" y="connsiteY0"/>
                </a:cxn>
                <a:cxn ang="0">
                  <a:pos x="connsiteX1" y="connsiteY1"/>
                </a:cxn>
                <a:cxn ang="0">
                  <a:pos x="connsiteX2" y="connsiteY2"/>
                </a:cxn>
                <a:cxn ang="0">
                  <a:pos x="connsiteX3" y="connsiteY3"/>
                </a:cxn>
              </a:cxnLst>
              <a:rect l="l" t="t" r="r" b="b"/>
              <a:pathLst>
                <a:path w="459497" h="421205">
                  <a:moveTo>
                    <a:pt x="364088" y="115193"/>
                  </a:moveTo>
                  <a:lnTo>
                    <a:pt x="210922" y="325796"/>
                  </a:lnTo>
                  <a:cubicBezTo>
                    <a:pt x="164972" y="291334"/>
                    <a:pt x="134339" y="249214"/>
                    <a:pt x="115193" y="195605"/>
                  </a:cubicBezTo>
                  <a:lnTo>
                    <a:pt x="364088" y="115193"/>
                  </a:lnTo>
                  <a:close/>
                </a:path>
              </a:pathLst>
            </a:custGeom>
            <a:solidFill>
              <a:schemeClr val="accent3"/>
            </a:solidFill>
            <a:ln w="38206" cap="flat">
              <a:noFill/>
              <a:prstDash val="solid"/>
              <a:miter/>
            </a:ln>
          </p:spPr>
          <p:txBody>
            <a:bodyPr rtlCol="0" anchor="ctr"/>
            <a:lstStyle/>
            <a:p>
              <a:endParaRPr lang="en-US" sz="1800"/>
            </a:p>
          </p:txBody>
        </p:sp>
        <p:sp>
          <p:nvSpPr>
            <p:cNvPr id="397" name="Freeform: Shape 396">
              <a:extLst>
                <a:ext uri="{FF2B5EF4-FFF2-40B4-BE49-F238E27FC236}">
                  <a16:creationId xmlns:a16="http://schemas.microsoft.com/office/drawing/2014/main" id="{31AE8655-C955-4A48-8553-C31F20B90267}"/>
                </a:ext>
              </a:extLst>
            </p:cNvPr>
            <p:cNvSpPr/>
            <p:nvPr/>
          </p:nvSpPr>
          <p:spPr>
            <a:xfrm>
              <a:off x="8114782" y="3452930"/>
              <a:ext cx="612663" cy="459497"/>
            </a:xfrm>
            <a:custGeom>
              <a:avLst/>
              <a:gdLst>
                <a:gd name="connsiteX0" fmla="*/ 272188 w 612663"/>
                <a:gd name="connsiteY0" fmla="*/ 115193 h 459497"/>
                <a:gd name="connsiteX1" fmla="*/ 517254 w 612663"/>
                <a:gd name="connsiteY1" fmla="*/ 195605 h 459497"/>
                <a:gd name="connsiteX2" fmla="*/ 187947 w 612663"/>
                <a:gd name="connsiteY2" fmla="*/ 364088 h 459497"/>
                <a:gd name="connsiteX3" fmla="*/ 115193 w 612663"/>
                <a:gd name="connsiteY3" fmla="*/ 325796 h 459497"/>
                <a:gd name="connsiteX4" fmla="*/ 272188 w 612663"/>
                <a:gd name="connsiteY4" fmla="*/ 115193 h 459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2663" h="459497">
                  <a:moveTo>
                    <a:pt x="272188" y="115193"/>
                  </a:moveTo>
                  <a:lnTo>
                    <a:pt x="517254" y="195605"/>
                  </a:lnTo>
                  <a:cubicBezTo>
                    <a:pt x="471304" y="333455"/>
                    <a:pt x="325796" y="406208"/>
                    <a:pt x="187947" y="364088"/>
                  </a:cubicBezTo>
                  <a:cubicBezTo>
                    <a:pt x="161143" y="356429"/>
                    <a:pt x="138168" y="344942"/>
                    <a:pt x="115193" y="325796"/>
                  </a:cubicBezTo>
                  <a:lnTo>
                    <a:pt x="272188" y="115193"/>
                  </a:lnTo>
                  <a:close/>
                </a:path>
              </a:pathLst>
            </a:custGeom>
            <a:solidFill>
              <a:srgbClr val="1070C4"/>
            </a:solidFill>
            <a:ln w="38206" cap="flat">
              <a:noFill/>
              <a:prstDash val="solid"/>
              <a:miter/>
            </a:ln>
          </p:spPr>
          <p:txBody>
            <a:bodyPr rtlCol="0" anchor="ctr"/>
            <a:lstStyle/>
            <a:p>
              <a:endParaRPr lang="en-US" sz="1800"/>
            </a:p>
          </p:txBody>
        </p:sp>
        <p:sp>
          <p:nvSpPr>
            <p:cNvPr id="398" name="Freeform: Shape 397">
              <a:extLst>
                <a:ext uri="{FF2B5EF4-FFF2-40B4-BE49-F238E27FC236}">
                  <a16:creationId xmlns:a16="http://schemas.microsoft.com/office/drawing/2014/main" id="{35AE8F77-FC8B-4093-8780-C2FCA12145DA}"/>
                </a:ext>
              </a:extLst>
            </p:cNvPr>
            <p:cNvSpPr/>
            <p:nvPr/>
          </p:nvSpPr>
          <p:spPr>
            <a:xfrm>
              <a:off x="8266059" y="3197313"/>
              <a:ext cx="459497" cy="536080"/>
            </a:xfrm>
            <a:custGeom>
              <a:avLst/>
              <a:gdLst>
                <a:gd name="connsiteX0" fmla="*/ 115193 w 459497"/>
                <a:gd name="connsiteY0" fmla="*/ 375575 h 536080"/>
                <a:gd name="connsiteX1" fmla="*/ 115193 w 459497"/>
                <a:gd name="connsiteY1" fmla="*/ 115193 h 536080"/>
                <a:gd name="connsiteX2" fmla="*/ 375575 w 459497"/>
                <a:gd name="connsiteY2" fmla="*/ 375575 h 536080"/>
                <a:gd name="connsiteX3" fmla="*/ 364088 w 459497"/>
                <a:gd name="connsiteY3" fmla="*/ 455987 h 536080"/>
                <a:gd name="connsiteX4" fmla="*/ 115193 w 459497"/>
                <a:gd name="connsiteY4" fmla="*/ 375575 h 5360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497" h="536080">
                  <a:moveTo>
                    <a:pt x="115193" y="375575"/>
                  </a:moveTo>
                  <a:lnTo>
                    <a:pt x="115193" y="115193"/>
                  </a:lnTo>
                  <a:cubicBezTo>
                    <a:pt x="256872" y="115193"/>
                    <a:pt x="375575" y="230068"/>
                    <a:pt x="375575" y="375575"/>
                  </a:cubicBezTo>
                  <a:cubicBezTo>
                    <a:pt x="375575" y="402379"/>
                    <a:pt x="371746" y="429184"/>
                    <a:pt x="364088" y="455987"/>
                  </a:cubicBezTo>
                  <a:lnTo>
                    <a:pt x="115193" y="375575"/>
                  </a:lnTo>
                  <a:close/>
                </a:path>
              </a:pathLst>
            </a:custGeom>
            <a:solidFill>
              <a:schemeClr val="accent4"/>
            </a:solidFill>
            <a:ln w="38206" cap="flat">
              <a:noFill/>
              <a:prstDash val="solid"/>
              <a:miter/>
            </a:ln>
          </p:spPr>
          <p:txBody>
            <a:bodyPr rtlCol="0" anchor="ctr"/>
            <a:lstStyle/>
            <a:p>
              <a:endParaRPr lang="en-US" sz="1800"/>
            </a:p>
          </p:txBody>
        </p:sp>
        <p:sp>
          <p:nvSpPr>
            <p:cNvPr id="399" name="Freeform: Shape 398">
              <a:extLst>
                <a:ext uri="{FF2B5EF4-FFF2-40B4-BE49-F238E27FC236}">
                  <a16:creationId xmlns:a16="http://schemas.microsoft.com/office/drawing/2014/main" id="{C7B2655D-C465-4FD5-99C4-C5248F365601}"/>
                </a:ext>
              </a:extLst>
            </p:cNvPr>
            <p:cNvSpPr/>
            <p:nvPr/>
          </p:nvSpPr>
          <p:spPr>
            <a:xfrm>
              <a:off x="9602413" y="3898047"/>
              <a:ext cx="995578" cy="689246"/>
            </a:xfrm>
            <a:custGeom>
              <a:avLst/>
              <a:gdLst>
                <a:gd name="connsiteX0" fmla="*/ 115193 w 995577"/>
                <a:gd name="connsiteY0" fmla="*/ 115193 h 689246"/>
                <a:gd name="connsiteX1" fmla="*/ 115193 w 995577"/>
                <a:gd name="connsiteY1" fmla="*/ 578520 h 689246"/>
                <a:gd name="connsiteX2" fmla="*/ 168802 w 995577"/>
                <a:gd name="connsiteY2" fmla="*/ 578520 h 689246"/>
                <a:gd name="connsiteX3" fmla="*/ 310480 w 995577"/>
                <a:gd name="connsiteY3" fmla="*/ 544058 h 689246"/>
                <a:gd name="connsiteX4" fmla="*/ 452158 w 995577"/>
                <a:gd name="connsiteY4" fmla="*/ 578520 h 689246"/>
                <a:gd name="connsiteX5" fmla="*/ 888681 w 995577"/>
                <a:gd name="connsiteY5" fmla="*/ 578520 h 689246"/>
                <a:gd name="connsiteX6" fmla="*/ 888681 w 995577"/>
                <a:gd name="connsiteY6" fmla="*/ 115193 h 689246"/>
                <a:gd name="connsiteX7" fmla="*/ 115193 w 995577"/>
                <a:gd name="connsiteY7" fmla="*/ 115193 h 689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5577" h="689246">
                  <a:moveTo>
                    <a:pt x="115193" y="115193"/>
                  </a:moveTo>
                  <a:lnTo>
                    <a:pt x="115193" y="578520"/>
                  </a:lnTo>
                  <a:lnTo>
                    <a:pt x="168802" y="578520"/>
                  </a:lnTo>
                  <a:cubicBezTo>
                    <a:pt x="210922" y="555545"/>
                    <a:pt x="260701" y="544058"/>
                    <a:pt x="310480" y="544058"/>
                  </a:cubicBezTo>
                  <a:cubicBezTo>
                    <a:pt x="360259" y="544058"/>
                    <a:pt x="410038" y="555545"/>
                    <a:pt x="452158" y="578520"/>
                  </a:cubicBezTo>
                  <a:lnTo>
                    <a:pt x="888681" y="578520"/>
                  </a:lnTo>
                  <a:lnTo>
                    <a:pt x="888681" y="115193"/>
                  </a:lnTo>
                  <a:lnTo>
                    <a:pt x="115193" y="115193"/>
                  </a:lnTo>
                  <a:close/>
                </a:path>
              </a:pathLst>
            </a:custGeom>
            <a:solidFill>
              <a:srgbClr val="1070C4"/>
            </a:solidFill>
            <a:ln w="38206" cap="flat">
              <a:noFill/>
              <a:prstDash val="solid"/>
              <a:miter/>
            </a:ln>
          </p:spPr>
          <p:txBody>
            <a:bodyPr rtlCol="0" anchor="ctr"/>
            <a:lstStyle/>
            <a:p>
              <a:endParaRPr lang="en-US" sz="1800"/>
            </a:p>
          </p:txBody>
        </p:sp>
        <p:sp>
          <p:nvSpPr>
            <p:cNvPr id="400" name="Freeform: Shape 399">
              <a:extLst>
                <a:ext uri="{FF2B5EF4-FFF2-40B4-BE49-F238E27FC236}">
                  <a16:creationId xmlns:a16="http://schemas.microsoft.com/office/drawing/2014/main" id="{5AF0994F-82B5-421A-A200-5CB2E54F9728}"/>
                </a:ext>
              </a:extLst>
            </p:cNvPr>
            <p:cNvSpPr/>
            <p:nvPr/>
          </p:nvSpPr>
          <p:spPr>
            <a:xfrm>
              <a:off x="10096373" y="3898047"/>
              <a:ext cx="497789" cy="497789"/>
            </a:xfrm>
            <a:custGeom>
              <a:avLst/>
              <a:gdLst>
                <a:gd name="connsiteX0" fmla="*/ 115193 w 497788"/>
                <a:gd name="connsiteY0" fmla="*/ 115193 h 497788"/>
                <a:gd name="connsiteX1" fmla="*/ 390892 w 497788"/>
                <a:gd name="connsiteY1" fmla="*/ 387063 h 497788"/>
                <a:gd name="connsiteX2" fmla="*/ 390892 w 497788"/>
                <a:gd name="connsiteY2" fmla="*/ 115193 h 497788"/>
              </a:gdLst>
              <a:ahLst/>
              <a:cxnLst>
                <a:cxn ang="0">
                  <a:pos x="connsiteX0" y="connsiteY0"/>
                </a:cxn>
                <a:cxn ang="0">
                  <a:pos x="connsiteX1" y="connsiteY1"/>
                </a:cxn>
                <a:cxn ang="0">
                  <a:pos x="connsiteX2" y="connsiteY2"/>
                </a:cxn>
              </a:cxnLst>
              <a:rect l="l" t="t" r="r" b="b"/>
              <a:pathLst>
                <a:path w="497788" h="497788">
                  <a:moveTo>
                    <a:pt x="115193" y="115193"/>
                  </a:moveTo>
                  <a:lnTo>
                    <a:pt x="390892" y="387063"/>
                  </a:lnTo>
                  <a:lnTo>
                    <a:pt x="390892" y="115193"/>
                  </a:lnTo>
                  <a:close/>
                </a:path>
              </a:pathLst>
            </a:custGeom>
            <a:solidFill>
              <a:srgbClr val="1070C4"/>
            </a:solidFill>
            <a:ln w="38206" cap="flat">
              <a:noFill/>
              <a:prstDash val="solid"/>
              <a:miter/>
            </a:ln>
          </p:spPr>
          <p:txBody>
            <a:bodyPr rtlCol="0" anchor="ctr"/>
            <a:lstStyle/>
            <a:p>
              <a:endParaRPr lang="en-US" sz="1800"/>
            </a:p>
          </p:txBody>
        </p:sp>
        <p:sp>
          <p:nvSpPr>
            <p:cNvPr id="401" name="Freeform: Shape 400">
              <a:extLst>
                <a:ext uri="{FF2B5EF4-FFF2-40B4-BE49-F238E27FC236}">
                  <a16:creationId xmlns:a16="http://schemas.microsoft.com/office/drawing/2014/main" id="{545F793B-6DC8-433F-BCF6-B87167A66B19}"/>
                </a:ext>
              </a:extLst>
            </p:cNvPr>
            <p:cNvSpPr/>
            <p:nvPr/>
          </p:nvSpPr>
          <p:spPr>
            <a:xfrm>
              <a:off x="9487539" y="4357544"/>
              <a:ext cx="382914" cy="268040"/>
            </a:xfrm>
            <a:custGeom>
              <a:avLst/>
              <a:gdLst>
                <a:gd name="connsiteX0" fmla="*/ 279847 w 382914"/>
                <a:gd name="connsiteY0" fmla="*/ 115193 h 268040"/>
                <a:gd name="connsiteX1" fmla="*/ 115193 w 382914"/>
                <a:gd name="connsiteY1" fmla="*/ 115193 h 268040"/>
                <a:gd name="connsiteX2" fmla="*/ 115193 w 382914"/>
                <a:gd name="connsiteY2" fmla="*/ 130510 h 268040"/>
                <a:gd name="connsiteX3" fmla="*/ 145827 w 382914"/>
                <a:gd name="connsiteY3" fmla="*/ 161143 h 268040"/>
                <a:gd name="connsiteX4" fmla="*/ 214751 w 382914"/>
                <a:gd name="connsiteY4" fmla="*/ 161143 h 268040"/>
                <a:gd name="connsiteX5" fmla="*/ 279847 w 382914"/>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2914" h="268040">
                  <a:moveTo>
                    <a:pt x="279847" y="115193"/>
                  </a:moveTo>
                  <a:lnTo>
                    <a:pt x="115193" y="115193"/>
                  </a:lnTo>
                  <a:lnTo>
                    <a:pt x="115193" y="130510"/>
                  </a:lnTo>
                  <a:cubicBezTo>
                    <a:pt x="115193" y="145826"/>
                    <a:pt x="126681" y="161143"/>
                    <a:pt x="145827" y="161143"/>
                  </a:cubicBezTo>
                  <a:lnTo>
                    <a:pt x="214751" y="161143"/>
                  </a:lnTo>
                  <a:cubicBezTo>
                    <a:pt x="237726" y="141997"/>
                    <a:pt x="256872" y="126681"/>
                    <a:pt x="279847" y="115193"/>
                  </a:cubicBezTo>
                </a:path>
              </a:pathLst>
            </a:custGeom>
            <a:solidFill>
              <a:srgbClr val="09538F"/>
            </a:solidFill>
            <a:ln w="38206" cap="flat">
              <a:noFill/>
              <a:prstDash val="solid"/>
              <a:miter/>
            </a:ln>
          </p:spPr>
          <p:txBody>
            <a:bodyPr rtlCol="0" anchor="ctr"/>
            <a:lstStyle/>
            <a:p>
              <a:endParaRPr lang="en-US" sz="1800"/>
            </a:p>
          </p:txBody>
        </p:sp>
        <p:sp>
          <p:nvSpPr>
            <p:cNvPr id="402" name="Freeform: Shape 401">
              <a:extLst>
                <a:ext uri="{FF2B5EF4-FFF2-40B4-BE49-F238E27FC236}">
                  <a16:creationId xmlns:a16="http://schemas.microsoft.com/office/drawing/2014/main" id="{3135ABD0-BE3D-42FB-8FA6-D74E161D6E38}"/>
                </a:ext>
              </a:extLst>
            </p:cNvPr>
            <p:cNvSpPr/>
            <p:nvPr/>
          </p:nvSpPr>
          <p:spPr>
            <a:xfrm>
              <a:off x="9935549" y="4353715"/>
              <a:ext cx="765829" cy="268040"/>
            </a:xfrm>
            <a:custGeom>
              <a:avLst/>
              <a:gdLst>
                <a:gd name="connsiteX0" fmla="*/ 115193 w 765828"/>
                <a:gd name="connsiteY0" fmla="*/ 119023 h 268040"/>
                <a:gd name="connsiteX1" fmla="*/ 180289 w 765828"/>
                <a:gd name="connsiteY1" fmla="*/ 161143 h 268040"/>
                <a:gd name="connsiteX2" fmla="*/ 635957 w 765828"/>
                <a:gd name="connsiteY2" fmla="*/ 161143 h 268040"/>
                <a:gd name="connsiteX3" fmla="*/ 666590 w 765828"/>
                <a:gd name="connsiteY3" fmla="*/ 130510 h 268040"/>
                <a:gd name="connsiteX4" fmla="*/ 666590 w 765828"/>
                <a:gd name="connsiteY4" fmla="*/ 115193 h 268040"/>
                <a:gd name="connsiteX5" fmla="*/ 115193 w 76582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5828" h="268040">
                  <a:moveTo>
                    <a:pt x="115193" y="119023"/>
                  </a:moveTo>
                  <a:cubicBezTo>
                    <a:pt x="138168" y="130510"/>
                    <a:pt x="161143" y="145826"/>
                    <a:pt x="180289" y="161143"/>
                  </a:cubicBezTo>
                  <a:lnTo>
                    <a:pt x="635957" y="161143"/>
                  </a:lnTo>
                  <a:cubicBezTo>
                    <a:pt x="651274" y="161143"/>
                    <a:pt x="666590" y="149656"/>
                    <a:pt x="666590" y="130510"/>
                  </a:cubicBezTo>
                  <a:lnTo>
                    <a:pt x="666590" y="115193"/>
                  </a:lnTo>
                  <a:lnTo>
                    <a:pt x="115193" y="115193"/>
                  </a:lnTo>
                  <a:close/>
                </a:path>
              </a:pathLst>
            </a:custGeom>
            <a:solidFill>
              <a:srgbClr val="09538F"/>
            </a:solidFill>
            <a:ln w="38206" cap="flat">
              <a:noFill/>
              <a:prstDash val="solid"/>
              <a:miter/>
            </a:ln>
          </p:spPr>
          <p:txBody>
            <a:bodyPr rtlCol="0" anchor="ctr"/>
            <a:lstStyle/>
            <a:p>
              <a:endParaRPr lang="en-US" sz="1800"/>
            </a:p>
          </p:txBody>
        </p:sp>
        <p:sp>
          <p:nvSpPr>
            <p:cNvPr id="403" name="Freeform: Shape 402">
              <a:extLst>
                <a:ext uri="{FF2B5EF4-FFF2-40B4-BE49-F238E27FC236}">
                  <a16:creationId xmlns:a16="http://schemas.microsoft.com/office/drawing/2014/main" id="{443F6F5D-0ED1-4089-9C7F-1244458D96B4}"/>
                </a:ext>
              </a:extLst>
            </p:cNvPr>
            <p:cNvSpPr/>
            <p:nvPr/>
          </p:nvSpPr>
          <p:spPr>
            <a:xfrm>
              <a:off x="9510514" y="1792017"/>
              <a:ext cx="1033869" cy="2756985"/>
            </a:xfrm>
            <a:custGeom>
              <a:avLst/>
              <a:gdLst>
                <a:gd name="connsiteX0" fmla="*/ 582349 w 1033869"/>
                <a:gd name="connsiteY0" fmla="*/ 2248027 h 2756984"/>
                <a:gd name="connsiteX1" fmla="*/ 582349 w 1033869"/>
                <a:gd name="connsiteY1" fmla="*/ 287505 h 2756984"/>
                <a:gd name="connsiteX2" fmla="*/ 410038 w 1033869"/>
                <a:gd name="connsiteY2" fmla="*/ 115193 h 2756984"/>
                <a:gd name="connsiteX3" fmla="*/ 130510 w 1033869"/>
                <a:gd name="connsiteY3" fmla="*/ 115193 h 2756984"/>
                <a:gd name="connsiteX4" fmla="*/ 115193 w 1033869"/>
                <a:gd name="connsiteY4" fmla="*/ 130510 h 2756984"/>
                <a:gd name="connsiteX5" fmla="*/ 130510 w 1033869"/>
                <a:gd name="connsiteY5" fmla="*/ 145827 h 2756984"/>
                <a:gd name="connsiteX6" fmla="*/ 410038 w 1033869"/>
                <a:gd name="connsiteY6" fmla="*/ 145827 h 2756984"/>
                <a:gd name="connsiteX7" fmla="*/ 555545 w 1033869"/>
                <a:gd name="connsiteY7" fmla="*/ 291334 h 2756984"/>
                <a:gd name="connsiteX8" fmla="*/ 555545 w 1033869"/>
                <a:gd name="connsiteY8" fmla="*/ 2248027 h 2756984"/>
                <a:gd name="connsiteX9" fmla="*/ 260701 w 1033869"/>
                <a:gd name="connsiteY9" fmla="*/ 2248027 h 2756984"/>
                <a:gd name="connsiteX10" fmla="*/ 260701 w 1033869"/>
                <a:gd name="connsiteY10" fmla="*/ 2657746 h 2756984"/>
                <a:gd name="connsiteX11" fmla="*/ 341113 w 1033869"/>
                <a:gd name="connsiteY11" fmla="*/ 2657746 h 2756984"/>
                <a:gd name="connsiteX12" fmla="*/ 402379 w 1033869"/>
                <a:gd name="connsiteY12" fmla="*/ 2650088 h 2756984"/>
                <a:gd name="connsiteX13" fmla="*/ 463646 w 1033869"/>
                <a:gd name="connsiteY13" fmla="*/ 2657746 h 2756984"/>
                <a:gd name="connsiteX14" fmla="*/ 926972 w 1033869"/>
                <a:gd name="connsiteY14" fmla="*/ 2657746 h 2756984"/>
                <a:gd name="connsiteX15" fmla="*/ 926972 w 1033869"/>
                <a:gd name="connsiteY15" fmla="*/ 2248027 h 2756984"/>
                <a:gd name="connsiteX16" fmla="*/ 582349 w 1033869"/>
                <a:gd name="connsiteY16" fmla="*/ 2248027 h 2756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3869" h="2756984">
                  <a:moveTo>
                    <a:pt x="582349" y="2248027"/>
                  </a:moveTo>
                  <a:lnTo>
                    <a:pt x="582349" y="287505"/>
                  </a:lnTo>
                  <a:cubicBezTo>
                    <a:pt x="582349" y="191776"/>
                    <a:pt x="505766" y="115193"/>
                    <a:pt x="410038" y="115193"/>
                  </a:cubicBezTo>
                  <a:lnTo>
                    <a:pt x="130510" y="115193"/>
                  </a:lnTo>
                  <a:cubicBezTo>
                    <a:pt x="122852" y="115193"/>
                    <a:pt x="115193" y="122852"/>
                    <a:pt x="115193" y="130510"/>
                  </a:cubicBezTo>
                  <a:cubicBezTo>
                    <a:pt x="115193" y="138168"/>
                    <a:pt x="122852" y="145827"/>
                    <a:pt x="130510" y="145827"/>
                  </a:cubicBezTo>
                  <a:lnTo>
                    <a:pt x="410038" y="145827"/>
                  </a:lnTo>
                  <a:cubicBezTo>
                    <a:pt x="490450" y="145827"/>
                    <a:pt x="555545" y="210922"/>
                    <a:pt x="555545" y="291334"/>
                  </a:cubicBezTo>
                  <a:lnTo>
                    <a:pt x="555545" y="2248027"/>
                  </a:lnTo>
                  <a:lnTo>
                    <a:pt x="260701" y="2248027"/>
                  </a:lnTo>
                  <a:lnTo>
                    <a:pt x="260701" y="2657746"/>
                  </a:lnTo>
                  <a:lnTo>
                    <a:pt x="341113" y="2657746"/>
                  </a:lnTo>
                  <a:cubicBezTo>
                    <a:pt x="360259" y="2653917"/>
                    <a:pt x="383233" y="2650088"/>
                    <a:pt x="402379" y="2650088"/>
                  </a:cubicBezTo>
                  <a:cubicBezTo>
                    <a:pt x="421525" y="2650088"/>
                    <a:pt x="444500" y="2653917"/>
                    <a:pt x="463646" y="2657746"/>
                  </a:cubicBezTo>
                  <a:lnTo>
                    <a:pt x="926972" y="2657746"/>
                  </a:lnTo>
                  <a:lnTo>
                    <a:pt x="926972" y="2248027"/>
                  </a:lnTo>
                  <a:lnTo>
                    <a:pt x="582349" y="2248027"/>
                  </a:lnTo>
                  <a:close/>
                </a:path>
              </a:pathLst>
            </a:custGeom>
            <a:solidFill>
              <a:srgbClr val="FEC94E"/>
            </a:solidFill>
            <a:ln w="38206" cap="flat">
              <a:noFill/>
              <a:prstDash val="solid"/>
              <a:miter/>
            </a:ln>
          </p:spPr>
          <p:txBody>
            <a:bodyPr rtlCol="0" anchor="ctr"/>
            <a:lstStyle/>
            <a:p>
              <a:endParaRPr lang="en-US" sz="1800"/>
            </a:p>
          </p:txBody>
        </p:sp>
        <p:sp>
          <p:nvSpPr>
            <p:cNvPr id="404" name="Freeform: Shape 403">
              <a:extLst>
                <a:ext uri="{FF2B5EF4-FFF2-40B4-BE49-F238E27FC236}">
                  <a16:creationId xmlns:a16="http://schemas.microsoft.com/office/drawing/2014/main" id="{F0DEDEEF-6F34-474D-B53C-6CA444FBB331}"/>
                </a:ext>
              </a:extLst>
            </p:cNvPr>
            <p:cNvSpPr/>
            <p:nvPr/>
          </p:nvSpPr>
          <p:spPr>
            <a:xfrm>
              <a:off x="8269871" y="2025594"/>
              <a:ext cx="842412" cy="1378492"/>
            </a:xfrm>
            <a:custGeom>
              <a:avLst/>
              <a:gdLst>
                <a:gd name="connsiteX0" fmla="*/ 130510 w 842411"/>
                <a:gd name="connsiteY0" fmla="*/ 1267766 h 1378492"/>
                <a:gd name="connsiteX1" fmla="*/ 115193 w 842411"/>
                <a:gd name="connsiteY1" fmla="*/ 1252450 h 1378492"/>
                <a:gd name="connsiteX2" fmla="*/ 115193 w 842411"/>
                <a:gd name="connsiteY2" fmla="*/ 329626 h 1378492"/>
                <a:gd name="connsiteX3" fmla="*/ 329626 w 842411"/>
                <a:gd name="connsiteY3" fmla="*/ 115193 h 1378492"/>
                <a:gd name="connsiteX4" fmla="*/ 739344 w 842411"/>
                <a:gd name="connsiteY4" fmla="*/ 115193 h 1378492"/>
                <a:gd name="connsiteX5" fmla="*/ 754661 w 842411"/>
                <a:gd name="connsiteY5" fmla="*/ 130510 h 1378492"/>
                <a:gd name="connsiteX6" fmla="*/ 739344 w 842411"/>
                <a:gd name="connsiteY6" fmla="*/ 145827 h 1378492"/>
                <a:gd name="connsiteX7" fmla="*/ 329626 w 842411"/>
                <a:gd name="connsiteY7" fmla="*/ 145827 h 1378492"/>
                <a:gd name="connsiteX8" fmla="*/ 145827 w 842411"/>
                <a:gd name="connsiteY8" fmla="*/ 329626 h 1378492"/>
                <a:gd name="connsiteX9" fmla="*/ 145827 w 842411"/>
                <a:gd name="connsiteY9" fmla="*/ 1252450 h 1378492"/>
                <a:gd name="connsiteX10" fmla="*/ 130510 w 842411"/>
                <a:gd name="connsiteY10" fmla="*/ 1267766 h 1378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42411" h="1378492">
                  <a:moveTo>
                    <a:pt x="130510" y="1267766"/>
                  </a:moveTo>
                  <a:cubicBezTo>
                    <a:pt x="122852" y="1267766"/>
                    <a:pt x="115193" y="1260108"/>
                    <a:pt x="115193" y="1252450"/>
                  </a:cubicBezTo>
                  <a:lnTo>
                    <a:pt x="115193" y="329626"/>
                  </a:lnTo>
                  <a:cubicBezTo>
                    <a:pt x="115193" y="210922"/>
                    <a:pt x="210922" y="115193"/>
                    <a:pt x="329626" y="115193"/>
                  </a:cubicBezTo>
                  <a:lnTo>
                    <a:pt x="739344" y="115193"/>
                  </a:lnTo>
                  <a:cubicBezTo>
                    <a:pt x="747002" y="115193"/>
                    <a:pt x="754661" y="122852"/>
                    <a:pt x="754661" y="130510"/>
                  </a:cubicBezTo>
                  <a:cubicBezTo>
                    <a:pt x="754661" y="138168"/>
                    <a:pt x="747002" y="145827"/>
                    <a:pt x="739344" y="145827"/>
                  </a:cubicBezTo>
                  <a:lnTo>
                    <a:pt x="329626" y="145827"/>
                  </a:lnTo>
                  <a:cubicBezTo>
                    <a:pt x="226239" y="145827"/>
                    <a:pt x="145827" y="230068"/>
                    <a:pt x="145827" y="329626"/>
                  </a:cubicBezTo>
                  <a:lnTo>
                    <a:pt x="145827" y="1252450"/>
                  </a:lnTo>
                  <a:cubicBezTo>
                    <a:pt x="141997" y="1263937"/>
                    <a:pt x="138168" y="1267766"/>
                    <a:pt x="130510" y="1267766"/>
                  </a:cubicBezTo>
                </a:path>
              </a:pathLst>
            </a:custGeom>
            <a:solidFill>
              <a:srgbClr val="EDAC28"/>
            </a:solidFill>
            <a:ln w="38206" cap="flat">
              <a:noFill/>
              <a:prstDash val="solid"/>
              <a:miter/>
            </a:ln>
          </p:spPr>
          <p:txBody>
            <a:bodyPr rtlCol="0" anchor="ctr"/>
            <a:lstStyle/>
            <a:p>
              <a:endParaRPr lang="en-US" sz="1800"/>
            </a:p>
          </p:txBody>
        </p:sp>
        <p:sp>
          <p:nvSpPr>
            <p:cNvPr id="405" name="Freeform: Shape 404">
              <a:extLst>
                <a:ext uri="{FF2B5EF4-FFF2-40B4-BE49-F238E27FC236}">
                  <a16:creationId xmlns:a16="http://schemas.microsoft.com/office/drawing/2014/main" id="{8C53CFAB-D1DA-4378-B4B8-16BB29C96D45}"/>
                </a:ext>
              </a:extLst>
            </p:cNvPr>
            <p:cNvSpPr/>
            <p:nvPr/>
          </p:nvSpPr>
          <p:spPr>
            <a:xfrm>
              <a:off x="9828333" y="4192891"/>
              <a:ext cx="306332" cy="344623"/>
            </a:xfrm>
            <a:custGeom>
              <a:avLst/>
              <a:gdLst>
                <a:gd name="connsiteX0" fmla="*/ 115193 w 306331"/>
                <a:gd name="connsiteY0" fmla="*/ 115193 h 344623"/>
                <a:gd name="connsiteX1" fmla="*/ 191776 w 306331"/>
                <a:gd name="connsiteY1" fmla="*/ 115193 h 344623"/>
                <a:gd name="connsiteX2" fmla="*/ 191776 w 306331"/>
                <a:gd name="connsiteY2" fmla="*/ 230068 h 344623"/>
                <a:gd name="connsiteX3" fmla="*/ 115193 w 306331"/>
                <a:gd name="connsiteY3" fmla="*/ 230068 h 344623"/>
              </a:gdLst>
              <a:ahLst/>
              <a:cxnLst>
                <a:cxn ang="0">
                  <a:pos x="connsiteX0" y="connsiteY0"/>
                </a:cxn>
                <a:cxn ang="0">
                  <a:pos x="connsiteX1" y="connsiteY1"/>
                </a:cxn>
                <a:cxn ang="0">
                  <a:pos x="connsiteX2" y="connsiteY2"/>
                </a:cxn>
                <a:cxn ang="0">
                  <a:pos x="connsiteX3" y="connsiteY3"/>
                </a:cxn>
              </a:cxnLst>
              <a:rect l="l" t="t" r="r" b="b"/>
              <a:pathLst>
                <a:path w="306331" h="344623">
                  <a:moveTo>
                    <a:pt x="115193" y="115193"/>
                  </a:moveTo>
                  <a:lnTo>
                    <a:pt x="191776" y="115193"/>
                  </a:lnTo>
                  <a:lnTo>
                    <a:pt x="191776" y="230068"/>
                  </a:lnTo>
                  <a:lnTo>
                    <a:pt x="115193" y="230068"/>
                  </a:lnTo>
                  <a:close/>
                </a:path>
              </a:pathLst>
            </a:custGeom>
            <a:solidFill>
              <a:schemeClr val="accent4"/>
            </a:solidFill>
            <a:ln w="38206" cap="flat">
              <a:noFill/>
              <a:prstDash val="solid"/>
              <a:miter/>
            </a:ln>
          </p:spPr>
          <p:txBody>
            <a:bodyPr rtlCol="0" anchor="ctr"/>
            <a:lstStyle/>
            <a:p>
              <a:endParaRPr lang="en-US" sz="1800"/>
            </a:p>
          </p:txBody>
        </p:sp>
        <p:sp>
          <p:nvSpPr>
            <p:cNvPr id="406" name="Freeform: Shape 405">
              <a:extLst>
                <a:ext uri="{FF2B5EF4-FFF2-40B4-BE49-F238E27FC236}">
                  <a16:creationId xmlns:a16="http://schemas.microsoft.com/office/drawing/2014/main" id="{F3619657-B97D-474D-AD1D-BA2771947948}"/>
                </a:ext>
              </a:extLst>
            </p:cNvPr>
            <p:cNvSpPr/>
            <p:nvPr/>
          </p:nvSpPr>
          <p:spPr>
            <a:xfrm>
              <a:off x="9943207" y="4062700"/>
              <a:ext cx="306332" cy="459497"/>
            </a:xfrm>
            <a:custGeom>
              <a:avLst/>
              <a:gdLst>
                <a:gd name="connsiteX0" fmla="*/ 115193 w 306331"/>
                <a:gd name="connsiteY0" fmla="*/ 115193 h 459497"/>
                <a:gd name="connsiteX1" fmla="*/ 191776 w 306331"/>
                <a:gd name="connsiteY1" fmla="*/ 115193 h 459497"/>
                <a:gd name="connsiteX2" fmla="*/ 191776 w 306331"/>
                <a:gd name="connsiteY2" fmla="*/ 356430 h 459497"/>
                <a:gd name="connsiteX3" fmla="*/ 115193 w 306331"/>
                <a:gd name="connsiteY3" fmla="*/ 356430 h 459497"/>
              </a:gdLst>
              <a:ahLst/>
              <a:cxnLst>
                <a:cxn ang="0">
                  <a:pos x="connsiteX0" y="connsiteY0"/>
                </a:cxn>
                <a:cxn ang="0">
                  <a:pos x="connsiteX1" y="connsiteY1"/>
                </a:cxn>
                <a:cxn ang="0">
                  <a:pos x="connsiteX2" y="connsiteY2"/>
                </a:cxn>
                <a:cxn ang="0">
                  <a:pos x="connsiteX3" y="connsiteY3"/>
                </a:cxn>
              </a:cxnLst>
              <a:rect l="l" t="t" r="r" b="b"/>
              <a:pathLst>
                <a:path w="306331" h="459497">
                  <a:moveTo>
                    <a:pt x="115193" y="115193"/>
                  </a:moveTo>
                  <a:lnTo>
                    <a:pt x="191776" y="115193"/>
                  </a:lnTo>
                  <a:lnTo>
                    <a:pt x="191776" y="356430"/>
                  </a:lnTo>
                  <a:lnTo>
                    <a:pt x="115193" y="356430"/>
                  </a:lnTo>
                  <a:close/>
                </a:path>
              </a:pathLst>
            </a:custGeom>
            <a:solidFill>
              <a:schemeClr val="accent2"/>
            </a:solidFill>
            <a:ln w="38206" cap="flat">
              <a:noFill/>
              <a:prstDash val="solid"/>
              <a:miter/>
            </a:ln>
          </p:spPr>
          <p:txBody>
            <a:bodyPr rtlCol="0" anchor="ctr"/>
            <a:lstStyle/>
            <a:p>
              <a:endParaRPr lang="en-US" sz="1800"/>
            </a:p>
          </p:txBody>
        </p:sp>
        <p:sp>
          <p:nvSpPr>
            <p:cNvPr id="407" name="Freeform: Shape 406">
              <a:extLst>
                <a:ext uri="{FF2B5EF4-FFF2-40B4-BE49-F238E27FC236}">
                  <a16:creationId xmlns:a16="http://schemas.microsoft.com/office/drawing/2014/main" id="{8C2C5EB4-0B08-455C-91B9-1FC99CFB3205}"/>
                </a:ext>
              </a:extLst>
            </p:cNvPr>
            <p:cNvSpPr/>
            <p:nvPr/>
          </p:nvSpPr>
          <p:spPr>
            <a:xfrm>
              <a:off x="10058082" y="3959313"/>
              <a:ext cx="306332" cy="574372"/>
            </a:xfrm>
            <a:custGeom>
              <a:avLst/>
              <a:gdLst>
                <a:gd name="connsiteX0" fmla="*/ 115193 w 306331"/>
                <a:gd name="connsiteY0" fmla="*/ 115193 h 574371"/>
                <a:gd name="connsiteX1" fmla="*/ 191776 w 306331"/>
                <a:gd name="connsiteY1" fmla="*/ 115193 h 574371"/>
                <a:gd name="connsiteX2" fmla="*/ 191776 w 306331"/>
                <a:gd name="connsiteY2" fmla="*/ 459817 h 574371"/>
                <a:gd name="connsiteX3" fmla="*/ 115193 w 306331"/>
                <a:gd name="connsiteY3" fmla="*/ 459817 h 574371"/>
              </a:gdLst>
              <a:ahLst/>
              <a:cxnLst>
                <a:cxn ang="0">
                  <a:pos x="connsiteX0" y="connsiteY0"/>
                </a:cxn>
                <a:cxn ang="0">
                  <a:pos x="connsiteX1" y="connsiteY1"/>
                </a:cxn>
                <a:cxn ang="0">
                  <a:pos x="connsiteX2" y="connsiteY2"/>
                </a:cxn>
                <a:cxn ang="0">
                  <a:pos x="connsiteX3" y="connsiteY3"/>
                </a:cxn>
              </a:cxnLst>
              <a:rect l="l" t="t" r="r" b="b"/>
              <a:pathLst>
                <a:path w="306331" h="574371">
                  <a:moveTo>
                    <a:pt x="115193" y="115193"/>
                  </a:moveTo>
                  <a:lnTo>
                    <a:pt x="191776" y="115193"/>
                  </a:lnTo>
                  <a:lnTo>
                    <a:pt x="191776" y="459817"/>
                  </a:lnTo>
                  <a:lnTo>
                    <a:pt x="115193" y="459817"/>
                  </a:lnTo>
                  <a:close/>
                </a:path>
              </a:pathLst>
            </a:custGeom>
            <a:solidFill>
              <a:schemeClr val="accent3"/>
            </a:solidFill>
            <a:ln w="38206" cap="flat">
              <a:noFill/>
              <a:prstDash val="solid"/>
              <a:miter/>
            </a:ln>
          </p:spPr>
          <p:txBody>
            <a:bodyPr rtlCol="0" anchor="ctr"/>
            <a:lstStyle/>
            <a:p>
              <a:endParaRPr lang="en-US" sz="1800"/>
            </a:p>
          </p:txBody>
        </p:sp>
        <p:sp>
          <p:nvSpPr>
            <p:cNvPr id="408" name="Freeform: Shape 407">
              <a:extLst>
                <a:ext uri="{FF2B5EF4-FFF2-40B4-BE49-F238E27FC236}">
                  <a16:creationId xmlns:a16="http://schemas.microsoft.com/office/drawing/2014/main" id="{43486A89-633D-40D6-A1DD-FBCEC48BB222}"/>
                </a:ext>
              </a:extLst>
            </p:cNvPr>
            <p:cNvSpPr/>
            <p:nvPr/>
          </p:nvSpPr>
          <p:spPr>
            <a:xfrm>
              <a:off x="9839820" y="4089504"/>
              <a:ext cx="497789" cy="344623"/>
            </a:xfrm>
            <a:custGeom>
              <a:avLst/>
              <a:gdLst>
                <a:gd name="connsiteX0" fmla="*/ 371746 w 497788"/>
                <a:gd name="connsiteY0" fmla="*/ 195605 h 344623"/>
                <a:gd name="connsiteX1" fmla="*/ 356429 w 497788"/>
                <a:gd name="connsiteY1" fmla="*/ 199435 h 344623"/>
                <a:gd name="connsiteX2" fmla="*/ 276017 w 497788"/>
                <a:gd name="connsiteY2" fmla="*/ 145826 h 344623"/>
                <a:gd name="connsiteX3" fmla="*/ 276017 w 497788"/>
                <a:gd name="connsiteY3" fmla="*/ 138168 h 344623"/>
                <a:gd name="connsiteX4" fmla="*/ 253043 w 497788"/>
                <a:gd name="connsiteY4" fmla="*/ 115193 h 344623"/>
                <a:gd name="connsiteX5" fmla="*/ 230068 w 497788"/>
                <a:gd name="connsiteY5" fmla="*/ 138168 h 344623"/>
                <a:gd name="connsiteX6" fmla="*/ 230068 w 497788"/>
                <a:gd name="connsiteY6" fmla="*/ 138168 h 344623"/>
                <a:gd name="connsiteX7" fmla="*/ 157314 w 497788"/>
                <a:gd name="connsiteY7" fmla="*/ 161143 h 344623"/>
                <a:gd name="connsiteX8" fmla="*/ 138168 w 497788"/>
                <a:gd name="connsiteY8" fmla="*/ 149656 h 344623"/>
                <a:gd name="connsiteX9" fmla="*/ 115193 w 497788"/>
                <a:gd name="connsiteY9" fmla="*/ 172631 h 344623"/>
                <a:gd name="connsiteX10" fmla="*/ 138168 w 497788"/>
                <a:gd name="connsiteY10" fmla="*/ 195605 h 344623"/>
                <a:gd name="connsiteX11" fmla="*/ 161143 w 497788"/>
                <a:gd name="connsiteY11" fmla="*/ 172631 h 344623"/>
                <a:gd name="connsiteX12" fmla="*/ 161143 w 497788"/>
                <a:gd name="connsiteY12" fmla="*/ 172631 h 344623"/>
                <a:gd name="connsiteX13" fmla="*/ 233897 w 497788"/>
                <a:gd name="connsiteY13" fmla="*/ 149656 h 344623"/>
                <a:gd name="connsiteX14" fmla="*/ 253043 w 497788"/>
                <a:gd name="connsiteY14" fmla="*/ 161143 h 344623"/>
                <a:gd name="connsiteX15" fmla="*/ 268359 w 497788"/>
                <a:gd name="connsiteY15" fmla="*/ 157314 h 344623"/>
                <a:gd name="connsiteX16" fmla="*/ 348771 w 497788"/>
                <a:gd name="connsiteY16" fmla="*/ 210922 h 344623"/>
                <a:gd name="connsiteX17" fmla="*/ 348771 w 497788"/>
                <a:gd name="connsiteY17" fmla="*/ 218580 h 344623"/>
                <a:gd name="connsiteX18" fmla="*/ 371746 w 497788"/>
                <a:gd name="connsiteY18" fmla="*/ 241555 h 344623"/>
                <a:gd name="connsiteX19" fmla="*/ 394721 w 497788"/>
                <a:gd name="connsiteY19" fmla="*/ 218580 h 344623"/>
                <a:gd name="connsiteX20" fmla="*/ 371746 w 497788"/>
                <a:gd name="connsiteY20" fmla="*/ 195605 h 344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97788" h="344623">
                  <a:moveTo>
                    <a:pt x="371746" y="195605"/>
                  </a:moveTo>
                  <a:cubicBezTo>
                    <a:pt x="367917" y="195605"/>
                    <a:pt x="360258" y="199435"/>
                    <a:pt x="356429" y="199435"/>
                  </a:cubicBezTo>
                  <a:lnTo>
                    <a:pt x="276017" y="145826"/>
                  </a:lnTo>
                  <a:cubicBezTo>
                    <a:pt x="276017" y="141997"/>
                    <a:pt x="276017" y="141997"/>
                    <a:pt x="276017" y="138168"/>
                  </a:cubicBezTo>
                  <a:cubicBezTo>
                    <a:pt x="276017" y="126681"/>
                    <a:pt x="264530" y="115193"/>
                    <a:pt x="253043" y="115193"/>
                  </a:cubicBezTo>
                  <a:cubicBezTo>
                    <a:pt x="241555" y="115193"/>
                    <a:pt x="230068" y="126681"/>
                    <a:pt x="230068" y="138168"/>
                  </a:cubicBezTo>
                  <a:cubicBezTo>
                    <a:pt x="230068" y="138168"/>
                    <a:pt x="230068" y="138168"/>
                    <a:pt x="230068" y="138168"/>
                  </a:cubicBezTo>
                  <a:lnTo>
                    <a:pt x="157314" y="161143"/>
                  </a:lnTo>
                  <a:cubicBezTo>
                    <a:pt x="153485" y="153485"/>
                    <a:pt x="145826" y="149656"/>
                    <a:pt x="138168" y="149656"/>
                  </a:cubicBezTo>
                  <a:cubicBezTo>
                    <a:pt x="126681" y="149656"/>
                    <a:pt x="115193" y="161143"/>
                    <a:pt x="115193" y="172631"/>
                  </a:cubicBezTo>
                  <a:cubicBezTo>
                    <a:pt x="115193" y="184118"/>
                    <a:pt x="126681" y="195605"/>
                    <a:pt x="138168" y="195605"/>
                  </a:cubicBezTo>
                  <a:cubicBezTo>
                    <a:pt x="149656" y="195605"/>
                    <a:pt x="161143" y="184118"/>
                    <a:pt x="161143" y="172631"/>
                  </a:cubicBezTo>
                  <a:cubicBezTo>
                    <a:pt x="161143" y="172631"/>
                    <a:pt x="161143" y="172631"/>
                    <a:pt x="161143" y="172631"/>
                  </a:cubicBezTo>
                  <a:lnTo>
                    <a:pt x="233897" y="149656"/>
                  </a:lnTo>
                  <a:cubicBezTo>
                    <a:pt x="237726" y="157314"/>
                    <a:pt x="245384" y="161143"/>
                    <a:pt x="253043" y="161143"/>
                  </a:cubicBezTo>
                  <a:cubicBezTo>
                    <a:pt x="256872" y="161143"/>
                    <a:pt x="264530" y="157314"/>
                    <a:pt x="268359" y="157314"/>
                  </a:cubicBezTo>
                  <a:lnTo>
                    <a:pt x="348771" y="210922"/>
                  </a:lnTo>
                  <a:cubicBezTo>
                    <a:pt x="348771" y="214751"/>
                    <a:pt x="348771" y="214751"/>
                    <a:pt x="348771" y="218580"/>
                  </a:cubicBezTo>
                  <a:cubicBezTo>
                    <a:pt x="348771" y="230068"/>
                    <a:pt x="360258" y="241555"/>
                    <a:pt x="371746" y="241555"/>
                  </a:cubicBezTo>
                  <a:cubicBezTo>
                    <a:pt x="383234" y="241555"/>
                    <a:pt x="394721" y="230068"/>
                    <a:pt x="394721" y="218580"/>
                  </a:cubicBezTo>
                  <a:cubicBezTo>
                    <a:pt x="394721" y="207093"/>
                    <a:pt x="383234" y="195605"/>
                    <a:pt x="371746" y="195605"/>
                  </a:cubicBezTo>
                </a:path>
              </a:pathLst>
            </a:custGeom>
            <a:solidFill>
              <a:srgbClr val="09538F"/>
            </a:solidFill>
            <a:ln w="38206"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773060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type="obj">
  <p:cSld name="Content Slide with Title">
    <p:spTree>
      <p:nvGrpSpPr>
        <p:cNvPr id="1" name=""/>
        <p:cNvGrpSpPr/>
        <p:nvPr/>
      </p:nvGrpSpPr>
      <p:grpSpPr>
        <a:xfrm>
          <a:off x="0" y="0"/>
          <a:ext cx="0" cy="0"/>
          <a:chOff x="0" y="0"/>
          <a:chExt cx="0" cy="0"/>
        </a:xfrm>
      </p:grpSpPr>
      <p:sp>
        <p:nvSpPr>
          <p:cNvPr id="2" name="Title 1"/>
          <p:cNvSpPr>
            <a:spLocks noGrp="1"/>
          </p:cNvSpPr>
          <p:nvPr>
            <p:ph type="title"/>
          </p:nvPr>
        </p:nvSpPr>
        <p:spPr>
          <a:xfrm>
            <a:off x="376881" y="249795"/>
            <a:ext cx="10515600" cy="1325563"/>
          </a:xfrm>
        </p:spPr>
        <p:txBody>
          <a:bodyPr>
            <a:normAutofit/>
          </a:bodyPr>
          <a:lstStyle>
            <a:lvl1pPr>
              <a:defRPr sz="5400"/>
            </a:lvl1pPr>
          </a:lstStyle>
          <a:p>
            <a:r>
              <a:rPr lang="en-US"/>
              <a:t>Click to edit Master title style</a:t>
            </a:r>
          </a:p>
        </p:txBody>
      </p:sp>
      <p:sp>
        <p:nvSpPr>
          <p:cNvPr id="3" name="Content Placeholder 2"/>
          <p:cNvSpPr>
            <a:spLocks noGrp="1"/>
          </p:cNvSpPr>
          <p:nvPr>
            <p:ph idx="1"/>
          </p:nvPr>
        </p:nvSpPr>
        <p:spPr>
          <a:xfrm>
            <a:off x="376881" y="1710295"/>
            <a:ext cx="10515600" cy="4351338"/>
          </a:xfr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lvl1pPr>
              <a:defRPr>
                <a:latin typeface="Segoe UI" panose="020B0502040204020203" pitchFamily="34" charset="0"/>
                <a:cs typeface="Segoe UI" panose="020B0502040204020203" pitchFamily="34" charset="0"/>
              </a:defRPr>
            </a:lvl1pPr>
          </a:lstStyle>
          <a:p>
            <a:endParaRPr lang="en-US"/>
          </a:p>
        </p:txBody>
      </p:sp>
      <p:sp>
        <p:nvSpPr>
          <p:cNvPr id="6" name="Slide Number Placeholder 5"/>
          <p:cNvSpPr>
            <a:spLocks noGrp="1"/>
          </p:cNvSpPr>
          <p:nvPr>
            <p:ph type="sldNum" sz="quarter" idx="12"/>
          </p:nvPr>
        </p:nvSpPr>
        <p:spPr>
          <a:xfrm>
            <a:off x="11650361" y="6430491"/>
            <a:ext cx="461319" cy="365125"/>
          </a:xfrm>
        </p:spPr>
        <p:txBody>
          <a:bodyPr/>
          <a:lstStyle>
            <a:lvl1pPr>
              <a:defRPr>
                <a:latin typeface="Segoe UI" panose="020B0502040204020203" pitchFamily="34" charset="0"/>
                <a:cs typeface="Segoe UI" panose="020B0502040204020203" pitchFamily="34" charset="0"/>
              </a:defRPr>
            </a:lvl1pPr>
          </a:lstStyle>
          <a:p>
            <a:fld id="{066A2566-BF17-4568-96F5-227DF6133B55}" type="slidenum">
              <a:rPr lang="en-US" smtClean="0"/>
              <a:pPr/>
              <a:t>‹#›</a:t>
            </a:fld>
            <a:endParaRPr lang="en-US"/>
          </a:p>
        </p:txBody>
      </p:sp>
      <p:sp>
        <p:nvSpPr>
          <p:cNvPr id="9" name="MSIPCM14a64b898e42b736a360ea21" descr="{&quot;HashCode&quot;:-1634785317,&quot;Placement&quot;:&quot;Footer&quot;,&quot;Top&quot;:530.093,&quot;Left&quot;:0.0,&quot;SlideWidth&quot;:979,&quot;SlideHeight&quot;:550}">
            <a:extLst>
              <a:ext uri="{FF2B5EF4-FFF2-40B4-BE49-F238E27FC236}">
                <a16:creationId xmlns:a16="http://schemas.microsoft.com/office/drawing/2014/main" id="{99058D42-882B-493C-A843-23BDBB50A86F}"/>
              </a:ext>
            </a:extLst>
          </p:cNvPr>
          <p:cNvSpPr txBox="1"/>
          <p:nvPr/>
        </p:nvSpPr>
        <p:spPr>
          <a:xfrm>
            <a:off x="595908" y="6608324"/>
            <a:ext cx="1243013" cy="153888"/>
          </a:xfrm>
          <a:prstGeom prst="rect">
            <a:avLst/>
          </a:prstGeom>
          <a:noFill/>
        </p:spPr>
        <p:txBody>
          <a:bodyPr vert="horz" wrap="square" lIns="0" tIns="0" rIns="0" bIns="0" rtlCol="0" anchor="ctr" anchorCtr="1">
            <a:noAutofit/>
          </a:bodyPr>
          <a:lstStyle/>
          <a:p>
            <a:pPr algn="l">
              <a:spcBef>
                <a:spcPts val="0"/>
              </a:spcBef>
              <a:spcAft>
                <a:spcPts val="0"/>
              </a:spcAft>
            </a:pPr>
            <a:r>
              <a:rPr lang="nl-NL" sz="1000">
                <a:solidFill>
                  <a:schemeClr val="accent6"/>
                </a:solidFill>
                <a:latin typeface="Calibri" panose="020F0502020204030204" pitchFamily="34" charset="0"/>
              </a:rPr>
              <a:t>Microsoft Confidential</a:t>
            </a:r>
          </a:p>
        </p:txBody>
      </p:sp>
    </p:spTree>
    <p:extLst>
      <p:ext uri="{BB962C8B-B14F-4D97-AF65-F5344CB8AC3E}">
        <p14:creationId xmlns:p14="http://schemas.microsoft.com/office/powerpoint/2010/main" val="12058613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46571157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26965869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2465479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07">
          <p15:clr>
            <a:srgbClr val="5ACBF0"/>
          </p15:clr>
        </p15:guide>
        <p15:guide id="3" orient="horz" pos="1874">
          <p15:clr>
            <a:srgbClr val="5ACBF0"/>
          </p15:clr>
        </p15:guide>
        <p15:guide id="4" orient="horz" pos="245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Slide 1 ">
    <p:bg>
      <p:bgRef idx="1001">
        <a:schemeClr val="bg1"/>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2030639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pic>
        <p:nvPicPr>
          <p:cNvPr id="7" name="Picture 6">
            <a:extLst>
              <a:ext uri="{FF2B5EF4-FFF2-40B4-BE49-F238E27FC236}">
                <a16:creationId xmlns:a16="http://schemas.microsoft.com/office/drawing/2014/main" id="{3DE7FD18-5C7F-4413-AE30-56CD270C18A7}"/>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8" name="Rectangle 7">
            <a:extLst>
              <a:ext uri="{FF2B5EF4-FFF2-40B4-BE49-F238E27FC236}">
                <a16:creationId xmlns:a16="http://schemas.microsoft.com/office/drawing/2014/main" id="{AC831A08-9AF5-49C0-9324-B2676844C5F6}"/>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a:extLst>
              <a:ext uri="{FF2B5EF4-FFF2-40B4-BE49-F238E27FC236}">
                <a16:creationId xmlns:a16="http://schemas.microsoft.com/office/drawing/2014/main" id="{0458DEA5-776D-46C7-BDF5-8373A425B2AC}"/>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1380460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Slide 3">
    <p:bg>
      <p:bgRef idx="1001">
        <a:schemeClr val="bg1"/>
      </p:bgRef>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13CDEEC8-BFE4-4E34-8902-D67BBAF7909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9570" y="0"/>
            <a:ext cx="12199781" cy="6858000"/>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p:nvSpPr>
        <p:spPr bwMode="auto">
          <a:xfrm>
            <a:off x="-29570" y="0"/>
            <a:ext cx="7590041" cy="6858000"/>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a:t>Speaker name or subtitle text</a:t>
            </a:r>
          </a:p>
        </p:txBody>
      </p:sp>
      <p:pic>
        <p:nvPicPr>
          <p:cNvPr id="4" name="Picture 3">
            <a:extLst>
              <a:ext uri="{FF2B5EF4-FFF2-40B4-BE49-F238E27FC236}">
                <a16:creationId xmlns:a16="http://schemas.microsoft.com/office/drawing/2014/main" id="{3818D161-E057-4198-A2E8-D2C4BDF05499}"/>
              </a:ext>
            </a:extLst>
          </p:cNvPr>
          <p:cNvPicPr>
            <a:picLocks noChangeAspect="1"/>
          </p:cNvPicPr>
          <p:nvPr/>
        </p:nvPicPr>
        <p:blipFill>
          <a:blip r:embed="rId4"/>
          <a:stretch>
            <a:fillRect/>
          </a:stretch>
        </p:blipFill>
        <p:spPr>
          <a:xfrm>
            <a:off x="536021" y="557853"/>
            <a:ext cx="4215342" cy="342596"/>
          </a:xfrm>
          <a:prstGeom prst="rect">
            <a:avLst/>
          </a:prstGeom>
        </p:spPr>
      </p:pic>
    </p:spTree>
    <p:custDataLst>
      <p:tags r:id="rId1"/>
    </p:custDataLst>
    <p:extLst>
      <p:ext uri="{BB962C8B-B14F-4D97-AF65-F5344CB8AC3E}">
        <p14:creationId xmlns:p14="http://schemas.microsoft.com/office/powerpoint/2010/main" val="6089329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Slide 4">
    <p:bg>
      <p:bgRef idx="1001">
        <a:schemeClr val="bg1"/>
      </p:bgRef>
    </p:bg>
    <p:spTree>
      <p:nvGrpSpPr>
        <p:cNvPr id="1" name=""/>
        <p:cNvGrpSpPr/>
        <p:nvPr/>
      </p:nvGrpSpPr>
      <p:grpSpPr>
        <a:xfrm>
          <a:off x="0" y="0"/>
          <a:ext cx="0" cy="0"/>
          <a:chOff x="0" y="0"/>
          <a:chExt cx="0" cy="0"/>
        </a:xfrm>
      </p:grpSpPr>
      <p:pic>
        <p:nvPicPr>
          <p:cNvPr id="13" name="Picture 12" descr="A picture containing wall, sky&#10;&#10;Description automatically generated">
            <a:extLst>
              <a:ext uri="{FF2B5EF4-FFF2-40B4-BE49-F238E27FC236}">
                <a16:creationId xmlns:a16="http://schemas.microsoft.com/office/drawing/2014/main" id="{727A6542-FA47-4C99-9B0D-5D0D03140F19}"/>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1"/>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p:nvSpPr>
        <p:spPr bwMode="auto">
          <a:xfrm>
            <a:off x="0" y="0"/>
            <a:ext cx="7590041" cy="6857999"/>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a:t>Speaker name or subtitle text</a:t>
            </a:r>
          </a:p>
        </p:txBody>
      </p:sp>
      <p:pic>
        <p:nvPicPr>
          <p:cNvPr id="8" name="Picture 7">
            <a:extLst>
              <a:ext uri="{FF2B5EF4-FFF2-40B4-BE49-F238E27FC236}">
                <a16:creationId xmlns:a16="http://schemas.microsoft.com/office/drawing/2014/main" id="{E833CBE1-E4C9-4925-BB63-7CE5BB0EEA52}"/>
              </a:ext>
            </a:extLst>
          </p:cNvPr>
          <p:cNvPicPr>
            <a:picLocks noChangeAspect="1"/>
          </p:cNvPicPr>
          <p:nvPr/>
        </p:nvPicPr>
        <p:blipFill>
          <a:blip r:embed="rId4"/>
          <a:stretch>
            <a:fillRect/>
          </a:stretch>
        </p:blipFill>
        <p:spPr>
          <a:xfrm>
            <a:off x="534293" y="557851"/>
            <a:ext cx="4196636" cy="341075"/>
          </a:xfrm>
          <a:prstGeom prst="rect">
            <a:avLst/>
          </a:prstGeom>
        </p:spPr>
      </p:pic>
    </p:spTree>
    <p:custDataLst>
      <p:tags r:id="rId1"/>
    </p:custDataLst>
    <p:extLst>
      <p:ext uri="{BB962C8B-B14F-4D97-AF65-F5344CB8AC3E}">
        <p14:creationId xmlns:p14="http://schemas.microsoft.com/office/powerpoint/2010/main" val="4186276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Slide: Dark">
    <p:bg>
      <p:bgPr>
        <a:solidFill>
          <a:schemeClr val="tx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2" name="Picture 1">
            <a:extLst>
              <a:ext uri="{FF2B5EF4-FFF2-40B4-BE49-F238E27FC236}">
                <a16:creationId xmlns:a16="http://schemas.microsoft.com/office/drawing/2014/main" id="{F2BAA601-8DBD-43B2-9159-8439E78EF6B9}"/>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5251686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Slide: Light">
    <p:bg>
      <p:bgPr>
        <a:solidFill>
          <a:schemeClr val="bg1">
            <a:lumMod val="95000"/>
          </a:schemeClr>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9048682F-F1F2-470A-A3DC-CC09D31EC7F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26482318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itle Slide - Square Photo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a:t>
            </a:r>
          </a:p>
        </p:txBody>
      </p:sp>
      <p:pic>
        <p:nvPicPr>
          <p:cNvPr id="27" name="Picture 26">
            <a:extLst>
              <a:ext uri="{FF2B5EF4-FFF2-40B4-BE49-F238E27FC236}">
                <a16:creationId xmlns:a16="http://schemas.microsoft.com/office/drawing/2014/main" id="{E84D8BDE-8B37-4EEA-984D-98A35C36EE9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4" name="Picture 3">
            <a:extLst>
              <a:ext uri="{FF2B5EF4-FFF2-40B4-BE49-F238E27FC236}">
                <a16:creationId xmlns:a16="http://schemas.microsoft.com/office/drawing/2014/main" id="{40B9B169-E29E-4C92-916F-A28EA737646E}"/>
              </a:ext>
            </a:extLst>
          </p:cNvPr>
          <p:cNvPicPr>
            <a:picLocks noChangeAspect="1"/>
          </p:cNvPicPr>
          <p:nvPr/>
        </p:nvPicPr>
        <p:blipFill rotWithShape="1">
          <a:blip r:embed="rId4"/>
          <a:srcRect l="25172" t="385" r="22607" b="385"/>
          <a:stretch/>
        </p:blipFill>
        <p:spPr>
          <a:xfrm flipH="1">
            <a:off x="5229139" y="0"/>
            <a:ext cx="6970638" cy="6857999"/>
          </a:xfrm>
          <a:prstGeom prst="rect">
            <a:avLst/>
          </a:prstGeom>
          <a:noFill/>
        </p:spPr>
      </p:pic>
    </p:spTree>
    <p:custDataLst>
      <p:tags r:id="rId1"/>
    </p:custDataLst>
    <p:extLst>
      <p:ext uri="{BB962C8B-B14F-4D97-AF65-F5344CB8AC3E}">
        <p14:creationId xmlns:p14="http://schemas.microsoft.com/office/powerpoint/2010/main" val="19462280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le Slid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16" name="Picture 15" descr="A person sitting at a table using a computer&#10;&#10;Description automatically generated">
            <a:extLst>
              <a:ext uri="{FF2B5EF4-FFF2-40B4-BE49-F238E27FC236}">
                <a16:creationId xmlns:a16="http://schemas.microsoft.com/office/drawing/2014/main" id="{C18A40F7-366E-4159-91E1-4993F794941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229145" y="0"/>
            <a:ext cx="6962855" cy="6858000"/>
          </a:xfrm>
          <a:prstGeom prst="rect">
            <a:avLst/>
          </a:prstGeom>
        </p:spPr>
      </p:pic>
      <p:pic>
        <p:nvPicPr>
          <p:cNvPr id="19" name="Picture 18">
            <a:extLst>
              <a:ext uri="{FF2B5EF4-FFF2-40B4-BE49-F238E27FC236}">
                <a16:creationId xmlns:a16="http://schemas.microsoft.com/office/drawing/2014/main" id="{AD2ACA0A-F32A-4532-9FBD-221FA7CE291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3" name="Picture 2">
            <a:extLst>
              <a:ext uri="{FF2B5EF4-FFF2-40B4-BE49-F238E27FC236}">
                <a16:creationId xmlns:a16="http://schemas.microsoft.com/office/drawing/2014/main" id="{050F8003-7EBB-4FA1-9F38-725C30889F71}"/>
              </a:ext>
            </a:extLst>
          </p:cNvPr>
          <p:cNvPicPr>
            <a:picLocks noChangeAspect="1"/>
          </p:cNvPicPr>
          <p:nvPr/>
        </p:nvPicPr>
        <p:blipFill rotWithShape="1">
          <a:blip r:embed="rId5"/>
          <a:srcRect l="25286" t="4539" r="17526" b="15358"/>
          <a:stretch/>
        </p:blipFill>
        <p:spPr>
          <a:xfrm>
            <a:off x="5219620" y="-16403"/>
            <a:ext cx="6972379" cy="6874403"/>
          </a:xfrm>
          <a:prstGeom prst="rect">
            <a:avLst/>
          </a:prstGeom>
        </p:spPr>
      </p:pic>
    </p:spTree>
    <p:custDataLst>
      <p:tags r:id="rId1"/>
    </p:custDataLst>
    <p:extLst>
      <p:ext uri="{BB962C8B-B14F-4D97-AF65-F5344CB8AC3E}">
        <p14:creationId xmlns:p14="http://schemas.microsoft.com/office/powerpoint/2010/main" val="20198209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atin typeface="+mj-lt"/>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100463556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lvl1pPr>
              <a:defRPr>
                <a:latin typeface="+mj-lt"/>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404659696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Slide 2">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3131638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1111874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9032681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113953298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7008243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179736"/>
            <a:ext cx="5508419" cy="485848"/>
          </a:xfrm>
        </p:spPr>
        <p:txBody>
          <a:bodyPr tIns="64008"/>
          <a:lstStyle>
            <a:lvl1pPr>
              <a:defRPr sz="2745" spc="0">
                <a:solidFill>
                  <a:schemeClr val="tx2"/>
                </a:solidFill>
                <a:latin typeface="+mj-lt"/>
                <a:cs typeface="Segoe UI" panose="020B0502040204020203" pitchFamily="34" charset="0"/>
              </a:defRPr>
            </a:lvl1pPr>
          </a:lstStyle>
          <a:p>
            <a:r>
              <a:rPr lang="en-US"/>
              <a:t>Click to edit Master title style</a:t>
            </a:r>
          </a:p>
        </p:txBody>
      </p:sp>
    </p:spTree>
    <p:custDataLst>
      <p:tags r:id="rId1"/>
    </p:custDataLst>
    <p:extLst>
      <p:ext uri="{BB962C8B-B14F-4D97-AF65-F5344CB8AC3E}">
        <p14:creationId xmlns:p14="http://schemas.microsoft.com/office/powerpoint/2010/main" val="101054566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1961">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7443675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89164773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77480366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23461100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5307046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6111008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39870177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25446611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Section Title: Dark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accent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37010529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877895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Section Title: Light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1063861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Section Title: Light 2">
    <p:bg>
      <p:bgRef idx="1001">
        <a:schemeClr val="bg1"/>
      </p:bgRef>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666291E-6B74-4E99-A780-376C2257BA8B}"/>
              </a:ext>
            </a:extLst>
          </p:cNvPr>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3655817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105291690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69631641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2"/>
                </a:solidFill>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232376897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hank you slid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891154-14BE-460A-9BE6-DDFB35DDDD37}"/>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4" name="Rectangle 3">
            <a:extLst>
              <a:ext uri="{FF2B5EF4-FFF2-40B4-BE49-F238E27FC236}">
                <a16:creationId xmlns:a16="http://schemas.microsoft.com/office/drawing/2014/main" id="{1EF5C77D-5042-4EDE-A433-2778904B3494}"/>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85000"/>
                  </a:schemeClr>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650F9EC5-2A92-41F9-A121-0864C60483BB}"/>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9769472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69332"/>
          </a:xfrm>
          <a:noFill/>
        </p:spPr>
        <p:txBody>
          <a:bodyPr wrap="square" lIns="0" tIns="0" rIns="0" bIns="0">
            <a:spAutoFit/>
          </a:bodyPr>
          <a:lstStyle>
            <a:lvl1pPr marL="0" indent="0">
              <a:spcBef>
                <a:spcPts val="0"/>
              </a:spcBef>
              <a:buNone/>
              <a:defRPr sz="24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750531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1_Thank you slide">
    <p:bg>
      <p:bgRef idx="1001">
        <a:schemeClr val="bg2"/>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F655746-0C3B-471F-A078-7ABA6DFB596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a:extLst>
              <a:ext uri="{FF2B5EF4-FFF2-40B4-BE49-F238E27FC236}">
                <a16:creationId xmlns:a16="http://schemas.microsoft.com/office/drawing/2014/main" id="{9C53D068-1EFE-4D02-84E8-90FD7FBD3FAB}"/>
              </a:ext>
            </a:extLst>
          </p:cNvPr>
          <p:cNvSpPr/>
          <p:nvPr/>
        </p:nvSpPr>
        <p:spPr bwMode="auto">
          <a:xfrm>
            <a:off x="1" y="0"/>
            <a:ext cx="9009380" cy="6857999"/>
          </a:xfrm>
          <a:prstGeom prst="rect">
            <a:avLst/>
          </a:prstGeom>
          <a:gradFill flip="none" rotWithShape="1">
            <a:gsLst>
              <a:gs pos="0">
                <a:schemeClr val="bg1">
                  <a:alpha val="0"/>
                </a:schemeClr>
              </a:gs>
              <a:gs pos="100000">
                <a:schemeClr val="bg1">
                  <a:alpha val="92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9" name="Picture 8">
            <a:extLst>
              <a:ext uri="{FF2B5EF4-FFF2-40B4-BE49-F238E27FC236}">
                <a16:creationId xmlns:a16="http://schemas.microsoft.com/office/drawing/2014/main" id="{C2D1B6C6-8D40-495F-A7D4-74B5B4E512E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3028627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tx2"/>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65000"/>
                  </a:schemeClr>
                </a:solidFill>
                <a:cs typeface="Segoe UI" pitchFamily="34" charset="0"/>
              </a:rPr>
              <a:t>© Copyright Microsoft Corporation. All rights reserved. </a:t>
            </a:r>
          </a:p>
        </p:txBody>
      </p:sp>
      <p:pic>
        <p:nvPicPr>
          <p:cNvPr id="3" name="Picture 2">
            <a:extLst>
              <a:ext uri="{FF2B5EF4-FFF2-40B4-BE49-F238E27FC236}">
                <a16:creationId xmlns:a16="http://schemas.microsoft.com/office/drawing/2014/main" id="{C042D301-16C4-4565-8EF4-58070018D32A}"/>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8362887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1_Closing logo slide">
    <p:bg>
      <p:bgPr>
        <a:solidFill>
          <a:schemeClr val="bg1">
            <a:lumMod val="95000"/>
          </a:schemeClr>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CC8BA942-27B6-4AF2-BD7A-E0D59837700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9982159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chemeClr val="bg2"/>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accent2"/>
                </a:solidFill>
                <a:latin typeface="+mj-lt"/>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j-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chemeClr val="accent2"/>
          </a:solidFill>
        </p:spPr>
        <p:txBody>
          <a:bodyPr wrap="square" lIns="155457" tIns="77729" rIns="155457" bIns="45720" anchor="b" anchorCtr="0">
            <a:noAutofit/>
          </a:bodyPr>
          <a:lstStyle>
            <a:lvl1pPr algn="r">
              <a:buFont typeface="Arial" pitchFamily="34" charset="0"/>
              <a:buNone/>
              <a:defRPr sz="3700" spc="-51" baseline="0">
                <a:solidFill>
                  <a:schemeClr val="bg2"/>
                </a:solidFill>
                <a:effectLst/>
                <a:latin typeface="+mj-lt"/>
                <a:ea typeface="Segoe UI" pitchFamily="34" charset="0"/>
                <a:cs typeface="Segoe UI" pitchFamily="34" charset="0"/>
              </a:defRPr>
            </a:lvl1pPr>
          </a:lstStyle>
          <a:p>
            <a:pPr lvl="0"/>
            <a:r>
              <a:rPr lang="en-US"/>
              <a:t>Next:</a:t>
            </a:r>
          </a:p>
        </p:txBody>
      </p:sp>
    </p:spTree>
    <p:custDataLst>
      <p:tags r:id="rId1"/>
    </p:custDataLst>
    <p:extLst>
      <p:ext uri="{BB962C8B-B14F-4D97-AF65-F5344CB8AC3E}">
        <p14:creationId xmlns:p14="http://schemas.microsoft.com/office/powerpoint/2010/main" val="10575242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Icon librar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63546" y="425183"/>
            <a:ext cx="5288906" cy="120674"/>
          </a:xfrm>
        </p:spPr>
        <p:txBody>
          <a:bodyPr wrap="square" lIns="0" tIns="0" rIns="0" bIns="0" anchor="ctr">
            <a:spAutoFit/>
          </a:bodyPr>
          <a:lstStyle>
            <a:lvl1pPr>
              <a:defRPr sz="784" spc="0">
                <a:gradFill>
                  <a:gsLst>
                    <a:gs pos="0">
                      <a:schemeClr val="tx1">
                        <a:lumMod val="60000"/>
                        <a:lumOff val="40000"/>
                      </a:schemeClr>
                    </a:gs>
                    <a:gs pos="100000">
                      <a:schemeClr val="tx1">
                        <a:lumMod val="60000"/>
                        <a:lumOff val="40000"/>
                      </a:schemeClr>
                    </a:gs>
                  </a:gsLst>
                  <a:lin ang="5400000" scaled="0"/>
                </a:gradFill>
                <a:latin typeface="Segoe UI Semibold" panose="020B0702040204020203" pitchFamily="34" charset="0"/>
                <a:cs typeface="Segoe UI Semibold" panose="020B0702040204020203" pitchFamily="34" charset="0"/>
              </a:defRPr>
            </a:lvl1pPr>
          </a:lstStyle>
          <a:p>
            <a:r>
              <a:rPr lang="en-US"/>
              <a:t>Section title</a:t>
            </a:r>
          </a:p>
        </p:txBody>
      </p:sp>
      <p:sp>
        <p:nvSpPr>
          <p:cNvPr id="3" name="TextBox 2"/>
          <p:cNvSpPr txBox="1"/>
          <p:nvPr/>
        </p:nvSpPr>
        <p:spPr>
          <a:xfrm>
            <a:off x="445198" y="431210"/>
            <a:ext cx="2065142" cy="108619"/>
          </a:xfrm>
          <a:prstGeom prst="rect">
            <a:avLst/>
          </a:prstGeom>
        </p:spPr>
        <p:txBody>
          <a:bodyPr vert="horz" wrap="square" lIns="0" tIns="0" rIns="0" bIns="0" rtlCol="0" anchor="ctr">
            <a:spAutoFit/>
          </a:bodyPr>
          <a:lstStyle>
            <a:lvl1pPr algn="l" defTabSz="932742" eaLnBrk="1" latinLnBrk="0" hangingPunct="1">
              <a:lnSpc>
                <a:spcPct val="90000"/>
              </a:lnSpc>
              <a:spcBef>
                <a:spcPct val="0"/>
              </a:spcBef>
              <a:buNone/>
              <a:defRPr lang="en-US" sz="1000" b="0" cap="none" spc="0" baseline="0" dirty="0" smtClean="0">
                <a:ln w="3175">
                  <a:noFill/>
                </a:ln>
                <a:gradFill>
                  <a:gsLst>
                    <a:gs pos="0">
                      <a:schemeClr val="tx1">
                        <a:lumMod val="60000"/>
                        <a:lumOff val="40000"/>
                      </a:schemeClr>
                    </a:gs>
                    <a:gs pos="100000">
                      <a:schemeClr val="tx1">
                        <a:lumMod val="60000"/>
                        <a:lumOff val="40000"/>
                      </a:schemeClr>
                    </a:gs>
                  </a:gsLst>
                  <a:lin ang="5400000" scaled="0"/>
                </a:gradFill>
                <a:effectLst/>
                <a:cs typeface="Segoe UI" pitchFamily="34" charset="0"/>
              </a:defRPr>
            </a:lvl1pPr>
          </a:lstStyle>
          <a:p>
            <a:pPr lvl="0"/>
            <a:r>
              <a:rPr lang="en-US" sz="784">
                <a:latin typeface="Segoe UI Semibold" panose="020B0702040204020203" pitchFamily="34" charset="0"/>
                <a:cs typeface="Segoe UI Semibold" panose="020B0702040204020203" pitchFamily="34" charset="0"/>
              </a:rPr>
              <a:t>Monoline icons   </a:t>
            </a:r>
            <a:r>
              <a:rPr lang="en-US" sz="784" b="0" kern="1200" cap="none" spc="0" baseline="0">
                <a:ln w="3175">
                  <a:noFill/>
                </a:ln>
                <a:gradFill>
                  <a:gsLst>
                    <a:gs pos="0">
                      <a:schemeClr val="tx1">
                        <a:lumMod val="60000"/>
                        <a:lumOff val="40000"/>
                      </a:schemeClr>
                    </a:gs>
                    <a:gs pos="100000">
                      <a:schemeClr val="tx1">
                        <a:lumMod val="60000"/>
                        <a:lumOff val="40000"/>
                      </a:schemeClr>
                    </a:gs>
                  </a:gsLst>
                  <a:lin ang="5400000" scaled="0"/>
                </a:gradFill>
                <a:effectLst/>
                <a:latin typeface="+mn-lt"/>
                <a:ea typeface="+mn-ea"/>
                <a:cs typeface="Segoe UI Semibold" panose="020B0702040204020203" pitchFamily="34" charset="0"/>
              </a:rPr>
              <a:t>/   PowerPoint</a:t>
            </a:r>
            <a:endParaRPr lang="en-US" sz="784">
              <a:latin typeface="+mn-lt"/>
              <a:cs typeface="Segoe UI Semibold" panose="020B0702040204020203" pitchFamily="34" charset="0"/>
            </a:endParaRPr>
          </a:p>
        </p:txBody>
      </p:sp>
      <p:grpSp>
        <p:nvGrpSpPr>
          <p:cNvPr id="4" name="Group 3"/>
          <p:cNvGrpSpPr>
            <a:grpSpLocks noChangeAspect="1"/>
          </p:cNvGrpSpPr>
          <p:nvPr/>
        </p:nvGrpSpPr>
        <p:grpSpPr>
          <a:xfrm>
            <a:off x="11023168" y="412549"/>
            <a:ext cx="719065" cy="153377"/>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grpSp>
    </p:spTree>
    <p:custDataLst>
      <p:tags r:id="rId1"/>
    </p:custDataLst>
    <p:extLst>
      <p:ext uri="{BB962C8B-B14F-4D97-AF65-F5344CB8AC3E}">
        <p14:creationId xmlns:p14="http://schemas.microsoft.com/office/powerpoint/2010/main" val="3476170920"/>
      </p:ext>
    </p:extLst>
  </p:cSld>
  <p:clrMapOvr>
    <a:masterClrMapping/>
  </p:clrMapOvr>
  <p:transition>
    <p:fade/>
  </p:transition>
  <p:extLst>
    <p:ext uri="{DCECCB84-F9BA-43D5-87BE-67443E8EF086}">
      <p15:sldGuideLst xmlns:p15="http://schemas.microsoft.com/office/powerpoint/2012/main"/>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0069C-8DCB-4C42-86E3-57E0651CFF2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C0695EB-EE53-4C33-B012-1586FBF489F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CE854D7-17DC-43B7-BB79-068000C16560}"/>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316D0EB0-3F0A-491D-85F7-02FCBA28229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5A3239-D1BC-4227-9ADE-487C02DB44B9}"/>
              </a:ext>
            </a:extLst>
          </p:cNvPr>
          <p:cNvSpPr>
            <a:spLocks noGrp="1"/>
          </p:cNvSpPr>
          <p:nvPr>
            <p:ph type="sldNum" sz="quarter" idx="12"/>
          </p:nvPr>
        </p:nvSpPr>
        <p:spPr/>
        <p:txBody>
          <a:bodyPr/>
          <a:lstStyle/>
          <a:p>
            <a:fld id="{C6018CF8-4E0A-4ED3-88DE-7EF7497EA5CF}" type="slidenum">
              <a:rPr lang="en-US" smtClean="0"/>
              <a:t>‹#›</a:t>
            </a:fld>
            <a:endParaRPr lang="en-US"/>
          </a:p>
        </p:txBody>
      </p:sp>
    </p:spTree>
    <p:extLst>
      <p:ext uri="{BB962C8B-B14F-4D97-AF65-F5344CB8AC3E}">
        <p14:creationId xmlns:p14="http://schemas.microsoft.com/office/powerpoint/2010/main" val="53360206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2"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p:nvPr>
        </p:nvSpPr>
        <p:spPr>
          <a:xfrm>
            <a:off x="426427" y="222583"/>
            <a:ext cx="5555966" cy="758022"/>
          </a:xfrm>
          <a:prstGeom prst="rect">
            <a:avLst/>
          </a:prstGeom>
        </p:spPr>
        <p:txBody>
          <a:bodyPr vert="horz" wrap="square" lIns="0" tIns="164592" rIns="0" bIns="0" rtlCol="0" anchor="t">
            <a:noAutofit/>
          </a:bodyPr>
          <a:lstStyle>
            <a:lvl1pPr>
              <a:defRPr sz="3400"/>
            </a:lvl1pPr>
          </a:lstStyle>
          <a:p>
            <a:endParaRPr lang="en-US"/>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1129915"/>
            <a:ext cx="5555965" cy="2573509"/>
          </a:xfrm>
        </p:spPr>
        <p:txBody>
          <a:bodyPr wrap="square" lIns="0" tIns="0" rIns="0" bIns="0">
            <a:noAutofit/>
          </a:bodyPr>
          <a:lstStyle>
            <a:lvl1pPr marL="0" marR="0" indent="0" algn="l" defTabSz="914016"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a:solidFill>
                  <a:srgbClr val="000000"/>
                </a:solidFill>
                <a:latin typeface="+mn-lt"/>
              </a:defRPr>
            </a:lvl1pPr>
            <a:lvl2pPr marL="224011" marR="0" indent="0" algn="l" defTabSz="914016"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021" indent="0">
              <a:buNone/>
              <a:defRPr/>
            </a:lvl3pPr>
            <a:lvl4pPr marL="672032" indent="0">
              <a:buNone/>
              <a:defRPr/>
            </a:lvl4pPr>
            <a:lvl5pPr marL="896042" indent="0">
              <a:buNone/>
              <a:defRPr/>
            </a:lvl5pPr>
          </a:lstStyle>
          <a:p>
            <a:pPr lvl="0"/>
            <a:r>
              <a:rPr lang="pt-BR"/>
              <a:t>Subhead Segoe UI 24pt</a:t>
            </a:r>
          </a:p>
          <a:p>
            <a:pPr lvl="0"/>
            <a:r>
              <a:rPr lang="pt-BR"/>
              <a:t>Subhead Segoe UI 24pt</a:t>
            </a:r>
          </a:p>
          <a:p>
            <a:pPr lvl="0"/>
            <a:r>
              <a:rPr lang="pt-BR"/>
              <a:t>Subhead Segoe UI 24pt</a:t>
            </a:r>
          </a:p>
        </p:txBody>
      </p:sp>
    </p:spTree>
    <p:extLst>
      <p:ext uri="{BB962C8B-B14F-4D97-AF65-F5344CB8AC3E}">
        <p14:creationId xmlns:p14="http://schemas.microsoft.com/office/powerpoint/2010/main" val="3748204291"/>
      </p:ext>
    </p:extLst>
  </p:cSld>
  <p:clrMapOvr>
    <a:masterClrMapping/>
  </p:clrMapOvr>
  <p:transition>
    <p:fade/>
  </p:transition>
  <p:extLst>
    <p:ext uri="{DCECCB84-F9BA-43D5-87BE-67443E8EF086}">
      <p15:sldGuideLst xmlns:p15="http://schemas.microsoft.com/office/powerpoint/2012/main"/>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5812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5760517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1_Title - Square Photo ">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4939815-CDA9-4BD2-AE23-EA448861114A}"/>
              </a:ext>
            </a:extLst>
          </p:cNvPr>
          <p:cNvSpPr/>
          <p:nvPr userDrawn="1"/>
        </p:nvSpPr>
        <p:spPr bwMode="auto">
          <a:xfrm>
            <a:off x="5334002" y="0"/>
            <a:ext cx="68580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14"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4202" y="2025527"/>
            <a:ext cx="4161981" cy="1108121"/>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2000">
                <a:latin typeface="+mn-lt"/>
              </a:defRPr>
            </a:lvl1pPr>
            <a:lvl2pPr marL="228512" indent="0">
              <a:buNone/>
              <a:defRPr/>
            </a:lvl2pPr>
            <a:lvl3pPr marL="457025" indent="0">
              <a:buNone/>
              <a:defRPr/>
            </a:lvl3pPr>
            <a:lvl4pPr marL="661734" indent="0">
              <a:buNone/>
              <a:defRPr/>
            </a:lvl4pPr>
            <a:lvl5pPr marL="855334" indent="0">
              <a:buNone/>
              <a:defRPr/>
            </a:lvl5pPr>
          </a:lstStyle>
          <a:p>
            <a:pPr lvl="0"/>
            <a:r>
              <a:rPr lang="en-US"/>
              <a:t>Edit Master text styles</a:t>
            </a:r>
          </a:p>
        </p:txBody>
      </p:sp>
    </p:spTree>
    <p:extLst>
      <p:ext uri="{BB962C8B-B14F-4D97-AF65-F5344CB8AC3E}">
        <p14:creationId xmlns:p14="http://schemas.microsoft.com/office/powerpoint/2010/main" val="86535851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4"/>
            <a:ext cx="11339774" cy="947824"/>
          </a:xfrm>
        </p:spPr>
        <p:txBody>
          <a:bodyPr wrap="square" lIns="0" tIns="0" rIns="0" bIns="0">
            <a:spAutoFit/>
          </a:bodyPr>
          <a:lstStyle>
            <a:lvl1pPr marL="0" marR="0" indent="0" algn="l" defTabSz="914016"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indent="0">
              <a:lnSpc>
                <a:spcPct val="110000"/>
              </a:lnSpc>
              <a:spcBef>
                <a:spcPts val="0"/>
              </a:spcBef>
              <a:spcAft>
                <a:spcPts val="600"/>
              </a:spcAft>
              <a:buNone/>
              <a:defRPr sz="1600">
                <a:solidFill>
                  <a:srgbClr val="000000"/>
                </a:solidFill>
              </a:defRPr>
            </a:lvl2pPr>
            <a:lvl3pPr marL="0" indent="0">
              <a:lnSpc>
                <a:spcPct val="110000"/>
              </a:lnSpc>
              <a:spcBef>
                <a:spcPts val="0"/>
              </a:spcBef>
              <a:spcAft>
                <a:spcPts val="600"/>
              </a:spcAft>
              <a:buNone/>
              <a:defRPr sz="1400">
                <a:solidFill>
                  <a:srgbClr val="000000"/>
                </a:solidFill>
                <a:latin typeface="+mn-lt"/>
              </a:defRPr>
            </a:lvl3pPr>
            <a:lvl4pPr marL="672032" indent="0">
              <a:spcBef>
                <a:spcPts val="0"/>
              </a:spcBef>
              <a:spcAft>
                <a:spcPts val="1272"/>
              </a:spcAft>
              <a:buNone/>
              <a:defRPr sz="1961"/>
            </a:lvl4pPr>
            <a:lvl5pPr marL="896042" indent="0">
              <a:buNone/>
              <a:defRPr/>
            </a:lvl5pPr>
          </a:lstStyle>
          <a:p>
            <a:pPr lvl="0"/>
            <a:r>
              <a:rPr lang="en-US"/>
              <a:t>First level Segoe UI </a:t>
            </a:r>
            <a:r>
              <a:rPr lang="en-US" err="1"/>
              <a:t>Semibold</a:t>
            </a:r>
            <a:r>
              <a:rPr lang="en-US"/>
              <a:t> 18pt</a:t>
            </a:r>
          </a:p>
          <a:p>
            <a:pPr lvl="1"/>
            <a:r>
              <a:rPr lang="en-US"/>
              <a:t>Second level Segoe UI 16pt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5"/>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34pt</a:t>
            </a:r>
          </a:p>
        </p:txBody>
      </p:sp>
    </p:spTree>
    <p:extLst>
      <p:ext uri="{BB962C8B-B14F-4D97-AF65-F5344CB8AC3E}">
        <p14:creationId xmlns:p14="http://schemas.microsoft.com/office/powerpoint/2010/main" val="3889867130"/>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9169512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Default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61816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9247104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729908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ags" Target="../tags/tag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slideLayout" Target="../slideLayouts/slideLayout17.xml"/><Relationship Id="rId18" Type="http://schemas.openxmlformats.org/officeDocument/2006/relationships/slideLayout" Target="../slideLayouts/slideLayout22.xml"/><Relationship Id="rId26" Type="http://schemas.openxmlformats.org/officeDocument/2006/relationships/theme" Target="../theme/theme2.xml"/><Relationship Id="rId3" Type="http://schemas.openxmlformats.org/officeDocument/2006/relationships/slideLayout" Target="../slideLayouts/slideLayout7.xml"/><Relationship Id="rId21" Type="http://schemas.openxmlformats.org/officeDocument/2006/relationships/slideLayout" Target="../slideLayouts/slideLayout25.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17" Type="http://schemas.openxmlformats.org/officeDocument/2006/relationships/slideLayout" Target="../slideLayouts/slideLayout21.xml"/><Relationship Id="rId25" Type="http://schemas.openxmlformats.org/officeDocument/2006/relationships/slideLayout" Target="../slideLayouts/slideLayout29.xml"/><Relationship Id="rId2" Type="http://schemas.openxmlformats.org/officeDocument/2006/relationships/slideLayout" Target="../slideLayouts/slideLayout6.xml"/><Relationship Id="rId16" Type="http://schemas.openxmlformats.org/officeDocument/2006/relationships/slideLayout" Target="../slideLayouts/slideLayout20.xml"/><Relationship Id="rId20" Type="http://schemas.openxmlformats.org/officeDocument/2006/relationships/slideLayout" Target="../slideLayouts/slideLayout24.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24" Type="http://schemas.openxmlformats.org/officeDocument/2006/relationships/slideLayout" Target="../slideLayouts/slideLayout28.xml"/><Relationship Id="rId5" Type="http://schemas.openxmlformats.org/officeDocument/2006/relationships/slideLayout" Target="../slideLayouts/slideLayout9.xml"/><Relationship Id="rId15" Type="http://schemas.openxmlformats.org/officeDocument/2006/relationships/slideLayout" Target="../slideLayouts/slideLayout19.xml"/><Relationship Id="rId23" Type="http://schemas.openxmlformats.org/officeDocument/2006/relationships/slideLayout" Target="../slideLayouts/slideLayout27.xml"/><Relationship Id="rId10" Type="http://schemas.openxmlformats.org/officeDocument/2006/relationships/slideLayout" Target="../slideLayouts/slideLayout14.xml"/><Relationship Id="rId19" Type="http://schemas.openxmlformats.org/officeDocument/2006/relationships/slideLayout" Target="../slideLayouts/slideLayout23.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slideLayout" Target="../slideLayouts/slideLayout18.xml"/><Relationship Id="rId22" Type="http://schemas.openxmlformats.org/officeDocument/2006/relationships/slideLayout" Target="../slideLayouts/slideLayout26.xml"/><Relationship Id="rId27" Type="http://schemas.openxmlformats.org/officeDocument/2006/relationships/image" Target="../media/image5.emf"/></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slideLayout" Target="../slideLayouts/slideLayout55.xml"/><Relationship Id="rId39" Type="http://schemas.openxmlformats.org/officeDocument/2006/relationships/slideLayout" Target="../slideLayouts/slideLayout68.xml"/><Relationship Id="rId21" Type="http://schemas.openxmlformats.org/officeDocument/2006/relationships/slideLayout" Target="../slideLayouts/slideLayout50.xml"/><Relationship Id="rId34" Type="http://schemas.openxmlformats.org/officeDocument/2006/relationships/slideLayout" Target="../slideLayouts/slideLayout63.xml"/><Relationship Id="rId42" Type="http://schemas.openxmlformats.org/officeDocument/2006/relationships/theme" Target="../theme/theme3.xml"/><Relationship Id="rId7" Type="http://schemas.openxmlformats.org/officeDocument/2006/relationships/slideLayout" Target="../slideLayouts/slideLayout36.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9" Type="http://schemas.openxmlformats.org/officeDocument/2006/relationships/slideLayout" Target="../slideLayouts/slideLayout58.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32" Type="http://schemas.openxmlformats.org/officeDocument/2006/relationships/slideLayout" Target="../slideLayouts/slideLayout61.xml"/><Relationship Id="rId37" Type="http://schemas.openxmlformats.org/officeDocument/2006/relationships/slideLayout" Target="../slideLayouts/slideLayout66.xml"/><Relationship Id="rId40" Type="http://schemas.openxmlformats.org/officeDocument/2006/relationships/slideLayout" Target="../slideLayouts/slideLayout69.xml"/><Relationship Id="rId45" Type="http://schemas.openxmlformats.org/officeDocument/2006/relationships/image" Target="../media/image11.png"/><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28" Type="http://schemas.openxmlformats.org/officeDocument/2006/relationships/slideLayout" Target="../slideLayouts/slideLayout57.xml"/><Relationship Id="rId36" Type="http://schemas.openxmlformats.org/officeDocument/2006/relationships/slideLayout" Target="../slideLayouts/slideLayout65.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31" Type="http://schemas.openxmlformats.org/officeDocument/2006/relationships/slideLayout" Target="../slideLayouts/slideLayout60.xml"/><Relationship Id="rId44" Type="http://schemas.openxmlformats.org/officeDocument/2006/relationships/image" Target="../media/image1.emf"/><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 Id="rId27" Type="http://schemas.openxmlformats.org/officeDocument/2006/relationships/slideLayout" Target="../slideLayouts/slideLayout56.xml"/><Relationship Id="rId30" Type="http://schemas.openxmlformats.org/officeDocument/2006/relationships/slideLayout" Target="../slideLayouts/slideLayout59.xml"/><Relationship Id="rId35" Type="http://schemas.openxmlformats.org/officeDocument/2006/relationships/slideLayout" Target="../slideLayouts/slideLayout64.xml"/><Relationship Id="rId43" Type="http://schemas.openxmlformats.org/officeDocument/2006/relationships/tags" Target="../tags/tag8.xml"/><Relationship Id="rId8" Type="http://schemas.openxmlformats.org/officeDocument/2006/relationships/slideLayout" Target="../slideLayouts/slideLayout37.xml"/><Relationship Id="rId3" Type="http://schemas.openxmlformats.org/officeDocument/2006/relationships/slideLayout" Target="../slideLayouts/slideLayout32.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slideLayout" Target="../slideLayouts/slideLayout54.xml"/><Relationship Id="rId33" Type="http://schemas.openxmlformats.org/officeDocument/2006/relationships/slideLayout" Target="../slideLayouts/slideLayout62.xml"/><Relationship Id="rId38" Type="http://schemas.openxmlformats.org/officeDocument/2006/relationships/slideLayout" Target="../slideLayouts/slideLayout67.xml"/><Relationship Id="rId20" Type="http://schemas.openxmlformats.org/officeDocument/2006/relationships/slideLayout" Target="../slideLayouts/slideLayout49.xml"/><Relationship Id="rId41" Type="http://schemas.openxmlformats.org/officeDocument/2006/relationships/slideLayout" Target="../slideLayouts/slideLayout7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custDataLst>
      <p:tags r:id="rId6"/>
    </p:custDataLst>
    <p:extLst>
      <p:ext uri="{BB962C8B-B14F-4D97-AF65-F5344CB8AC3E}">
        <p14:creationId xmlns:p14="http://schemas.microsoft.com/office/powerpoint/2010/main" val="370274908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Lst>
  <p:transition>
    <p:fade/>
  </p:transition>
  <p:hf sldNum="0" hdr="0" ftr="0" dt="0"/>
  <p:txStyles>
    <p:titleStyle>
      <a:lvl1pPr algn="l" defTabSz="951304" rtl="0" eaLnBrk="1" latinLnBrk="0" hangingPunct="1">
        <a:lnSpc>
          <a:spcPct val="100000"/>
        </a:lnSpc>
        <a:spcBef>
          <a:spcPct val="0"/>
        </a:spcBef>
        <a:buNone/>
        <a:defRPr lang="en-US" sz="3600" b="0" kern="1200" cap="none" spc="-51" baseline="0" dirty="0" smtClean="0">
          <a:ln w="3175">
            <a:noFill/>
          </a:ln>
          <a:solidFill>
            <a:schemeClr val="tx2"/>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1">
          <p15:clr>
            <a:srgbClr val="C35EA4"/>
          </p15:clr>
        </p15:guide>
        <p15:guide id="17" pos="7169">
          <p15:clr>
            <a:srgbClr val="C35EA4"/>
          </p15:clr>
        </p15:guide>
        <p15:guide id="25" orient="horz" pos="362">
          <p15:clr>
            <a:srgbClr val="C35EA4"/>
          </p15:clr>
        </p15:guide>
        <p15:guide id="26" orient="horz" pos="3872">
          <p15:clr>
            <a:srgbClr val="C35EA4"/>
          </p15:clr>
        </p15:guide>
        <p15:guide id="27" orient="horz" pos="180">
          <p15:clr>
            <a:srgbClr val="A4A3A4"/>
          </p15:clr>
        </p15:guide>
        <p15:guide id="28" pos="181">
          <p15:clr>
            <a:srgbClr val="A4A3A4"/>
          </p15:clr>
        </p15:guide>
        <p15:guide id="29" orient="horz" pos="4054">
          <p15:clr>
            <a:srgbClr val="A4A3A4"/>
          </p15:clr>
        </p15:guide>
        <p15:guide id="30" pos="7348">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27"/>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630146882"/>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715" r:id="rId13"/>
    <p:sldLayoutId id="2147483716" r:id="rId14"/>
    <p:sldLayoutId id="2147483717" r:id="rId15"/>
    <p:sldLayoutId id="2147483718" r:id="rId16"/>
    <p:sldLayoutId id="2147483719" r:id="rId17"/>
    <p:sldLayoutId id="2147483720" r:id="rId18"/>
    <p:sldLayoutId id="2147483721" r:id="rId19"/>
    <p:sldLayoutId id="2147483722" r:id="rId20"/>
    <p:sldLayoutId id="2147483723" r:id="rId21"/>
    <p:sldLayoutId id="2147483724" r:id="rId22"/>
    <p:sldLayoutId id="2147483725" r:id="rId23"/>
    <p:sldLayoutId id="2147483726" r:id="rId24"/>
    <p:sldLayoutId id="2147483727" r:id="rId25"/>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p:nvPicPr>
        <p:blipFill>
          <a:blip r:embed="rId44"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47">
            <a:extLst>
              <a:ext uri="{FF2B5EF4-FFF2-40B4-BE49-F238E27FC236}">
                <a16:creationId xmlns:a16="http://schemas.microsoft.com/office/drawing/2014/main" id="{7E39865E-69CD-41A6-B5C7-264D70385964}"/>
              </a:ext>
            </a:extLst>
          </p:cNvPr>
          <p:cNvPicPr>
            <a:picLocks noChangeAspect="1"/>
          </p:cNvPicPr>
          <p:nvPr userDrawn="1"/>
        </p:nvPicPr>
        <p:blipFill>
          <a:blip r:embed="rId45"/>
          <a:stretch>
            <a:fillRect/>
          </a:stretch>
        </p:blipFill>
        <p:spPr>
          <a:xfrm rot="5400000">
            <a:off x="9208748" y="2991033"/>
            <a:ext cx="6858623" cy="876557"/>
          </a:xfrm>
          <a:prstGeom prst="rect">
            <a:avLst/>
          </a:prstGeom>
        </p:spPr>
      </p:pic>
    </p:spTree>
    <p:custDataLst>
      <p:tags r:id="rId43"/>
    </p:custDataLst>
    <p:extLst>
      <p:ext uri="{BB962C8B-B14F-4D97-AF65-F5344CB8AC3E}">
        <p14:creationId xmlns:p14="http://schemas.microsoft.com/office/powerpoint/2010/main" val="3488132328"/>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 id="2147483696" r:id="rId18"/>
    <p:sldLayoutId id="2147483697" r:id="rId19"/>
    <p:sldLayoutId id="2147483698" r:id="rId20"/>
    <p:sldLayoutId id="2147483699" r:id="rId21"/>
    <p:sldLayoutId id="2147483700" r:id="rId22"/>
    <p:sldLayoutId id="2147483701" r:id="rId23"/>
    <p:sldLayoutId id="2147483702" r:id="rId24"/>
    <p:sldLayoutId id="2147483703" r:id="rId25"/>
    <p:sldLayoutId id="2147483704" r:id="rId26"/>
    <p:sldLayoutId id="2147483705" r:id="rId27"/>
    <p:sldLayoutId id="2147483706" r:id="rId28"/>
    <p:sldLayoutId id="2147483707" r:id="rId29"/>
    <p:sldLayoutId id="2147483708" r:id="rId30"/>
    <p:sldLayoutId id="2147483709" r:id="rId31"/>
    <p:sldLayoutId id="2147483710" r:id="rId32"/>
    <p:sldLayoutId id="2147483711" r:id="rId33"/>
    <p:sldLayoutId id="2147483712" r:id="rId34"/>
    <p:sldLayoutId id="2147483713" r:id="rId35"/>
    <p:sldLayoutId id="2147483714" r:id="rId36"/>
    <p:sldLayoutId id="2147483728" r:id="rId37"/>
    <p:sldLayoutId id="2147483729" r:id="rId38"/>
    <p:sldLayoutId id="2147483730" r:id="rId39"/>
    <p:sldLayoutId id="2147483731" r:id="rId40"/>
    <p:sldLayoutId id="2147483732" r:id="rId41"/>
  </p:sldLayoutIdLst>
  <p:transition>
    <p:fade/>
  </p:transition>
  <p:txStyles>
    <p:titleStyle>
      <a:lvl1pPr algn="l" defTabSz="932563" rtl="0" eaLnBrk="1" latinLnBrk="0" hangingPunct="1">
        <a:lnSpc>
          <a:spcPct val="100000"/>
        </a:lnSpc>
        <a:spcBef>
          <a:spcPct val="0"/>
        </a:spcBef>
        <a:buNone/>
        <a:defRPr lang="en-US" sz="3529" b="0" kern="1200" cap="none" spc="-50" baseline="0" dirty="0" smtClean="0">
          <a:ln w="3175">
            <a:noFill/>
          </a:ln>
          <a:solidFill>
            <a:schemeClr val="tx2"/>
          </a:soli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68"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44.xml"/></Relationships>
</file>

<file path=ppt/slides/_rels/slide1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66.xml"/><Relationship Id="rId5" Type="http://schemas.openxmlformats.org/officeDocument/2006/relationships/image" Target="../media/image32.png"/><Relationship Id="rId4" Type="http://schemas.openxmlformats.org/officeDocument/2006/relationships/image" Target="../media/image31.png"/></Relationships>
</file>

<file path=ppt/slides/_rels/slide100.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66.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102.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1.jpeg"/><Relationship Id="rId1" Type="http://schemas.openxmlformats.org/officeDocument/2006/relationships/slideLayout" Target="../slideLayouts/slideLayout66.xml"/></Relationships>
</file>

<file path=ppt/slides/_rels/slide103.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66.xml"/></Relationships>
</file>

<file path=ppt/slides/_rels/slide104.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66.xml"/></Relationships>
</file>

<file path=ppt/slides/_rels/slide105.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66.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66.xml"/></Relationships>
</file>

<file path=ppt/slides/_rels/slide107.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46.xml"/><Relationship Id="rId1" Type="http://schemas.openxmlformats.org/officeDocument/2006/relationships/slideLayout" Target="../slideLayouts/slideLayout66.xml"/><Relationship Id="rId6" Type="http://schemas.openxmlformats.org/officeDocument/2006/relationships/image" Target="../media/image165.png"/><Relationship Id="rId5" Type="http://schemas.openxmlformats.org/officeDocument/2006/relationships/image" Target="../media/image164.png"/><Relationship Id="rId4" Type="http://schemas.openxmlformats.org/officeDocument/2006/relationships/image" Target="../media/image163.png"/></Relationships>
</file>

<file path=ppt/slides/_rels/slide108.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image" Target="../media/image166.png"/><Relationship Id="rId1" Type="http://schemas.openxmlformats.org/officeDocument/2006/relationships/slideLayout" Target="../slideLayouts/slideLayout66.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69.xml"/></Relationships>
</file>

<file path=ppt/slides/_rels/slide1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8.xml"/><Relationship Id="rId1" Type="http://schemas.openxmlformats.org/officeDocument/2006/relationships/slideLayout" Target="../slideLayouts/slideLayout66.xml"/><Relationship Id="rId4" Type="http://schemas.openxmlformats.org/officeDocument/2006/relationships/image" Target="../media/image34.png"/></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5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42.xml"/></Relationships>
</file>

<file path=ppt/slides/_rels/slide112.xml.rels><?xml version="1.0" encoding="UTF-8" standalone="yes"?>
<Relationships xmlns="http://schemas.openxmlformats.org/package/2006/relationships"><Relationship Id="rId8" Type="http://schemas.microsoft.com/office/2007/relationships/diagramDrawing" Target="../diagrams/drawing3.xml"/><Relationship Id="rId13" Type="http://schemas.microsoft.com/office/2007/relationships/diagramDrawing" Target="../diagrams/drawing4.xml"/><Relationship Id="rId18" Type="http://schemas.microsoft.com/office/2007/relationships/diagramDrawing" Target="../diagrams/drawing5.xml"/><Relationship Id="rId3" Type="http://schemas.openxmlformats.org/officeDocument/2006/relationships/image" Target="../media/image169.png"/><Relationship Id="rId21" Type="http://schemas.openxmlformats.org/officeDocument/2006/relationships/image" Target="../media/image172.svg"/><Relationship Id="rId7" Type="http://schemas.openxmlformats.org/officeDocument/2006/relationships/diagramColors" Target="../diagrams/colors3.xml"/><Relationship Id="rId12" Type="http://schemas.openxmlformats.org/officeDocument/2006/relationships/diagramColors" Target="../diagrams/colors4.xml"/><Relationship Id="rId17" Type="http://schemas.openxmlformats.org/officeDocument/2006/relationships/diagramColors" Target="../diagrams/colors5.xml"/><Relationship Id="rId2" Type="http://schemas.openxmlformats.org/officeDocument/2006/relationships/image" Target="../media/image168.png"/><Relationship Id="rId16" Type="http://schemas.openxmlformats.org/officeDocument/2006/relationships/diagramQuickStyle" Target="../diagrams/quickStyle5.xml"/><Relationship Id="rId20" Type="http://schemas.openxmlformats.org/officeDocument/2006/relationships/image" Target="../media/image171.png"/><Relationship Id="rId1" Type="http://schemas.openxmlformats.org/officeDocument/2006/relationships/slideLayout" Target="../slideLayouts/slideLayout56.xml"/><Relationship Id="rId6" Type="http://schemas.openxmlformats.org/officeDocument/2006/relationships/diagramQuickStyle" Target="../diagrams/quickStyle3.xml"/><Relationship Id="rId11" Type="http://schemas.openxmlformats.org/officeDocument/2006/relationships/diagramQuickStyle" Target="../diagrams/quickStyle4.xml"/><Relationship Id="rId5" Type="http://schemas.openxmlformats.org/officeDocument/2006/relationships/diagramLayout" Target="../diagrams/layout3.xml"/><Relationship Id="rId15" Type="http://schemas.openxmlformats.org/officeDocument/2006/relationships/diagramLayout" Target="../diagrams/layout5.xml"/><Relationship Id="rId10" Type="http://schemas.openxmlformats.org/officeDocument/2006/relationships/diagramLayout" Target="../diagrams/layout4.xml"/><Relationship Id="rId19" Type="http://schemas.openxmlformats.org/officeDocument/2006/relationships/image" Target="../media/image170.png"/><Relationship Id="rId4" Type="http://schemas.openxmlformats.org/officeDocument/2006/relationships/diagramData" Target="../diagrams/data3.xml"/><Relationship Id="rId9" Type="http://schemas.openxmlformats.org/officeDocument/2006/relationships/diagramData" Target="../diagrams/data4.xml"/><Relationship Id="rId14" Type="http://schemas.openxmlformats.org/officeDocument/2006/relationships/diagramData" Target="../diagrams/data5.xml"/><Relationship Id="rId22" Type="http://schemas.openxmlformats.org/officeDocument/2006/relationships/image" Target="../media/image173.png"/></Relationships>
</file>

<file path=ppt/slides/_rels/slide113.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image" Target="../media/image174.png"/><Relationship Id="rId1" Type="http://schemas.openxmlformats.org/officeDocument/2006/relationships/slideLayout" Target="../slideLayouts/slideLayout66.xml"/></Relationships>
</file>

<file path=ppt/slides/_rels/slide114.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66.xml"/></Relationships>
</file>

<file path=ppt/slides/_rels/slide115.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66.xml"/></Relationships>
</file>

<file path=ppt/slides/_rels/slide116.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6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9.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1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6.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69.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9.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68.xml"/></Relationships>
</file>

<file path=ppt/slides/_rels/slide128.xml.rels><?xml version="1.0" encoding="UTF-8" standalone="yes"?>
<Relationships xmlns="http://schemas.openxmlformats.org/package/2006/relationships"><Relationship Id="rId8" Type="http://schemas.openxmlformats.org/officeDocument/2006/relationships/image" Target="../media/image142.png"/><Relationship Id="rId13" Type="http://schemas.openxmlformats.org/officeDocument/2006/relationships/image" Target="../media/image123.png"/><Relationship Id="rId3" Type="http://schemas.microsoft.com/office/2018/10/relationships/comments" Target="../comments/modernComment_7BBF5B28_AC754833.xml"/><Relationship Id="rId7" Type="http://schemas.openxmlformats.org/officeDocument/2006/relationships/image" Target="../media/image141.png"/><Relationship Id="rId12" Type="http://schemas.openxmlformats.org/officeDocument/2006/relationships/image" Target="../media/image146.png"/><Relationship Id="rId2" Type="http://schemas.openxmlformats.org/officeDocument/2006/relationships/notesSlide" Target="../notesSlides/notesSlide54.xml"/><Relationship Id="rId1" Type="http://schemas.openxmlformats.org/officeDocument/2006/relationships/slideLayout" Target="../slideLayouts/slideLayout56.xml"/><Relationship Id="rId6" Type="http://schemas.openxmlformats.org/officeDocument/2006/relationships/image" Target="../media/image140.svg"/><Relationship Id="rId11" Type="http://schemas.openxmlformats.org/officeDocument/2006/relationships/image" Target="../media/image145.png"/><Relationship Id="rId5" Type="http://schemas.openxmlformats.org/officeDocument/2006/relationships/image" Target="../media/image139.png"/><Relationship Id="rId10" Type="http://schemas.openxmlformats.org/officeDocument/2006/relationships/image" Target="../media/image144.png"/><Relationship Id="rId4" Type="http://schemas.openxmlformats.org/officeDocument/2006/relationships/image" Target="../media/image138.png"/><Relationship Id="rId9" Type="http://schemas.openxmlformats.org/officeDocument/2006/relationships/image" Target="../media/image143.png"/><Relationship Id="rId14" Type="http://schemas.openxmlformats.org/officeDocument/2006/relationships/image" Target="../media/image147.svg"/></Relationships>
</file>

<file path=ppt/slides/_rels/slide129.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59.xml"/><Relationship Id="rId1" Type="http://schemas.openxmlformats.org/officeDocument/2006/relationships/tags" Target="../tags/tag50.xml"/></Relationships>
</file>

<file path=ppt/slides/_rels/slide1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66.xml"/></Relationships>
</file>

<file path=ppt/slides/_rels/slide130.xml.rels><?xml version="1.0" encoding="UTF-8" standalone="yes"?>
<Relationships xmlns="http://schemas.openxmlformats.org/package/2006/relationships"><Relationship Id="rId3" Type="http://schemas.openxmlformats.org/officeDocument/2006/relationships/image" Target="../media/image179.jpeg"/><Relationship Id="rId2" Type="http://schemas.openxmlformats.org/officeDocument/2006/relationships/notesSlide" Target="../notesSlides/notesSlide56.xml"/><Relationship Id="rId1" Type="http://schemas.openxmlformats.org/officeDocument/2006/relationships/slideLayout" Target="../slideLayouts/slideLayout47.xml"/></Relationships>
</file>

<file path=ppt/slides/_rels/slide131.xml.rels><?xml version="1.0" encoding="UTF-8" standalone="yes"?>
<Relationships xmlns="http://schemas.openxmlformats.org/package/2006/relationships"><Relationship Id="rId3" Type="http://schemas.openxmlformats.org/officeDocument/2006/relationships/hyperlink" Target="http://www.menti.com/" TargetMode="External"/><Relationship Id="rId2" Type="http://schemas.openxmlformats.org/officeDocument/2006/relationships/notesSlide" Target="../notesSlides/notesSlide57.xml"/><Relationship Id="rId1" Type="http://schemas.openxmlformats.org/officeDocument/2006/relationships/slideLayout" Target="../slideLayouts/slideLayout36.xml"/><Relationship Id="rId4" Type="http://schemas.openxmlformats.org/officeDocument/2006/relationships/image" Target="../media/image180.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66.xml"/></Relationships>
</file>

<file path=ppt/slides/_rels/slide1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66.xml"/></Relationships>
</file>

<file path=ppt/slides/_rels/slide16.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notesSlide" Target="../notesSlides/notesSlide9.xml"/><Relationship Id="rId1" Type="http://schemas.openxmlformats.org/officeDocument/2006/relationships/slideLayout" Target="../slideLayouts/slideLayout66.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1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66.xml"/></Relationships>
</file>

<file path=ppt/slides/_rels/slide1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66.xml"/><Relationship Id="rId4" Type="http://schemas.openxmlformats.org/officeDocument/2006/relationships/image" Target="../media/image52.png"/></Relationships>
</file>

<file path=ppt/slides/_rels/slide1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6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7.xml"/></Relationships>
</file>

<file path=ppt/slides/_rels/slide2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66.xml"/></Relationships>
</file>

<file path=ppt/slides/_rels/slide2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66.xml"/></Relationships>
</file>

<file path=ppt/slides/_rels/slide2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66.xml"/><Relationship Id="rId6" Type="http://schemas.openxmlformats.org/officeDocument/2006/relationships/image" Target="../media/image62.png"/><Relationship Id="rId5" Type="http://schemas.openxmlformats.org/officeDocument/2006/relationships/image" Target="../media/image61.svg"/><Relationship Id="rId4" Type="http://schemas.openxmlformats.org/officeDocument/2006/relationships/image" Target="../media/image60.png"/></Relationships>
</file>

<file path=ppt/slides/_rels/slide2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66.xml"/></Relationships>
</file>

<file path=ppt/slides/_rels/slide2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66.xml"/></Relationships>
</file>

<file path=ppt/slides/_rels/slide2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66.xml"/></Relationships>
</file>

<file path=ppt/slides/_rels/slide26.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56.xml"/></Relationships>
</file>

<file path=ppt/slides/_rels/slide2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56.xml"/><Relationship Id="rId4" Type="http://schemas.openxmlformats.org/officeDocument/2006/relationships/image" Target="../media/image70.png"/></Relationships>
</file>

<file path=ppt/slides/_rels/slide2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56.xml"/></Relationships>
</file>

<file path=ppt/slides/_rels/slide29.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5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7.xml"/></Relationships>
</file>

<file path=ppt/slides/_rels/slide3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0.xml"/><Relationship Id="rId1" Type="http://schemas.openxmlformats.org/officeDocument/2006/relationships/slideLayout" Target="../slideLayouts/slideLayout56.xml"/><Relationship Id="rId4" Type="http://schemas.openxmlformats.org/officeDocument/2006/relationships/image" Target="../media/image73.png"/></Relationships>
</file>

<file path=ppt/slides/_rels/slide3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1.xml"/><Relationship Id="rId1" Type="http://schemas.openxmlformats.org/officeDocument/2006/relationships/slideLayout" Target="../slideLayouts/slideLayout66.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s>
</file>

<file path=ppt/slides/_rels/slide32.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66.xml"/></Relationships>
</file>

<file path=ppt/slides/_rels/slide33.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66.xml"/></Relationships>
</file>

<file path=ppt/slides/_rels/slide3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66.xml"/></Relationships>
</file>

<file path=ppt/slides/_rels/slide3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2.xml"/><Relationship Id="rId1" Type="http://schemas.openxmlformats.org/officeDocument/2006/relationships/slideLayout" Target="../slideLayouts/slideLayout66.xml"/><Relationship Id="rId4" Type="http://schemas.openxmlformats.org/officeDocument/2006/relationships/image" Target="../media/image83.png"/></Relationships>
</file>

<file path=ppt/slides/_rels/slide3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66.xml"/><Relationship Id="rId4" Type="http://schemas.openxmlformats.org/officeDocument/2006/relationships/image" Target="../media/image86.png"/></Relationships>
</file>

<file path=ppt/slides/_rels/slide3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13.xml"/><Relationship Id="rId1" Type="http://schemas.openxmlformats.org/officeDocument/2006/relationships/slideLayout" Target="../slideLayouts/slideLayout66.xml"/><Relationship Id="rId4" Type="http://schemas.openxmlformats.org/officeDocument/2006/relationships/image" Target="../media/image88.png"/></Relationships>
</file>

<file path=ppt/slides/_rels/slide38.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14.xml"/><Relationship Id="rId1" Type="http://schemas.openxmlformats.org/officeDocument/2006/relationships/slideLayout" Target="../slideLayouts/slideLayout70.xml"/></Relationships>
</file>

<file path=ppt/slides/_rels/slide39.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7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40.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70.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30.xml"/><Relationship Id="rId1" Type="http://schemas.openxmlformats.org/officeDocument/2006/relationships/tags" Target="../tags/tag45.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42.xml"/><Relationship Id="rId1" Type="http://schemas.openxmlformats.org/officeDocument/2006/relationships/tags" Target="../tags/tag46.xml"/><Relationship Id="rId4" Type="http://schemas.openxmlformats.org/officeDocument/2006/relationships/image" Target="../media/image2.jpeg"/></Relationships>
</file>

<file path=ppt/slides/_rels/slide43.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7.xml"/><Relationship Id="rId1" Type="http://schemas.openxmlformats.org/officeDocument/2006/relationships/slideLayout" Target="../slideLayouts/slideLayout6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45.xml.rels><?xml version="1.0" encoding="UTF-8" standalone="yes"?>
<Relationships xmlns="http://schemas.openxmlformats.org/package/2006/relationships"><Relationship Id="rId2" Type="http://schemas.microsoft.com/office/2018/10/relationships/comments" Target="../comments/modernComment_7BBF59B8_607F2A64.xml"/><Relationship Id="rId1" Type="http://schemas.openxmlformats.org/officeDocument/2006/relationships/slideLayout" Target="../slideLayouts/slideLayout52.xml"/></Relationships>
</file>

<file path=ppt/slides/_rels/slide46.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93.png"/><Relationship Id="rId1" Type="http://schemas.openxmlformats.org/officeDocument/2006/relationships/slideLayout" Target="../slideLayouts/slideLayout66.xml"/></Relationships>
</file>

<file path=ppt/slides/_rels/slide47.xml.rels><?xml version="1.0" encoding="UTF-8" standalone="yes"?>
<Relationships xmlns="http://schemas.openxmlformats.org/package/2006/relationships"><Relationship Id="rId3" Type="http://schemas.microsoft.com/office/2018/10/relationships/comments" Target="../comments/modernComment_2E9B_72D39CC8.xml"/><Relationship Id="rId2" Type="http://schemas.openxmlformats.org/officeDocument/2006/relationships/notesSlide" Target="../notesSlides/notesSlide18.xml"/><Relationship Id="rId1" Type="http://schemas.openxmlformats.org/officeDocument/2006/relationships/slideLayout" Target="../slideLayouts/slideLayout66.xml"/></Relationships>
</file>

<file path=ppt/slides/_rels/slide48.xml.rels><?xml version="1.0" encoding="UTF-8" standalone="yes"?>
<Relationships xmlns="http://schemas.openxmlformats.org/package/2006/relationships"><Relationship Id="rId3" Type="http://schemas.openxmlformats.org/officeDocument/2006/relationships/image" Target="../media/image53.png"/><Relationship Id="rId2" Type="http://schemas.microsoft.com/office/2018/10/relationships/comments" Target="../comments/modernComment_7BBF5771_AFDB232A.xml"/><Relationship Id="rId1" Type="http://schemas.openxmlformats.org/officeDocument/2006/relationships/slideLayout" Target="../slideLayouts/slideLayout66.xml"/><Relationship Id="rId4" Type="http://schemas.openxmlformats.org/officeDocument/2006/relationships/image" Target="../media/image54.png"/></Relationships>
</file>

<file path=ppt/slides/_rels/slide49.xml.rels><?xml version="1.0" encoding="UTF-8" standalone="yes"?>
<Relationships xmlns="http://schemas.openxmlformats.org/package/2006/relationships"><Relationship Id="rId3" Type="http://schemas.microsoft.com/office/2018/10/relationships/comments" Target="../comments/modernComment_2E9D_A59D6B6B.xml"/><Relationship Id="rId7" Type="http://schemas.openxmlformats.org/officeDocument/2006/relationships/image" Target="../media/image97.svg"/><Relationship Id="rId2" Type="http://schemas.openxmlformats.org/officeDocument/2006/relationships/notesSlide" Target="../notesSlides/notesSlide19.xml"/><Relationship Id="rId1" Type="http://schemas.openxmlformats.org/officeDocument/2006/relationships/slideLayout" Target="../slideLayouts/slideLayout66.xml"/><Relationship Id="rId6" Type="http://schemas.openxmlformats.org/officeDocument/2006/relationships/image" Target="../media/image96.png"/><Relationship Id="rId5" Type="http://schemas.openxmlformats.org/officeDocument/2006/relationships/image" Target="../media/image95.svg"/><Relationship Id="rId4" Type="http://schemas.openxmlformats.org/officeDocument/2006/relationships/image" Target="../media/image94.png"/></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66.xml"/></Relationships>
</file>

<file path=ppt/slides/_rels/slide50.xml.rels><?xml version="1.0" encoding="UTF-8" standalone="yes"?>
<Relationships xmlns="http://schemas.openxmlformats.org/package/2006/relationships"><Relationship Id="rId3" Type="http://schemas.openxmlformats.org/officeDocument/2006/relationships/image" Target="../media/image98.png"/><Relationship Id="rId2" Type="http://schemas.microsoft.com/office/2018/10/relationships/comments" Target="../comments/modernComment_2736_BBA8D8A4.xml"/><Relationship Id="rId1" Type="http://schemas.openxmlformats.org/officeDocument/2006/relationships/slideLayout" Target="../slideLayouts/slideLayout66.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s>
</file>

<file path=ppt/slides/_rels/slide51.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20.xml"/><Relationship Id="rId1" Type="http://schemas.openxmlformats.org/officeDocument/2006/relationships/slideLayout" Target="../slideLayouts/slideLayout66.xml"/><Relationship Id="rId4" Type="http://schemas.openxmlformats.org/officeDocument/2006/relationships/image" Target="../media/image100.png"/></Relationships>
</file>

<file path=ppt/slides/_rels/slide5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66.xml"/></Relationships>
</file>

<file path=ppt/slides/_rels/slide53.xml.rels><?xml version="1.0" encoding="UTF-8" standalone="yes"?>
<Relationships xmlns="http://schemas.openxmlformats.org/package/2006/relationships"><Relationship Id="rId8" Type="http://schemas.microsoft.com/office/2007/relationships/diagramDrawing" Target="../diagrams/drawing1.xml"/><Relationship Id="rId3" Type="http://schemas.microsoft.com/office/2018/10/relationships/comments" Target="../comments/modernComment_112B_99D4436F.xml"/><Relationship Id="rId7" Type="http://schemas.openxmlformats.org/officeDocument/2006/relationships/diagramColors" Target="../diagrams/colors1.xml"/><Relationship Id="rId2" Type="http://schemas.openxmlformats.org/officeDocument/2006/relationships/notesSlide" Target="../notesSlides/notesSlide21.xml"/><Relationship Id="rId1" Type="http://schemas.openxmlformats.org/officeDocument/2006/relationships/slideLayout" Target="../slideLayouts/slideLayout67.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54.xml.rels><?xml version="1.0" encoding="UTF-8" standalone="yes"?>
<Relationships xmlns="http://schemas.openxmlformats.org/package/2006/relationships"><Relationship Id="rId3" Type="http://schemas.openxmlformats.org/officeDocument/2006/relationships/image" Target="../media/image82.png"/><Relationship Id="rId2" Type="http://schemas.microsoft.com/office/2018/10/relationships/comments" Target="../comments/modernComment_2E8D_41DAD3E3.xml"/><Relationship Id="rId1" Type="http://schemas.openxmlformats.org/officeDocument/2006/relationships/slideLayout" Target="../slideLayouts/slideLayout66.xml"/><Relationship Id="rId4" Type="http://schemas.openxmlformats.org/officeDocument/2006/relationships/image" Target="../media/image83.png"/></Relationships>
</file>

<file path=ppt/slides/_rels/slide55.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22.xml"/><Relationship Id="rId1" Type="http://schemas.openxmlformats.org/officeDocument/2006/relationships/slideLayout" Target="../slideLayouts/slideLayout66.xml"/><Relationship Id="rId4" Type="http://schemas.openxmlformats.org/officeDocument/2006/relationships/image" Target="../media/image118.png"/></Relationships>
</file>

<file path=ppt/slides/_rels/slide56.xml.rels><?xml version="1.0" encoding="UTF-8" standalone="yes"?>
<Relationships xmlns="http://schemas.openxmlformats.org/package/2006/relationships"><Relationship Id="rId8" Type="http://schemas.openxmlformats.org/officeDocument/2006/relationships/image" Target="../media/image124.svg"/><Relationship Id="rId13" Type="http://schemas.openxmlformats.org/officeDocument/2006/relationships/image" Target="../media/image129.png"/><Relationship Id="rId3" Type="http://schemas.openxmlformats.org/officeDocument/2006/relationships/image" Target="../media/image119.png"/><Relationship Id="rId7" Type="http://schemas.openxmlformats.org/officeDocument/2006/relationships/image" Target="../media/image123.png"/><Relationship Id="rId12" Type="http://schemas.openxmlformats.org/officeDocument/2006/relationships/image" Target="../media/image128.svg"/><Relationship Id="rId2" Type="http://schemas.openxmlformats.org/officeDocument/2006/relationships/notesSlide" Target="../notesSlides/notesSlide23.xml"/><Relationship Id="rId16" Type="http://schemas.openxmlformats.org/officeDocument/2006/relationships/image" Target="../media/image132.svg"/><Relationship Id="rId1" Type="http://schemas.openxmlformats.org/officeDocument/2006/relationships/slideLayout" Target="../slideLayouts/slideLayout66.xml"/><Relationship Id="rId6" Type="http://schemas.openxmlformats.org/officeDocument/2006/relationships/image" Target="../media/image122.svg"/><Relationship Id="rId11" Type="http://schemas.openxmlformats.org/officeDocument/2006/relationships/image" Target="../media/image127.png"/><Relationship Id="rId5" Type="http://schemas.openxmlformats.org/officeDocument/2006/relationships/image" Target="../media/image121.png"/><Relationship Id="rId15" Type="http://schemas.openxmlformats.org/officeDocument/2006/relationships/image" Target="../media/image131.png"/><Relationship Id="rId10" Type="http://schemas.openxmlformats.org/officeDocument/2006/relationships/image" Target="../media/image126.svg"/><Relationship Id="rId4" Type="http://schemas.openxmlformats.org/officeDocument/2006/relationships/image" Target="../media/image120.svg"/><Relationship Id="rId9" Type="http://schemas.openxmlformats.org/officeDocument/2006/relationships/image" Target="../media/image125.png"/><Relationship Id="rId14" Type="http://schemas.openxmlformats.org/officeDocument/2006/relationships/image" Target="../media/image130.sv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8.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2.xml"/></Relationships>
</file>

<file path=ppt/slides/_rels/slide6.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66.xml"/><Relationship Id="rId6" Type="http://schemas.openxmlformats.org/officeDocument/2006/relationships/image" Target="../media/image22.png"/><Relationship Id="rId5" Type="http://schemas.openxmlformats.org/officeDocument/2006/relationships/image" Target="../media/image21.png"/><Relationship Id="rId10" Type="http://schemas.openxmlformats.org/officeDocument/2006/relationships/image" Target="../media/image26.svg"/><Relationship Id="rId4" Type="http://schemas.openxmlformats.org/officeDocument/2006/relationships/image" Target="../media/image20.png"/><Relationship Id="rId9" Type="http://schemas.openxmlformats.org/officeDocument/2006/relationships/image" Target="../media/image25.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9.xml"/></Relationships>
</file>

<file path=ppt/slides/_rels/slide61.xml.rels><?xml version="1.0" encoding="UTF-8" standalone="yes"?>
<Relationships xmlns="http://schemas.openxmlformats.org/package/2006/relationships"><Relationship Id="rId3" Type="http://schemas.microsoft.com/office/2018/10/relationships/comments" Target="../comments/modernComment_275D_92CE42DF.xml"/><Relationship Id="rId2" Type="http://schemas.openxmlformats.org/officeDocument/2006/relationships/notesSlide" Target="../notesSlides/notesSlide27.xml"/><Relationship Id="rId1" Type="http://schemas.openxmlformats.org/officeDocument/2006/relationships/slideLayout" Target="../slideLayouts/slideLayout39.xml"/></Relationships>
</file>

<file path=ppt/slides/_rels/slide62.xml.rels><?xml version="1.0" encoding="UTF-8" standalone="yes"?>
<Relationships xmlns="http://schemas.openxmlformats.org/package/2006/relationships"><Relationship Id="rId3" Type="http://schemas.microsoft.com/office/2018/10/relationships/comments" Target="../comments/modernComment_7BBF59BF_0.xml"/><Relationship Id="rId2" Type="http://schemas.openxmlformats.org/officeDocument/2006/relationships/notesSlide" Target="../notesSlides/notesSlide28.xml"/><Relationship Id="rId1" Type="http://schemas.openxmlformats.org/officeDocument/2006/relationships/slideLayout" Target="../slideLayouts/slideLayout41.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64.xml.rels><?xml version="1.0" encoding="UTF-8" standalone="yes"?>
<Relationships xmlns="http://schemas.openxmlformats.org/package/2006/relationships"><Relationship Id="rId3" Type="http://schemas.openxmlformats.org/officeDocument/2006/relationships/image" Target="../media/image134.svg"/><Relationship Id="rId2" Type="http://schemas.openxmlformats.org/officeDocument/2006/relationships/image" Target="../media/image133.png"/><Relationship Id="rId1" Type="http://schemas.openxmlformats.org/officeDocument/2006/relationships/slideLayout" Target="../slideLayouts/slideLayout68.xml"/><Relationship Id="rId5" Type="http://schemas.openxmlformats.org/officeDocument/2006/relationships/image" Target="../media/image136.svg"/><Relationship Id="rId4" Type="http://schemas.openxmlformats.org/officeDocument/2006/relationships/image" Target="../media/image135.png"/></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8.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8.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66.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8.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72.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32.xml"/><Relationship Id="rId1" Type="http://schemas.openxmlformats.org/officeDocument/2006/relationships/slideLayout" Target="../slideLayouts/slideLayout39.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8.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9.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9.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66.xml"/></Relationships>
</file>

<file path=ppt/slides/_rels/slide80.xml.rels><?xml version="1.0" encoding="UTF-8" standalone="yes"?>
<Relationships xmlns="http://schemas.openxmlformats.org/package/2006/relationships"><Relationship Id="rId8" Type="http://schemas.openxmlformats.org/officeDocument/2006/relationships/image" Target="../media/image142.png"/><Relationship Id="rId13" Type="http://schemas.openxmlformats.org/officeDocument/2006/relationships/image" Target="../media/image123.png"/><Relationship Id="rId3" Type="http://schemas.microsoft.com/office/2018/10/relationships/comments" Target="../comments/modernComment_2E9E_B021CD24.xml"/><Relationship Id="rId7" Type="http://schemas.openxmlformats.org/officeDocument/2006/relationships/image" Target="../media/image141.png"/><Relationship Id="rId12" Type="http://schemas.openxmlformats.org/officeDocument/2006/relationships/image" Target="../media/image146.png"/><Relationship Id="rId2" Type="http://schemas.openxmlformats.org/officeDocument/2006/relationships/notesSlide" Target="../notesSlides/notesSlide37.xml"/><Relationship Id="rId1" Type="http://schemas.openxmlformats.org/officeDocument/2006/relationships/slideLayout" Target="../slideLayouts/slideLayout56.xml"/><Relationship Id="rId6" Type="http://schemas.openxmlformats.org/officeDocument/2006/relationships/image" Target="../media/image140.svg"/><Relationship Id="rId11" Type="http://schemas.openxmlformats.org/officeDocument/2006/relationships/image" Target="../media/image145.png"/><Relationship Id="rId5" Type="http://schemas.openxmlformats.org/officeDocument/2006/relationships/image" Target="../media/image139.png"/><Relationship Id="rId10" Type="http://schemas.openxmlformats.org/officeDocument/2006/relationships/image" Target="../media/image144.png"/><Relationship Id="rId4" Type="http://schemas.openxmlformats.org/officeDocument/2006/relationships/image" Target="../media/image138.png"/><Relationship Id="rId9" Type="http://schemas.openxmlformats.org/officeDocument/2006/relationships/image" Target="../media/image143.png"/><Relationship Id="rId14" Type="http://schemas.openxmlformats.org/officeDocument/2006/relationships/image" Target="../media/image147.svg"/></Relationships>
</file>

<file path=ppt/slides/_rels/slide81.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59.xml"/><Relationship Id="rId1" Type="http://schemas.openxmlformats.org/officeDocument/2006/relationships/tags" Target="../tags/tag47.xml"/></Relationships>
</file>

<file path=ppt/slides/_rels/slide82.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30.xml"/><Relationship Id="rId1" Type="http://schemas.openxmlformats.org/officeDocument/2006/relationships/tags" Target="../tags/tag48.xml"/></Relationships>
</file>

<file path=ppt/slides/_rels/slide83.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42.xml"/><Relationship Id="rId1" Type="http://schemas.openxmlformats.org/officeDocument/2006/relationships/tags" Target="../tags/tag49.xml"/><Relationship Id="rId4" Type="http://schemas.openxmlformats.org/officeDocument/2006/relationships/image" Target="../media/image2.jpe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8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66.xml"/><Relationship Id="rId4" Type="http://schemas.openxmlformats.org/officeDocument/2006/relationships/image" Target="../media/image148.png"/></Relationships>
</file>

<file path=ppt/slides/_rels/slide8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98.png"/><Relationship Id="rId1" Type="http://schemas.openxmlformats.org/officeDocument/2006/relationships/slideLayout" Target="../slideLayouts/slideLayout66.xml"/><Relationship Id="rId4" Type="http://schemas.openxmlformats.org/officeDocument/2006/relationships/image" Target="../media/image77.png"/></Relationships>
</file>

<file path=ppt/slides/_rels/slide88.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41.xml"/><Relationship Id="rId1" Type="http://schemas.openxmlformats.org/officeDocument/2006/relationships/slideLayout" Target="../slideLayouts/slideLayout66.xml"/><Relationship Id="rId4" Type="http://schemas.openxmlformats.org/officeDocument/2006/relationships/image" Target="../media/image150.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66.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92.xml.rels><?xml version="1.0" encoding="UTF-8" standalone="yes"?>
<Relationships xmlns="http://schemas.openxmlformats.org/package/2006/relationships"><Relationship Id="rId3" Type="http://schemas.openxmlformats.org/officeDocument/2006/relationships/image" Target="../media/image151.jpeg"/><Relationship Id="rId2" Type="http://schemas.openxmlformats.org/officeDocument/2006/relationships/notesSlide" Target="../notesSlides/notesSlide42.xml"/><Relationship Id="rId1" Type="http://schemas.openxmlformats.org/officeDocument/2006/relationships/slideLayout" Target="../slideLayouts/slideLayout66.xml"/><Relationship Id="rId5" Type="http://schemas.openxmlformats.org/officeDocument/2006/relationships/image" Target="../media/image153.png"/><Relationship Id="rId4" Type="http://schemas.openxmlformats.org/officeDocument/2006/relationships/image" Target="../media/image152.png"/></Relationships>
</file>

<file path=ppt/slides/_rels/slide9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66.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94.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43.xml"/><Relationship Id="rId1" Type="http://schemas.openxmlformats.org/officeDocument/2006/relationships/slideLayout" Target="../slideLayouts/slideLayout66.xml"/></Relationships>
</file>

<file path=ppt/slides/_rels/slide95.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66.xml"/></Relationships>
</file>

<file path=ppt/slides/_rels/slide96.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66.xml"/></Relationships>
</file>

<file path=ppt/slides/_rels/slide97.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44.xml"/><Relationship Id="rId1" Type="http://schemas.openxmlformats.org/officeDocument/2006/relationships/slideLayout" Target="../slideLayouts/slideLayout66.xml"/><Relationship Id="rId4" Type="http://schemas.openxmlformats.org/officeDocument/2006/relationships/image" Target="../media/image158.png"/></Relationships>
</file>

<file path=ppt/slides/_rels/slide98.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66.xml"/></Relationships>
</file>

<file path=ppt/slides/_rels/slide99.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6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90947BA-866B-4732-9B13-7BEFE219853B}"/>
              </a:ext>
            </a:extLst>
          </p:cNvPr>
          <p:cNvSpPr>
            <a:spLocks noGrp="1"/>
          </p:cNvSpPr>
          <p:nvPr>
            <p:ph type="title"/>
          </p:nvPr>
        </p:nvSpPr>
        <p:spPr>
          <a:xfrm>
            <a:off x="556206" y="2922396"/>
            <a:ext cx="8429171" cy="1937069"/>
          </a:xfrm>
        </p:spPr>
        <p:txBody>
          <a:bodyPr/>
          <a:lstStyle/>
          <a:p>
            <a:r>
              <a:rPr lang="en-US" dirty="0">
                <a:solidFill>
                  <a:schemeClr val="bg1"/>
                </a:solidFill>
              </a:rPr>
              <a:t>Welcome to </a:t>
            </a:r>
            <a:br>
              <a:rPr lang="en-US" dirty="0">
                <a:solidFill>
                  <a:schemeClr val="bg1"/>
                </a:solidFill>
              </a:rPr>
            </a:br>
            <a:r>
              <a:rPr lang="en-US" dirty="0">
                <a:solidFill>
                  <a:schemeClr val="bg1"/>
                </a:solidFill>
              </a:rPr>
              <a:t>Azure Synapse Technical Boot Camp</a:t>
            </a:r>
            <a:br>
              <a:rPr lang="en-US" dirty="0">
                <a:solidFill>
                  <a:schemeClr val="bg1"/>
                </a:solidFill>
              </a:rPr>
            </a:br>
            <a:br>
              <a:rPr lang="en-US" dirty="0">
                <a:solidFill>
                  <a:schemeClr val="bg1"/>
                </a:solidFill>
              </a:rPr>
            </a:br>
            <a:r>
              <a:rPr lang="en-US" sz="2000" dirty="0">
                <a:solidFill>
                  <a:schemeClr val="bg1"/>
                </a:solidFill>
              </a:rPr>
              <a:t>Day 1</a:t>
            </a:r>
          </a:p>
        </p:txBody>
      </p:sp>
    </p:spTree>
    <p:custDataLst>
      <p:tags r:id="rId1"/>
    </p:custDataLst>
    <p:extLst>
      <p:ext uri="{BB962C8B-B14F-4D97-AF65-F5344CB8AC3E}">
        <p14:creationId xmlns:p14="http://schemas.microsoft.com/office/powerpoint/2010/main" val="1621931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7E7BECF-0F09-481E-AB4D-74C97BEB5473}"/>
              </a:ext>
            </a:extLst>
          </p:cNvPr>
          <p:cNvPicPr>
            <a:picLocks noChangeAspect="1"/>
          </p:cNvPicPr>
          <p:nvPr/>
        </p:nvPicPr>
        <p:blipFill>
          <a:blip r:embed="rId2"/>
          <a:stretch>
            <a:fillRect/>
          </a:stretch>
        </p:blipFill>
        <p:spPr>
          <a:xfrm>
            <a:off x="8621486" y="991769"/>
            <a:ext cx="2351473" cy="3216479"/>
          </a:xfrm>
          <a:prstGeom prst="rect">
            <a:avLst/>
          </a:prstGeom>
          <a:ln>
            <a:solidFill>
              <a:schemeClr val="tx1"/>
            </a:solidFill>
          </a:ln>
        </p:spPr>
      </p:pic>
      <p:pic>
        <p:nvPicPr>
          <p:cNvPr id="2" name="Picture 1">
            <a:extLst>
              <a:ext uri="{FF2B5EF4-FFF2-40B4-BE49-F238E27FC236}">
                <a16:creationId xmlns:a16="http://schemas.microsoft.com/office/drawing/2014/main" id="{D2673BFC-568A-457F-AB58-970620EC04D2}"/>
              </a:ext>
            </a:extLst>
          </p:cNvPr>
          <p:cNvPicPr>
            <a:picLocks noChangeAspect="1"/>
          </p:cNvPicPr>
          <p:nvPr/>
        </p:nvPicPr>
        <p:blipFill>
          <a:blip r:embed="rId3"/>
          <a:stretch>
            <a:fillRect/>
          </a:stretch>
        </p:blipFill>
        <p:spPr>
          <a:xfrm>
            <a:off x="5677365" y="954805"/>
            <a:ext cx="2201041" cy="2010337"/>
          </a:xfrm>
          <a:prstGeom prst="rect">
            <a:avLst/>
          </a:prstGeom>
          <a:ln>
            <a:solidFill>
              <a:schemeClr val="tx1"/>
            </a:solidFill>
          </a:ln>
        </p:spPr>
      </p:pic>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Home Hub</a:t>
            </a:r>
          </a:p>
        </p:txBody>
      </p:sp>
      <p:sp>
        <p:nvSpPr>
          <p:cNvPr id="7" name="Text Placeholder 3">
            <a:extLst>
              <a:ext uri="{FF2B5EF4-FFF2-40B4-BE49-F238E27FC236}">
                <a16:creationId xmlns:a16="http://schemas.microsoft.com/office/drawing/2014/main" id="{4CA5C305-930D-4A6A-BA6A-29E7885EF756}"/>
              </a:ext>
            </a:extLst>
          </p:cNvPr>
          <p:cNvSpPr>
            <a:spLocks noGrp="1"/>
          </p:cNvSpPr>
          <p:nvPr>
            <p:ph type="body" sz="quarter" idx="11"/>
          </p:nvPr>
        </p:nvSpPr>
        <p:spPr>
          <a:xfrm>
            <a:off x="516835" y="1146990"/>
            <a:ext cx="4154906" cy="3061258"/>
          </a:xfrm>
        </p:spPr>
        <p:txBody>
          <a:bodyPr/>
          <a:lstStyle/>
          <a:p>
            <a:r>
              <a:rPr lang="en-US" sz="1800" dirty="0">
                <a:solidFill>
                  <a:schemeClr val="tx2"/>
                </a:solidFill>
                <a:latin typeface="+mj-lt"/>
              </a:rPr>
              <a:t>Overview</a:t>
            </a:r>
          </a:p>
          <a:p>
            <a:r>
              <a:rPr lang="en-US" sz="1600" b="1" dirty="0"/>
              <a:t>New</a:t>
            </a:r>
            <a:r>
              <a:rPr lang="en-US" sz="1600" dirty="0"/>
              <a:t> dropdown – offers quickly start work item </a:t>
            </a:r>
          </a:p>
          <a:p>
            <a:r>
              <a:rPr lang="en-US" sz="1600" b="1" dirty="0"/>
              <a:t>Recent &amp; Pinned </a:t>
            </a:r>
            <a:r>
              <a:rPr lang="en-US" sz="1600" dirty="0"/>
              <a:t>– Lists recently opened code artifacts. Pin selected ones for quick access</a:t>
            </a:r>
          </a:p>
        </p:txBody>
      </p:sp>
      <p:cxnSp>
        <p:nvCxnSpPr>
          <p:cNvPr id="9" name="Straight Arrow Connector 8">
            <a:extLst>
              <a:ext uri="{FF2B5EF4-FFF2-40B4-BE49-F238E27FC236}">
                <a16:creationId xmlns:a16="http://schemas.microsoft.com/office/drawing/2014/main" id="{33F1A2A8-92AA-4621-9641-BBC6E13B45B2}"/>
              </a:ext>
            </a:extLst>
          </p:cNvPr>
          <p:cNvCxnSpPr>
            <a:cxnSpLocks/>
            <a:stCxn id="10" idx="3"/>
          </p:cNvCxnSpPr>
          <p:nvPr/>
        </p:nvCxnSpPr>
        <p:spPr>
          <a:xfrm flipV="1">
            <a:off x="6646613" y="1959973"/>
            <a:ext cx="2053504" cy="12290"/>
          </a:xfrm>
          <a:prstGeom prst="straightConnector1">
            <a:avLst/>
          </a:prstGeom>
          <a:ln w="190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15B10F89-E15A-4C52-984A-2F98F89A6A3C}"/>
              </a:ext>
            </a:extLst>
          </p:cNvPr>
          <p:cNvSpPr/>
          <p:nvPr/>
        </p:nvSpPr>
        <p:spPr bwMode="auto">
          <a:xfrm>
            <a:off x="5714203" y="1766990"/>
            <a:ext cx="932410" cy="410546"/>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a:extLst>
              <a:ext uri="{FF2B5EF4-FFF2-40B4-BE49-F238E27FC236}">
                <a16:creationId xmlns:a16="http://schemas.microsoft.com/office/drawing/2014/main" id="{19EAA70D-C640-47BA-AF57-572F7C11150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16835" y="4445606"/>
            <a:ext cx="5063578" cy="2189811"/>
          </a:xfrm>
          <a:prstGeom prst="rect">
            <a:avLst/>
          </a:prstGeom>
          <a:ln>
            <a:solidFill>
              <a:schemeClr val="bg2">
                <a:lumMod val="50000"/>
              </a:schemeClr>
            </a:solidFill>
          </a:ln>
        </p:spPr>
      </p:pic>
      <p:pic>
        <p:nvPicPr>
          <p:cNvPr id="12" name="Picture 11">
            <a:extLst>
              <a:ext uri="{FF2B5EF4-FFF2-40B4-BE49-F238E27FC236}">
                <a16:creationId xmlns:a16="http://schemas.microsoft.com/office/drawing/2014/main" id="{E9A98DC7-5F76-492D-88F0-608BF1B8BB7E}"/>
              </a:ext>
            </a:extLst>
          </p:cNvPr>
          <p:cNvPicPr>
            <a:picLocks noChangeAspect="1"/>
          </p:cNvPicPr>
          <p:nvPr/>
        </p:nvPicPr>
        <p:blipFill rotWithShape="1">
          <a:blip r:embed="rId5">
            <a:extLst>
              <a:ext uri="{28A0092B-C50C-407E-A947-70E740481C1C}">
                <a14:useLocalDpi xmlns:a14="http://schemas.microsoft.com/office/drawing/2010/main" val="0"/>
              </a:ext>
            </a:extLst>
          </a:blip>
          <a:srcRect b="15683"/>
          <a:stretch/>
        </p:blipFill>
        <p:spPr>
          <a:xfrm>
            <a:off x="5982392" y="4445605"/>
            <a:ext cx="6005261" cy="2189809"/>
          </a:xfrm>
          <a:prstGeom prst="rect">
            <a:avLst/>
          </a:prstGeom>
          <a:ln>
            <a:solidFill>
              <a:schemeClr val="bg2">
                <a:lumMod val="50000"/>
              </a:schemeClr>
            </a:solidFill>
          </a:ln>
        </p:spPr>
      </p:pic>
    </p:spTree>
    <p:extLst>
      <p:ext uri="{BB962C8B-B14F-4D97-AF65-F5344CB8AC3E}">
        <p14:creationId xmlns:p14="http://schemas.microsoft.com/office/powerpoint/2010/main" val="2375114404"/>
      </p:ext>
    </p:extLst>
  </p:cSld>
  <p:clrMapOvr>
    <a:masterClrMapping/>
  </p:clrMapOvr>
  <p:transition>
    <p:fade/>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C31E637-7F07-4C2E-A67E-7008249D386A}"/>
              </a:ext>
            </a:extLst>
          </p:cNvPr>
          <p:cNvSpPr>
            <a:spLocks noGrp="1"/>
          </p:cNvSpPr>
          <p:nvPr>
            <p:ph type="title"/>
          </p:nvPr>
        </p:nvSpPr>
        <p:spPr>
          <a:xfrm>
            <a:off x="426425" y="222583"/>
            <a:ext cx="7859015" cy="758022"/>
          </a:xfrm>
        </p:spPr>
        <p:txBody>
          <a:bodyPr/>
          <a:lstStyle/>
          <a:p>
            <a:r>
              <a:rPr lang="en-US"/>
              <a:t>Easily query multiple files, with wildcards</a:t>
            </a:r>
          </a:p>
        </p:txBody>
      </p:sp>
      <p:sp>
        <p:nvSpPr>
          <p:cNvPr id="4" name="Text Placeholder 3">
            <a:extLst>
              <a:ext uri="{FF2B5EF4-FFF2-40B4-BE49-F238E27FC236}">
                <a16:creationId xmlns:a16="http://schemas.microsoft.com/office/drawing/2014/main" id="{B45FEE86-6AE6-4105-8650-179AD2909344}"/>
              </a:ext>
            </a:extLst>
          </p:cNvPr>
          <p:cNvSpPr>
            <a:spLocks noGrp="1"/>
          </p:cNvSpPr>
          <p:nvPr>
            <p:ph type="body" sz="quarter" idx="11"/>
          </p:nvPr>
        </p:nvSpPr>
        <p:spPr>
          <a:xfrm>
            <a:off x="426425" y="1129914"/>
            <a:ext cx="5402484" cy="5280313"/>
          </a:xfrm>
        </p:spPr>
        <p:txBody>
          <a:bodyPr/>
          <a:lstStyle/>
          <a:p>
            <a:pPr>
              <a:lnSpc>
                <a:spcPct val="110000"/>
              </a:lnSpc>
              <a:spcAft>
                <a:spcPts val="600"/>
              </a:spcAft>
            </a:pPr>
            <a:r>
              <a:rPr lang="en-US" sz="1800">
                <a:solidFill>
                  <a:schemeClr val="tx2"/>
                </a:solidFill>
                <a:latin typeface="+mj-lt"/>
              </a:rPr>
              <a:t>Overview</a:t>
            </a:r>
          </a:p>
          <a:p>
            <a:pPr lvl="0">
              <a:lnSpc>
                <a:spcPct val="100000"/>
              </a:lnSpc>
              <a:spcAft>
                <a:spcPts val="600"/>
              </a:spcAft>
            </a:pPr>
            <a:r>
              <a:rPr lang="en-US" sz="1600"/>
              <a:t>Uses OPENROWSET function to access data from</a:t>
            </a:r>
          </a:p>
          <a:p>
            <a:pPr>
              <a:lnSpc>
                <a:spcPct val="100000"/>
              </a:lnSpc>
              <a:spcAft>
                <a:spcPts val="600"/>
              </a:spcAft>
            </a:pPr>
            <a:r>
              <a:rPr lang="en-US" sz="1600"/>
              <a:t>multiple files or folders using wildcards in path</a:t>
            </a:r>
          </a:p>
          <a:p>
            <a:pPr>
              <a:lnSpc>
                <a:spcPct val="100000"/>
              </a:lnSpc>
              <a:spcAft>
                <a:spcPts val="600"/>
              </a:spcAft>
            </a:pPr>
            <a:endParaRPr lang="en-US" sz="1600"/>
          </a:p>
          <a:p>
            <a:pPr>
              <a:lnSpc>
                <a:spcPct val="110000"/>
              </a:lnSpc>
              <a:spcAft>
                <a:spcPts val="600"/>
              </a:spcAft>
            </a:pPr>
            <a:r>
              <a:rPr lang="en-US" sz="1800">
                <a:solidFill>
                  <a:schemeClr val="tx2"/>
                </a:solidFill>
                <a:latin typeface="+mj-lt"/>
              </a:rPr>
              <a:t>Benefits</a:t>
            </a:r>
          </a:p>
          <a:p>
            <a:pPr>
              <a:lnSpc>
                <a:spcPct val="100000"/>
              </a:lnSpc>
              <a:spcAft>
                <a:spcPts val="600"/>
              </a:spcAft>
            </a:pPr>
            <a:r>
              <a:rPr lang="en-US" sz="1600"/>
              <a:t>Offers reading multiple files/folders through usage of wildcards</a:t>
            </a:r>
          </a:p>
          <a:p>
            <a:pPr>
              <a:lnSpc>
                <a:spcPct val="100000"/>
              </a:lnSpc>
              <a:spcAft>
                <a:spcPts val="600"/>
              </a:spcAft>
            </a:pPr>
            <a:r>
              <a:rPr lang="en-US" sz="1600"/>
              <a:t>Offers reading specific file/folder </a:t>
            </a:r>
          </a:p>
          <a:p>
            <a:pPr>
              <a:lnSpc>
                <a:spcPct val="100000"/>
              </a:lnSpc>
              <a:spcAft>
                <a:spcPts val="600"/>
              </a:spcAft>
            </a:pPr>
            <a:r>
              <a:rPr lang="en-US" sz="1600"/>
              <a:t>Supports use of multiple wildcards</a:t>
            </a:r>
          </a:p>
          <a:p>
            <a:pPr>
              <a:lnSpc>
                <a:spcPct val="100000"/>
              </a:lnSpc>
              <a:spcAft>
                <a:spcPts val="600"/>
              </a:spcAft>
            </a:pPr>
            <a:endParaRPr lang="en-US" sz="1600"/>
          </a:p>
        </p:txBody>
      </p:sp>
      <p:sp>
        <p:nvSpPr>
          <p:cNvPr id="7" name="Rectangle 6">
            <a:extLst>
              <a:ext uri="{FF2B5EF4-FFF2-40B4-BE49-F238E27FC236}">
                <a16:creationId xmlns:a16="http://schemas.microsoft.com/office/drawing/2014/main" id="{95796E1F-D29A-49C4-A3D4-06B45D178A94}"/>
              </a:ext>
            </a:extLst>
          </p:cNvPr>
          <p:cNvSpPr/>
          <p:nvPr/>
        </p:nvSpPr>
        <p:spPr>
          <a:xfrm>
            <a:off x="5388429" y="1130131"/>
            <a:ext cx="6536480" cy="1815882"/>
          </a:xfrm>
          <a:prstGeom prst="rect">
            <a:avLst/>
          </a:prstGeom>
          <a:ln>
            <a:solidFill>
              <a:schemeClr val="bg2">
                <a:lumMod val="50000"/>
              </a:schemeClr>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D73A49"/>
                </a:solidFill>
                <a:effectLst/>
                <a:uLnTx/>
                <a:uFillTx/>
                <a:latin typeface="Calibri" panose="020F0502020204030204" pitchFamily="34" charset="0"/>
                <a:cs typeface="Calibri" panose="020F0502020204030204" pitchFamily="34" charset="0"/>
              </a:rPr>
              <a:t>SELECT</a:t>
            </a:r>
            <a:r>
              <a:rPr kumimoji="0" lang="en-US" sz="14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YEAR(</a:t>
            </a:r>
            <a:r>
              <a:rPr kumimoji="0" lang="en-US" sz="1400" b="0" i="0" u="none" strike="noStrike" kern="1200" cap="none" spc="0" normalizeH="0" baseline="0" noProof="0" dirty="0" err="1">
                <a:ln>
                  <a:noFill/>
                </a:ln>
                <a:solidFill>
                  <a:srgbClr val="24292E"/>
                </a:solidFill>
                <a:effectLst/>
                <a:uLnTx/>
                <a:uFillTx/>
                <a:latin typeface="Calibri" panose="020F0502020204030204" pitchFamily="34" charset="0"/>
                <a:cs typeface="Calibri" panose="020F0502020204030204" pitchFamily="34" charset="0"/>
              </a:rPr>
              <a:t>pickup_datetime</a:t>
            </a:r>
            <a:r>
              <a:rPr kumimoji="0" lang="en-US" sz="14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r>
              <a:rPr kumimoji="0" lang="en-US" sz="1400" b="0" i="0" u="none" strike="noStrike" kern="1200" cap="none" spc="0" normalizeH="0" baseline="0" noProof="0" dirty="0">
                <a:ln>
                  <a:noFill/>
                </a:ln>
                <a:solidFill>
                  <a:srgbClr val="D73A49"/>
                </a:solidFill>
                <a:effectLst/>
                <a:uLnTx/>
                <a:uFillTx/>
                <a:latin typeface="Calibri" panose="020F0502020204030204" pitchFamily="34" charset="0"/>
                <a:cs typeface="Calibri" panose="020F0502020204030204" pitchFamily="34" charset="0"/>
              </a:rPr>
              <a:t>as</a:t>
            </a:r>
            <a:r>
              <a:rPr kumimoji="0" lang="en-US" sz="14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[year],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noProof="0" dirty="0">
                <a:solidFill>
                  <a:srgbClr val="24292E"/>
                </a:solidFill>
                <a:latin typeface="Calibri" panose="020F0502020204030204" pitchFamily="34" charset="0"/>
                <a:cs typeface="Calibri" panose="020F0502020204030204" pitchFamily="34" charset="0"/>
              </a:rPr>
              <a:t>              </a:t>
            </a:r>
            <a:r>
              <a:rPr kumimoji="0" lang="en-US" sz="1400" b="0" i="0" u="none" strike="noStrike" kern="1200" cap="none" spc="0" normalizeH="0" baseline="0" noProof="0" dirty="0">
                <a:ln>
                  <a:noFill/>
                </a:ln>
                <a:solidFill>
                  <a:srgbClr val="005CC5"/>
                </a:solidFill>
                <a:effectLst/>
                <a:uLnTx/>
                <a:uFillTx/>
                <a:latin typeface="Calibri" panose="020F0502020204030204" pitchFamily="34" charset="0"/>
                <a:cs typeface="Calibri" panose="020F0502020204030204" pitchFamily="34" charset="0"/>
              </a:rPr>
              <a:t>SUM</a:t>
            </a:r>
            <a:r>
              <a:rPr kumimoji="0" lang="en-US" sz="14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a:t>
            </a:r>
            <a:r>
              <a:rPr kumimoji="0" lang="en-US" sz="1400" b="0" i="0" u="none" strike="noStrike" kern="1200" cap="none" spc="0" normalizeH="0" baseline="0" noProof="0" dirty="0" err="1">
                <a:ln>
                  <a:noFill/>
                </a:ln>
                <a:solidFill>
                  <a:srgbClr val="24292E"/>
                </a:solidFill>
                <a:effectLst/>
                <a:uLnTx/>
                <a:uFillTx/>
                <a:latin typeface="Calibri" panose="020F0502020204030204" pitchFamily="34" charset="0"/>
                <a:cs typeface="Calibri" panose="020F0502020204030204" pitchFamily="34" charset="0"/>
              </a:rPr>
              <a:t>passenger_count</a:t>
            </a:r>
            <a:r>
              <a:rPr kumimoji="0" lang="en-US" sz="14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r>
              <a:rPr kumimoji="0" lang="en-US" sz="1400" b="0" i="0" u="none" strike="noStrike" kern="1200" cap="none" spc="0" normalizeH="0" baseline="0" noProof="0" dirty="0">
                <a:ln>
                  <a:noFill/>
                </a:ln>
                <a:solidFill>
                  <a:srgbClr val="D73A49"/>
                </a:solidFill>
                <a:effectLst/>
                <a:uLnTx/>
                <a:uFillTx/>
                <a:latin typeface="Calibri" panose="020F0502020204030204" pitchFamily="34" charset="0"/>
                <a:cs typeface="Calibri" panose="020F0502020204030204" pitchFamily="34" charset="0"/>
              </a:rPr>
              <a:t>AS</a:t>
            </a:r>
            <a:r>
              <a:rPr kumimoji="0" lang="en-US" sz="14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r>
              <a:rPr kumimoji="0" lang="en-US" sz="1400" b="0" i="0" u="none" strike="noStrike" kern="1200" cap="none" spc="0" normalizeH="0" baseline="0" noProof="0" dirty="0" err="1">
                <a:ln>
                  <a:noFill/>
                </a:ln>
                <a:solidFill>
                  <a:srgbClr val="24292E"/>
                </a:solidFill>
                <a:effectLst/>
                <a:uLnTx/>
                <a:uFillTx/>
                <a:latin typeface="Calibri" panose="020F0502020204030204" pitchFamily="34" charset="0"/>
                <a:cs typeface="Calibri" panose="020F0502020204030204" pitchFamily="34" charset="0"/>
              </a:rPr>
              <a:t>passengers_total</a:t>
            </a:r>
            <a:r>
              <a:rPr kumimoji="0" lang="en-US" sz="14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srgbClr val="24292E"/>
                </a:solidFill>
                <a:latin typeface="Calibri" panose="020F0502020204030204" pitchFamily="34" charset="0"/>
                <a:cs typeface="Calibri" panose="020F0502020204030204" pitchFamily="34" charset="0"/>
              </a:rPr>
              <a:t>              </a:t>
            </a:r>
            <a:r>
              <a:rPr kumimoji="0" lang="en-US" sz="1400" b="0" i="0" u="none" strike="noStrike" kern="1200" cap="none" spc="0" normalizeH="0" baseline="0" noProof="0" dirty="0">
                <a:ln>
                  <a:noFill/>
                </a:ln>
                <a:solidFill>
                  <a:srgbClr val="005CC5"/>
                </a:solidFill>
                <a:effectLst/>
                <a:uLnTx/>
                <a:uFillTx/>
                <a:latin typeface="Calibri" panose="020F0502020204030204" pitchFamily="34" charset="0"/>
                <a:cs typeface="Calibri" panose="020F0502020204030204" pitchFamily="34" charset="0"/>
              </a:rPr>
              <a:t>COUNT</a:t>
            </a:r>
            <a:r>
              <a:rPr kumimoji="0" lang="en-US" sz="14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a:t>
            </a:r>
            <a:r>
              <a:rPr kumimoji="0" lang="en-US" sz="1400" b="0" i="0" u="none" strike="noStrike" kern="1200" cap="none" spc="0" normalizeH="0" baseline="0" noProof="0" dirty="0">
                <a:ln>
                  <a:noFill/>
                </a:ln>
                <a:solidFill>
                  <a:srgbClr val="D73A49"/>
                </a:solidFill>
                <a:effectLst/>
                <a:uLnTx/>
                <a:uFillTx/>
                <a:latin typeface="Calibri" panose="020F0502020204030204" pitchFamily="34" charset="0"/>
                <a:cs typeface="Calibri" panose="020F0502020204030204" pitchFamily="34" charset="0"/>
              </a:rPr>
              <a:t>*</a:t>
            </a:r>
            <a:r>
              <a:rPr kumimoji="0" lang="en-US" sz="14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r>
              <a:rPr kumimoji="0" lang="en-US" sz="1400" b="0" i="0" u="none" strike="noStrike" kern="1200" cap="none" spc="0" normalizeH="0" baseline="0" noProof="0" dirty="0">
                <a:ln>
                  <a:noFill/>
                </a:ln>
                <a:solidFill>
                  <a:srgbClr val="D73A49"/>
                </a:solidFill>
                <a:effectLst/>
                <a:uLnTx/>
                <a:uFillTx/>
                <a:latin typeface="Calibri" panose="020F0502020204030204" pitchFamily="34" charset="0"/>
                <a:cs typeface="Calibri" panose="020F0502020204030204" pitchFamily="34" charset="0"/>
              </a:rPr>
              <a:t>AS</a:t>
            </a:r>
            <a:r>
              <a:rPr kumimoji="0" lang="en-US" sz="14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r>
              <a:rPr kumimoji="0" lang="en-US" sz="1400" b="0" i="0" u="none" strike="noStrike" kern="1200" cap="none" spc="0" normalizeH="0" baseline="0" noProof="0" dirty="0" err="1">
                <a:ln>
                  <a:noFill/>
                </a:ln>
                <a:solidFill>
                  <a:srgbClr val="24292E"/>
                </a:solidFill>
                <a:effectLst/>
                <a:uLnTx/>
                <a:uFillTx/>
                <a:latin typeface="Calibri" panose="020F0502020204030204" pitchFamily="34" charset="0"/>
                <a:cs typeface="Calibri" panose="020F0502020204030204" pitchFamily="34" charset="0"/>
              </a:rPr>
              <a:t>rides_total</a:t>
            </a:r>
            <a:r>
              <a:rPr kumimoji="0" lang="en-US" sz="14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D73A49"/>
                </a:solidFill>
                <a:effectLst/>
                <a:uLnTx/>
                <a:uFillTx/>
                <a:latin typeface="Calibri" panose="020F0502020204030204" pitchFamily="34" charset="0"/>
                <a:cs typeface="Calibri" panose="020F0502020204030204" pitchFamily="34" charset="0"/>
              </a:rPr>
              <a:t>FROM</a:t>
            </a:r>
            <a:r>
              <a:rPr kumimoji="0" lang="en-US" sz="14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OPENROWSET(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BULK </a:t>
            </a:r>
            <a:r>
              <a:rPr kumimoji="0" lang="en-US" sz="1400" b="0" i="0" u="none" strike="noStrike" kern="1200" cap="none" spc="0" normalizeH="0" baseline="0" noProof="0" dirty="0">
                <a:ln>
                  <a:noFill/>
                </a:ln>
                <a:solidFill>
                  <a:srgbClr val="032F62"/>
                </a:solidFill>
                <a:effectLst/>
                <a:uLnTx/>
                <a:uFillTx/>
                <a:latin typeface="Calibri" panose="020F0502020204030204" pitchFamily="34" charset="0"/>
                <a:cs typeface="Calibri" panose="020F0502020204030204" pitchFamily="34" charset="0"/>
              </a:rPr>
              <a:t>'https://XYZ.blob.core.windows.net/csv/taxi/year=*/month=1/*.parquet’</a:t>
            </a:r>
            <a:r>
              <a:rPr kumimoji="0" lang="en-US" sz="14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FORMAT </a:t>
            </a:r>
            <a:r>
              <a:rPr kumimoji="0" lang="en-US" sz="1400" b="0" i="0" u="none" strike="noStrike" kern="1200" cap="none" spc="0" normalizeH="0" baseline="0" noProof="0" dirty="0">
                <a:ln>
                  <a:noFill/>
                </a:ln>
                <a:solidFill>
                  <a:srgbClr val="D73A49"/>
                </a:solidFill>
                <a:effectLst/>
                <a:uLnTx/>
                <a:uFillTx/>
                <a:latin typeface="Calibri" panose="020F0502020204030204" pitchFamily="34" charset="0"/>
                <a:cs typeface="Calibri" panose="020F0502020204030204" pitchFamily="34" charset="0"/>
              </a:rPr>
              <a:t>=</a:t>
            </a:r>
            <a:r>
              <a:rPr kumimoji="0" lang="en-US" sz="14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r>
              <a:rPr kumimoji="0" lang="en-US" sz="1400" b="0" i="0" u="none" strike="noStrike" kern="1200" cap="none" spc="0" normalizeH="0" baseline="0" noProof="0" dirty="0">
                <a:ln>
                  <a:noFill/>
                </a:ln>
                <a:solidFill>
                  <a:srgbClr val="032F62"/>
                </a:solidFill>
                <a:effectLst/>
                <a:uLnTx/>
                <a:uFillTx/>
                <a:latin typeface="Calibri" panose="020F0502020204030204" pitchFamily="34" charset="0"/>
                <a:cs typeface="Calibri" panose="020F0502020204030204" pitchFamily="34" charset="0"/>
              </a:rPr>
              <a:t>‘PARQUET’</a:t>
            </a:r>
            <a:r>
              <a:rPr kumimoji="0" lang="en-US" sz="14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r>
              <a:rPr lang="en-US" sz="1400" dirty="0">
                <a:solidFill>
                  <a:srgbClr val="24292E"/>
                </a:solidFill>
                <a:latin typeface="Calibri" panose="020F0502020204030204" pitchFamily="34" charset="0"/>
                <a:cs typeface="Calibri" panose="020F0502020204030204" pitchFamily="34" charset="0"/>
              </a:rPr>
              <a:t> </a:t>
            </a:r>
            <a:r>
              <a:rPr kumimoji="0" lang="en-US" sz="1400" b="0" i="0" u="none" strike="noStrike" kern="1200" cap="none" spc="0" normalizeH="0" baseline="0" noProof="0" dirty="0">
                <a:ln>
                  <a:noFill/>
                </a:ln>
                <a:solidFill>
                  <a:srgbClr val="D73A49"/>
                </a:solidFill>
                <a:effectLst/>
                <a:uLnTx/>
                <a:uFillTx/>
                <a:latin typeface="Calibri" panose="020F0502020204030204" pitchFamily="34" charset="0"/>
                <a:cs typeface="Calibri" panose="020F0502020204030204" pitchFamily="34" charset="0"/>
              </a:rPr>
              <a:t>AS</a:t>
            </a:r>
            <a:r>
              <a:rPr kumimoji="0" lang="en-US" sz="14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r>
              <a:rPr kumimoji="0" lang="en-US" sz="1400" b="0" i="0" u="none" strike="noStrike" kern="1200" cap="none" spc="0" normalizeH="0" baseline="0" noProof="0" dirty="0" err="1">
                <a:ln>
                  <a:noFill/>
                </a:ln>
                <a:solidFill>
                  <a:srgbClr val="24292E"/>
                </a:solidFill>
                <a:effectLst/>
                <a:uLnTx/>
                <a:uFillTx/>
                <a:latin typeface="Calibri" panose="020F0502020204030204" pitchFamily="34" charset="0"/>
                <a:cs typeface="Calibri" panose="020F0502020204030204" pitchFamily="34" charset="0"/>
              </a:rPr>
              <a:t>nyc</a:t>
            </a:r>
            <a:r>
              <a:rPr kumimoji="0" lang="en-US" sz="14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D73A49"/>
                </a:solidFill>
                <a:effectLst/>
                <a:uLnTx/>
                <a:uFillTx/>
                <a:latin typeface="Calibri" panose="020F0502020204030204" pitchFamily="34" charset="0"/>
                <a:cs typeface="Calibri" panose="020F0502020204030204" pitchFamily="34" charset="0"/>
              </a:rPr>
              <a:t>GROUP BY</a:t>
            </a:r>
            <a:r>
              <a:rPr kumimoji="0" lang="en-US" sz="14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YEAR(</a:t>
            </a:r>
            <a:r>
              <a:rPr kumimoji="0" lang="en-US" sz="1400" b="0" i="0" u="none" strike="noStrike" kern="1200" cap="none" spc="0" normalizeH="0" baseline="0" noProof="0" dirty="0" err="1">
                <a:ln>
                  <a:noFill/>
                </a:ln>
                <a:solidFill>
                  <a:srgbClr val="24292E"/>
                </a:solidFill>
                <a:effectLst/>
                <a:uLnTx/>
                <a:uFillTx/>
                <a:latin typeface="Calibri" panose="020F0502020204030204" pitchFamily="34" charset="0"/>
                <a:cs typeface="Calibri" panose="020F0502020204030204" pitchFamily="34" charset="0"/>
              </a:rPr>
              <a:t>pickup_datetime</a:t>
            </a:r>
            <a:r>
              <a:rPr kumimoji="0" lang="en-US" sz="14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D73A49"/>
                </a:solidFill>
                <a:effectLst/>
                <a:uLnTx/>
                <a:uFillTx/>
                <a:latin typeface="Calibri" panose="020F0502020204030204" pitchFamily="34" charset="0"/>
                <a:cs typeface="Calibri" panose="020F0502020204030204" pitchFamily="34" charset="0"/>
              </a:rPr>
              <a:t>ORDER BY</a:t>
            </a:r>
            <a:r>
              <a:rPr kumimoji="0" lang="en-US" sz="14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YEAR(</a:t>
            </a:r>
            <a:r>
              <a:rPr kumimoji="0" lang="en-US" sz="1400" b="0" i="0" u="none" strike="noStrike" kern="1200" cap="none" spc="0" normalizeH="0" baseline="0" noProof="0" dirty="0" err="1">
                <a:ln>
                  <a:noFill/>
                </a:ln>
                <a:solidFill>
                  <a:srgbClr val="24292E"/>
                </a:solidFill>
                <a:effectLst/>
                <a:uLnTx/>
                <a:uFillTx/>
                <a:latin typeface="Calibri" panose="020F0502020204030204" pitchFamily="34" charset="0"/>
                <a:cs typeface="Calibri" panose="020F0502020204030204" pitchFamily="34" charset="0"/>
              </a:rPr>
              <a:t>pickup_datetime</a:t>
            </a:r>
            <a:r>
              <a:rPr kumimoji="0" lang="en-US" sz="14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endParaRPr kumimoji="0" lang="en-US" sz="14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p:txBody>
      </p:sp>
      <p:pic>
        <p:nvPicPr>
          <p:cNvPr id="8" name="Picture 7">
            <a:extLst>
              <a:ext uri="{FF2B5EF4-FFF2-40B4-BE49-F238E27FC236}">
                <a16:creationId xmlns:a16="http://schemas.microsoft.com/office/drawing/2014/main" id="{EA62F678-A29E-4AEA-8F1E-26FE06287762}"/>
              </a:ext>
            </a:extLst>
          </p:cNvPr>
          <p:cNvPicPr>
            <a:picLocks noChangeAspect="1"/>
          </p:cNvPicPr>
          <p:nvPr/>
        </p:nvPicPr>
        <p:blipFill>
          <a:blip r:embed="rId2"/>
          <a:stretch>
            <a:fillRect/>
          </a:stretch>
        </p:blipFill>
        <p:spPr>
          <a:xfrm>
            <a:off x="5388429" y="3429000"/>
            <a:ext cx="3307554" cy="2624333"/>
          </a:xfrm>
          <a:prstGeom prst="rect">
            <a:avLst/>
          </a:prstGeom>
          <a:ln>
            <a:solidFill>
              <a:schemeClr val="bg2">
                <a:lumMod val="50000"/>
              </a:schemeClr>
            </a:solidFill>
          </a:ln>
        </p:spPr>
      </p:pic>
      <p:sp>
        <p:nvSpPr>
          <p:cNvPr id="9" name="Rectangle 8">
            <a:extLst>
              <a:ext uri="{FF2B5EF4-FFF2-40B4-BE49-F238E27FC236}">
                <a16:creationId xmlns:a16="http://schemas.microsoft.com/office/drawing/2014/main" id="{D5AF9D6F-AAFC-4FBD-9000-E5EDD538AF92}"/>
              </a:ext>
            </a:extLst>
          </p:cNvPr>
          <p:cNvSpPr/>
          <p:nvPr/>
        </p:nvSpPr>
        <p:spPr bwMode="auto">
          <a:xfrm>
            <a:off x="9318171" y="1943155"/>
            <a:ext cx="2447404" cy="397274"/>
          </a:xfrm>
          <a:prstGeom prst="rect">
            <a:avLst/>
          </a:prstGeom>
          <a:noFill/>
          <a:ln w="38100">
            <a:solidFill>
              <a:schemeClr val="tx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4381220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6872029-B4E1-4244-BB2C-14C173D2A0AF}"/>
              </a:ext>
            </a:extLst>
          </p:cNvPr>
          <p:cNvSpPr>
            <a:spLocks noGrp="1"/>
          </p:cNvSpPr>
          <p:nvPr>
            <p:ph type="title"/>
          </p:nvPr>
        </p:nvSpPr>
        <p:spPr>
          <a:xfrm>
            <a:off x="426424" y="286527"/>
            <a:ext cx="10605369" cy="694078"/>
          </a:xfrm>
        </p:spPr>
        <p:txBody>
          <a:bodyPr/>
          <a:lstStyle/>
          <a:p>
            <a:r>
              <a:rPr lang="en-US"/>
              <a:t>Query partitioned data, using the folder structure</a:t>
            </a:r>
          </a:p>
        </p:txBody>
      </p:sp>
      <p:sp>
        <p:nvSpPr>
          <p:cNvPr id="6" name="Rectangle 5">
            <a:extLst>
              <a:ext uri="{FF2B5EF4-FFF2-40B4-BE49-F238E27FC236}">
                <a16:creationId xmlns:a16="http://schemas.microsoft.com/office/drawing/2014/main" id="{35E0F5A5-50FF-4EBB-A5B4-28B5B63BDAFA}"/>
              </a:ext>
            </a:extLst>
          </p:cNvPr>
          <p:cNvSpPr/>
          <p:nvPr/>
        </p:nvSpPr>
        <p:spPr>
          <a:xfrm>
            <a:off x="5291490" y="1223971"/>
            <a:ext cx="6687631" cy="3046988"/>
          </a:xfrm>
          <a:prstGeom prst="rect">
            <a:avLst/>
          </a:prstGeom>
          <a:ln>
            <a:solidFill>
              <a:schemeClr val="bg2">
                <a:lumMod val="50000"/>
              </a:schemeClr>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SELECT</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600" b="0" i="0" u="none" strike="noStrike" kern="1200" cap="none" spc="0" normalizeH="0" baseline="0" noProof="0" dirty="0" err="1">
                <a:ln>
                  <a:noFill/>
                </a:ln>
                <a:solidFill>
                  <a:srgbClr val="212121"/>
                </a:solidFill>
                <a:effectLst/>
                <a:uLnTx/>
                <a:uFillTx/>
                <a:latin typeface="Calibri" panose="020F0502020204030204" pitchFamily="34" charset="0"/>
                <a:cs typeface="Calibri" panose="020F0502020204030204" pitchFamily="34" charset="0"/>
              </a:rPr>
              <a:t>r.filepath</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a:t>
            </a:r>
            <a:r>
              <a:rPr kumimoji="0" lang="en-US" sz="1600" b="0" i="0" u="none" strike="noStrike" kern="1200" cap="none" spc="0" normalizeH="0" baseline="0" noProof="0" dirty="0">
                <a:ln>
                  <a:noFill/>
                </a:ln>
                <a:solidFill>
                  <a:srgbClr val="09885A"/>
                </a:solidFill>
                <a:effectLst/>
                <a:uLnTx/>
                <a:uFillTx/>
                <a:latin typeface="Calibri" panose="020F0502020204030204" pitchFamily="34" charset="0"/>
                <a:cs typeface="Calibri" panose="020F0502020204030204" pitchFamily="34" charset="0"/>
              </a:rPr>
              <a:t>1</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6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AS</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[year]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600" b="0" i="0" u="none" strike="noStrike" kern="1200" cap="none" spc="0" normalizeH="0" baseline="0" noProof="0" dirty="0" err="1">
                <a:ln>
                  <a:noFill/>
                </a:ln>
                <a:solidFill>
                  <a:srgbClr val="212121"/>
                </a:solidFill>
                <a:effectLst/>
                <a:uLnTx/>
                <a:uFillTx/>
                <a:latin typeface="Calibri" panose="020F0502020204030204" pitchFamily="34" charset="0"/>
                <a:cs typeface="Calibri" panose="020F0502020204030204" pitchFamily="34" charset="0"/>
              </a:rPr>
              <a:t>r.filepath</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a:t>
            </a:r>
            <a:r>
              <a:rPr kumimoji="0" lang="en-US" sz="1600" b="0" i="0" u="none" strike="noStrike" kern="1200" cap="none" spc="0" normalizeH="0" baseline="0" noProof="0" dirty="0">
                <a:ln>
                  <a:noFill/>
                </a:ln>
                <a:solidFill>
                  <a:srgbClr val="09885A"/>
                </a:solidFill>
                <a:effectLst/>
                <a:uLnTx/>
                <a:uFillTx/>
                <a:latin typeface="Calibri" panose="020F0502020204030204" pitchFamily="34" charset="0"/>
                <a:cs typeface="Calibri" panose="020F0502020204030204" pitchFamily="34" charset="0"/>
              </a:rPr>
              <a:t>2</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6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AS</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[month]</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600" b="0" i="0" u="none" strike="noStrike" kern="1200" cap="none" spc="0" normalizeH="0" baseline="0" noProof="0" dirty="0">
                <a:ln>
                  <a:noFill/>
                </a:ln>
                <a:solidFill>
                  <a:srgbClr val="795E26"/>
                </a:solidFill>
                <a:effectLst/>
                <a:uLnTx/>
                <a:uFillTx/>
                <a:latin typeface="Calibri" panose="020F0502020204030204" pitchFamily="34" charset="0"/>
                <a:cs typeface="Calibri" panose="020F0502020204030204" pitchFamily="34" charset="0"/>
              </a:rPr>
              <a:t>COUNT_BIG</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a:t>
            </a:r>
            <a:r>
              <a:rPr kumimoji="0" lang="en-US" sz="16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6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AS</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[rows]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FROM</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600" b="0" i="0" u="none" strike="noStrike" kern="1200" cap="none" spc="0" normalizeH="0" baseline="0" noProof="0" dirty="0">
                <a:ln>
                  <a:noFill/>
                </a:ln>
                <a:solidFill>
                  <a:srgbClr val="795E26"/>
                </a:solidFill>
                <a:effectLst/>
                <a:uLnTx/>
                <a:uFillTx/>
                <a:latin typeface="Calibri" panose="020F0502020204030204" pitchFamily="34" charset="0"/>
                <a:cs typeface="Calibri" panose="020F0502020204030204" pitchFamily="34" charset="0"/>
              </a:rPr>
              <a:t>OPENROWSET</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BULK </a:t>
            </a:r>
            <a:r>
              <a:rPr kumimoji="0" lang="en-US" sz="16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'https://XYZ.blob.core.windows.net/year=*/month=*/</a:t>
            </a:r>
            <a:r>
              <a:rPr lang="en-US" sz="1600" dirty="0">
                <a:solidFill>
                  <a:srgbClr val="A31515"/>
                </a:solidFill>
                <a:latin typeface="Calibri" panose="020F0502020204030204" pitchFamily="34" charset="0"/>
                <a:cs typeface="Calibri" panose="020F0502020204030204" pitchFamily="34" charset="0"/>
              </a:rPr>
              <a:t>*</a:t>
            </a:r>
            <a:r>
              <a:rPr kumimoji="0" lang="en-US" sz="16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.parquet’</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600" b="0" i="0" u="none" strike="noStrike" kern="1200" cap="none" spc="0" normalizeH="0" baseline="0" noProof="0" dirty="0">
                <a:ln>
                  <a:noFill/>
                </a:ln>
                <a:solidFill>
                  <a:srgbClr val="795E26"/>
                </a:solidFill>
                <a:effectLst/>
                <a:uLnTx/>
                <a:uFillTx/>
                <a:latin typeface="Calibri" panose="020F0502020204030204" pitchFamily="34" charset="0"/>
                <a:cs typeface="Calibri" panose="020F0502020204030204" pitchFamily="34" charset="0"/>
              </a:rPr>
              <a:t>FORMAT</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6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6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’PARQUET'</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6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AS</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WHERE</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600" b="0" i="0" u="none" strike="noStrike" kern="1200" cap="none" spc="0" normalizeH="0" baseline="0" noProof="0" dirty="0" err="1">
                <a:ln>
                  <a:noFill/>
                </a:ln>
                <a:solidFill>
                  <a:srgbClr val="212121"/>
                </a:solidFill>
                <a:effectLst/>
                <a:uLnTx/>
                <a:uFillTx/>
                <a:latin typeface="Calibri" panose="020F0502020204030204" pitchFamily="34" charset="0"/>
                <a:cs typeface="Calibri" panose="020F0502020204030204" pitchFamily="34" charset="0"/>
              </a:rPr>
              <a:t>r.filepath</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a:t>
            </a:r>
            <a:r>
              <a:rPr kumimoji="0" lang="en-US" sz="1600" b="0" i="0" u="none" strike="noStrike" kern="1200" cap="none" spc="0" normalizeH="0" baseline="0" noProof="0" dirty="0">
                <a:ln>
                  <a:noFill/>
                </a:ln>
                <a:solidFill>
                  <a:srgbClr val="09885A"/>
                </a:solidFill>
                <a:effectLst/>
                <a:uLnTx/>
                <a:uFillTx/>
                <a:latin typeface="Calibri" panose="020F0502020204030204" pitchFamily="34" charset="0"/>
                <a:cs typeface="Calibri" panose="020F0502020204030204" pitchFamily="34" charset="0"/>
              </a:rPr>
              <a:t>1</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6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IN</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6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'2017’</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6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AND</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600" b="0" i="0" u="none" strike="noStrike" kern="1200" cap="none" spc="0" normalizeH="0" baseline="0" noProof="0" dirty="0" err="1">
                <a:ln>
                  <a:noFill/>
                </a:ln>
                <a:solidFill>
                  <a:srgbClr val="212121"/>
                </a:solidFill>
                <a:effectLst/>
                <a:uLnTx/>
                <a:uFillTx/>
                <a:latin typeface="Calibri" panose="020F0502020204030204" pitchFamily="34" charset="0"/>
                <a:cs typeface="Calibri" panose="020F0502020204030204" pitchFamily="34" charset="0"/>
              </a:rPr>
              <a:t>r.filepath</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a:t>
            </a:r>
            <a:r>
              <a:rPr kumimoji="0" lang="en-US" sz="1600" b="0" i="0" u="none" strike="noStrike" kern="1200" cap="none" spc="0" normalizeH="0" baseline="0" noProof="0" dirty="0">
                <a:ln>
                  <a:noFill/>
                </a:ln>
                <a:solidFill>
                  <a:srgbClr val="09885A"/>
                </a:solidFill>
                <a:effectLst/>
                <a:uLnTx/>
                <a:uFillTx/>
                <a:latin typeface="Calibri" panose="020F0502020204030204" pitchFamily="34" charset="0"/>
                <a:cs typeface="Calibri" panose="020F0502020204030204" pitchFamily="34" charset="0"/>
              </a:rPr>
              <a:t>2</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6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IN</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6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'10'</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6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'11'</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6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'12’</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GROUP BY</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600" b="0" i="0" u="none" strike="noStrike" kern="1200" cap="none" spc="0" normalizeH="0" baseline="0" noProof="0" dirty="0" err="1">
                <a:ln>
                  <a:noFill/>
                </a:ln>
                <a:solidFill>
                  <a:srgbClr val="212121"/>
                </a:solidFill>
                <a:effectLst/>
                <a:uLnTx/>
                <a:uFillTx/>
                <a:latin typeface="Calibri" panose="020F0502020204030204" pitchFamily="34" charset="0"/>
                <a:cs typeface="Calibri" panose="020F0502020204030204" pitchFamily="34" charset="0"/>
              </a:rPr>
              <a:t>r.filepath</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600" b="0" i="0" u="none" strike="noStrike" kern="1200" cap="none" spc="0" normalizeH="0" baseline="0" noProof="0" dirty="0" err="1">
                <a:ln>
                  <a:noFill/>
                </a:ln>
                <a:solidFill>
                  <a:srgbClr val="212121"/>
                </a:solidFill>
                <a:effectLst/>
                <a:uLnTx/>
                <a:uFillTx/>
                <a:latin typeface="Calibri" panose="020F0502020204030204" pitchFamily="34" charset="0"/>
                <a:cs typeface="Calibri" panose="020F0502020204030204" pitchFamily="34" charset="0"/>
              </a:rPr>
              <a:t>r.filepath</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a:t>
            </a:r>
            <a:r>
              <a:rPr kumimoji="0" lang="en-US" sz="1600" b="0" i="0" u="none" strike="noStrike" kern="1200" cap="none" spc="0" normalizeH="0" baseline="0" noProof="0" dirty="0">
                <a:ln>
                  <a:noFill/>
                </a:ln>
                <a:solidFill>
                  <a:srgbClr val="09885A"/>
                </a:solidFill>
                <a:effectLst/>
                <a:uLnTx/>
                <a:uFillTx/>
                <a:latin typeface="Calibri" panose="020F0502020204030204" pitchFamily="34" charset="0"/>
                <a:cs typeface="Calibri" panose="020F0502020204030204" pitchFamily="34" charset="0"/>
              </a:rPr>
              <a:t>1</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600" b="0" i="0" u="none" strike="noStrike" kern="1200" cap="none" spc="0" normalizeH="0" baseline="0" noProof="0" dirty="0" err="1">
                <a:ln>
                  <a:noFill/>
                </a:ln>
                <a:solidFill>
                  <a:srgbClr val="212121"/>
                </a:solidFill>
                <a:effectLst/>
                <a:uLnTx/>
                <a:uFillTx/>
                <a:latin typeface="Calibri" panose="020F0502020204030204" pitchFamily="34" charset="0"/>
                <a:cs typeface="Calibri" panose="020F0502020204030204" pitchFamily="34" charset="0"/>
              </a:rPr>
              <a:t>r.filepath</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a:t>
            </a:r>
            <a:r>
              <a:rPr kumimoji="0" lang="en-US" sz="1600" b="0" i="0" u="none" strike="noStrike" kern="1200" cap="none" spc="0" normalizeH="0" baseline="0" noProof="0" dirty="0">
                <a:ln>
                  <a:noFill/>
                </a:ln>
                <a:solidFill>
                  <a:srgbClr val="09885A"/>
                </a:solidFill>
                <a:effectLst/>
                <a:uLnTx/>
                <a:uFillTx/>
                <a:latin typeface="Calibri" panose="020F0502020204030204" pitchFamily="34" charset="0"/>
                <a:cs typeface="Calibri" panose="020F0502020204030204" pitchFamily="34" charset="0"/>
              </a:rPr>
              <a:t>2</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ORDER BY</a:t>
            </a:r>
            <a:r>
              <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600" b="0" i="0" u="none" strike="noStrike" kern="1200" cap="none" spc="0" normalizeH="0" baseline="0" noProof="0" dirty="0" err="1">
                <a:ln>
                  <a:noFill/>
                </a:ln>
                <a:solidFill>
                  <a:srgbClr val="212121"/>
                </a:solidFill>
                <a:effectLst/>
                <a:uLnTx/>
                <a:uFillTx/>
                <a:latin typeface="Calibri" panose="020F0502020204030204" pitchFamily="34" charset="0"/>
                <a:cs typeface="Calibri" panose="020F0502020204030204" pitchFamily="34" charset="0"/>
              </a:rPr>
              <a:t>filepath</a:t>
            </a:r>
            <a:endParaRPr kumimoji="0" lang="en-US" sz="16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endParaRPr>
          </a:p>
        </p:txBody>
      </p:sp>
      <p:graphicFrame>
        <p:nvGraphicFramePr>
          <p:cNvPr id="9" name="Table 8">
            <a:extLst>
              <a:ext uri="{FF2B5EF4-FFF2-40B4-BE49-F238E27FC236}">
                <a16:creationId xmlns:a16="http://schemas.microsoft.com/office/drawing/2014/main" id="{61DCB9D8-5FEB-490B-A0BB-35D6360FEF6C}"/>
              </a:ext>
            </a:extLst>
          </p:cNvPr>
          <p:cNvGraphicFramePr>
            <a:graphicFrameLocks noGrp="1"/>
          </p:cNvGraphicFramePr>
          <p:nvPr/>
        </p:nvGraphicFramePr>
        <p:xfrm>
          <a:off x="5294598" y="5028715"/>
          <a:ext cx="1965345" cy="736600"/>
        </p:xfrm>
        <a:graphic>
          <a:graphicData uri="http://schemas.openxmlformats.org/drawingml/2006/table">
            <a:tbl>
              <a:tblPr>
                <a:tableStyleId>{5C22544A-7EE6-4342-B048-85BDC9FD1C3A}</a:tableStyleId>
              </a:tblPr>
              <a:tblGrid>
                <a:gridCol w="655115">
                  <a:extLst>
                    <a:ext uri="{9D8B030D-6E8A-4147-A177-3AD203B41FA5}">
                      <a16:colId xmlns:a16="http://schemas.microsoft.com/office/drawing/2014/main" val="256315710"/>
                    </a:ext>
                  </a:extLst>
                </a:gridCol>
                <a:gridCol w="655115">
                  <a:extLst>
                    <a:ext uri="{9D8B030D-6E8A-4147-A177-3AD203B41FA5}">
                      <a16:colId xmlns:a16="http://schemas.microsoft.com/office/drawing/2014/main" val="2305391439"/>
                    </a:ext>
                  </a:extLst>
                </a:gridCol>
                <a:gridCol w="655115">
                  <a:extLst>
                    <a:ext uri="{9D8B030D-6E8A-4147-A177-3AD203B41FA5}">
                      <a16:colId xmlns:a16="http://schemas.microsoft.com/office/drawing/2014/main" val="3577009559"/>
                    </a:ext>
                  </a:extLst>
                </a:gridCol>
              </a:tblGrid>
              <a:tr h="184150">
                <a:tc>
                  <a:txBody>
                    <a:bodyPr/>
                    <a:lstStyle/>
                    <a:p>
                      <a:pPr algn="l" fontAlgn="b"/>
                      <a:r>
                        <a:rPr lang="en-US" sz="1100" u="none" strike="noStrike">
                          <a:effectLst/>
                        </a:rPr>
                        <a:t>year</a:t>
                      </a:r>
                      <a:endParaRPr lang="en-US" sz="1100" b="0" i="0" u="none" strike="noStrike">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l" fontAlgn="b"/>
                      <a:r>
                        <a:rPr lang="en-US" sz="1100" u="none" strike="noStrike">
                          <a:effectLst/>
                        </a:rPr>
                        <a:t>month</a:t>
                      </a:r>
                      <a:endParaRPr lang="en-US" sz="1100" b="0" i="0" u="none" strike="noStrike">
                        <a:solidFill>
                          <a:srgbClr val="000000"/>
                        </a:solidFill>
                        <a:effectLst/>
                        <a:latin typeface="Calibri" panose="020F0502020204030204" pitchFamily="34" charset="0"/>
                      </a:endParaRPr>
                    </a:p>
                  </a:txBody>
                  <a:tcPr marL="6350" marR="6350" marT="6350" marB="0" anchor="b">
                    <a:lnT w="12700" cap="flat" cmpd="sng" algn="ctr">
                      <a:solidFill>
                        <a:schemeClr val="tx1"/>
                      </a:solidFill>
                      <a:prstDash val="solid"/>
                      <a:round/>
                      <a:headEnd type="none" w="med" len="med"/>
                      <a:tailEnd type="none" w="med" len="med"/>
                    </a:lnT>
                  </a:tcPr>
                </a:tc>
                <a:tc>
                  <a:txBody>
                    <a:bodyPr/>
                    <a:lstStyle/>
                    <a:p>
                      <a:pPr algn="l" fontAlgn="b"/>
                      <a:r>
                        <a:rPr lang="en-US" sz="1100" u="none" strike="noStrike">
                          <a:effectLst/>
                        </a:rPr>
                        <a:t>rows</a:t>
                      </a:r>
                      <a:endParaRPr lang="en-US" sz="1100" b="0" i="0" u="none" strike="noStrike">
                        <a:solidFill>
                          <a:srgbClr val="000000"/>
                        </a:solidFill>
                        <a:effectLst/>
                        <a:latin typeface="Calibri" panose="020F0502020204030204" pitchFamily="34" charset="0"/>
                      </a:endParaRPr>
                    </a:p>
                  </a:txBody>
                  <a:tcPr marL="6350" marR="6350" marT="6350" marB="0" anchor="b">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802486277"/>
                  </a:ext>
                </a:extLst>
              </a:tr>
              <a:tr h="184150">
                <a:tc>
                  <a:txBody>
                    <a:bodyPr/>
                    <a:lstStyle/>
                    <a:p>
                      <a:pPr algn="r" fontAlgn="b"/>
                      <a:r>
                        <a:rPr lang="en-US" sz="1100" u="none" strike="noStrike">
                          <a:effectLst/>
                        </a:rPr>
                        <a:t>2017</a:t>
                      </a:r>
                      <a:endParaRPr lang="en-US" sz="1100" b="0" i="0" u="none" strike="noStrike">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tcPr>
                </a:tc>
                <a:tc>
                  <a:txBody>
                    <a:bodyPr/>
                    <a:lstStyle/>
                    <a:p>
                      <a:pPr algn="r" fontAlgn="b"/>
                      <a:r>
                        <a:rPr lang="en-US" sz="1100" u="none" strike="noStrike">
                          <a:effectLst/>
                        </a:rPr>
                        <a:t>10</a:t>
                      </a:r>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100" u="none" strike="noStrike">
                          <a:effectLst/>
                        </a:rPr>
                        <a:t>9768815</a:t>
                      </a:r>
                      <a:endParaRPr lang="en-US" sz="1100" b="0" i="0" u="none" strike="noStrike">
                        <a:solidFill>
                          <a:srgbClr val="000000"/>
                        </a:solidFill>
                        <a:effectLst/>
                        <a:latin typeface="Calibri" panose="020F0502020204030204" pitchFamily="34" charset="0"/>
                      </a:endParaRPr>
                    </a:p>
                  </a:txBody>
                  <a:tcPr marL="6350" marR="6350" marT="6350" marB="0" anchor="b">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422482811"/>
                  </a:ext>
                </a:extLst>
              </a:tr>
              <a:tr h="184150">
                <a:tc>
                  <a:txBody>
                    <a:bodyPr/>
                    <a:lstStyle/>
                    <a:p>
                      <a:pPr algn="r" fontAlgn="b"/>
                      <a:r>
                        <a:rPr lang="en-US" sz="1100" u="none" strike="noStrike">
                          <a:effectLst/>
                        </a:rPr>
                        <a:t>2017</a:t>
                      </a:r>
                      <a:endParaRPr lang="en-US" sz="1100" b="0" i="0" u="none" strike="noStrike">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tcPr>
                </a:tc>
                <a:tc>
                  <a:txBody>
                    <a:bodyPr/>
                    <a:lstStyle/>
                    <a:p>
                      <a:pPr algn="r" fontAlgn="b"/>
                      <a:r>
                        <a:rPr lang="en-US" sz="1100" u="none" strike="noStrike">
                          <a:effectLst/>
                        </a:rPr>
                        <a:t>11</a:t>
                      </a:r>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100" u="none" strike="noStrike">
                          <a:effectLst/>
                        </a:rPr>
                        <a:t>9284803</a:t>
                      </a:r>
                      <a:endParaRPr lang="en-US" sz="1100" b="0" i="0" u="none" strike="noStrike">
                        <a:solidFill>
                          <a:srgbClr val="000000"/>
                        </a:solidFill>
                        <a:effectLst/>
                        <a:latin typeface="Calibri" panose="020F0502020204030204" pitchFamily="34" charset="0"/>
                      </a:endParaRPr>
                    </a:p>
                  </a:txBody>
                  <a:tcPr marL="6350" marR="6350" marT="6350" marB="0" anchor="b">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7353189"/>
                  </a:ext>
                </a:extLst>
              </a:tr>
              <a:tr h="184150">
                <a:tc>
                  <a:txBody>
                    <a:bodyPr/>
                    <a:lstStyle/>
                    <a:p>
                      <a:pPr algn="r" fontAlgn="b"/>
                      <a:r>
                        <a:rPr lang="en-US" sz="1100" u="none" strike="noStrike">
                          <a:effectLst/>
                        </a:rPr>
                        <a:t>2017</a:t>
                      </a:r>
                      <a:endParaRPr lang="en-US" sz="1100" b="0" i="0" u="none" strike="noStrike">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r" fontAlgn="b"/>
                      <a:r>
                        <a:rPr lang="en-US" sz="1100" u="none" strike="noStrike">
                          <a:effectLst/>
                        </a:rPr>
                        <a:t>12</a:t>
                      </a:r>
                      <a:endParaRPr lang="en-US" sz="1100" b="0" i="0" u="none" strike="noStrike">
                        <a:solidFill>
                          <a:srgbClr val="000000"/>
                        </a:solidFill>
                        <a:effectLst/>
                        <a:latin typeface="Calibri" panose="020F0502020204030204" pitchFamily="34" charset="0"/>
                      </a:endParaRPr>
                    </a:p>
                  </a:txBody>
                  <a:tcPr marL="6350" marR="6350" marT="6350" marB="0" anchor="b">
                    <a:lnB w="12700" cap="flat" cmpd="sng" algn="ctr">
                      <a:solidFill>
                        <a:schemeClr val="tx1"/>
                      </a:solidFill>
                      <a:prstDash val="solid"/>
                      <a:round/>
                      <a:headEnd type="none" w="med" len="med"/>
                      <a:tailEnd type="none" w="med" len="med"/>
                    </a:lnB>
                  </a:tcPr>
                </a:tc>
                <a:tc>
                  <a:txBody>
                    <a:bodyPr/>
                    <a:lstStyle/>
                    <a:p>
                      <a:pPr algn="r" fontAlgn="b"/>
                      <a:r>
                        <a:rPr lang="en-US" sz="1100" u="none" strike="noStrike">
                          <a:effectLst/>
                        </a:rPr>
                        <a:t>9508276</a:t>
                      </a:r>
                      <a:endParaRPr lang="en-US" sz="1100" b="0" i="0" u="none" strike="noStrike">
                        <a:solidFill>
                          <a:srgbClr val="000000"/>
                        </a:solidFill>
                        <a:effectLst/>
                        <a:latin typeface="Calibri" panose="020F0502020204030204" pitchFamily="34" charset="0"/>
                      </a:endParaRPr>
                    </a:p>
                  </a:txBody>
                  <a:tcPr marL="6350" marR="6350" marT="6350" marB="0" anchor="b">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48787034"/>
                  </a:ext>
                </a:extLst>
              </a:tr>
            </a:tbl>
          </a:graphicData>
        </a:graphic>
      </p:graphicFrame>
      <p:sp>
        <p:nvSpPr>
          <p:cNvPr id="11" name="Rectangle 10">
            <a:extLst>
              <a:ext uri="{FF2B5EF4-FFF2-40B4-BE49-F238E27FC236}">
                <a16:creationId xmlns:a16="http://schemas.microsoft.com/office/drawing/2014/main" id="{4EBACB29-BB27-44AC-BED6-E14F65DFC0AD}"/>
              </a:ext>
            </a:extLst>
          </p:cNvPr>
          <p:cNvSpPr/>
          <p:nvPr/>
        </p:nvSpPr>
        <p:spPr bwMode="auto">
          <a:xfrm>
            <a:off x="5892279" y="2907145"/>
            <a:ext cx="2724052" cy="674256"/>
          </a:xfrm>
          <a:prstGeom prst="rect">
            <a:avLst/>
          </a:prstGeom>
          <a:noFill/>
          <a:ln w="38100">
            <a:solidFill>
              <a:schemeClr val="tx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Text Placeholder 3">
            <a:extLst>
              <a:ext uri="{FF2B5EF4-FFF2-40B4-BE49-F238E27FC236}">
                <a16:creationId xmlns:a16="http://schemas.microsoft.com/office/drawing/2014/main" id="{E6AF67C1-2767-45BF-AAD1-9893FD2A146F}"/>
              </a:ext>
            </a:extLst>
          </p:cNvPr>
          <p:cNvSpPr>
            <a:spLocks noGrp="1"/>
          </p:cNvSpPr>
          <p:nvPr>
            <p:ph type="body" sz="quarter" idx="11"/>
          </p:nvPr>
        </p:nvSpPr>
        <p:spPr>
          <a:xfrm>
            <a:off x="426425" y="1129914"/>
            <a:ext cx="4744289" cy="5280313"/>
          </a:xfrm>
        </p:spPr>
        <p:txBody>
          <a:bodyPr/>
          <a:lstStyle/>
          <a:p>
            <a:pPr>
              <a:lnSpc>
                <a:spcPct val="110000"/>
              </a:lnSpc>
              <a:spcAft>
                <a:spcPts val="600"/>
              </a:spcAft>
            </a:pPr>
            <a:r>
              <a:rPr lang="en-US" sz="1800">
                <a:solidFill>
                  <a:schemeClr val="tx2"/>
                </a:solidFill>
                <a:latin typeface="+mj-lt"/>
              </a:rPr>
              <a:t>Overview</a:t>
            </a:r>
          </a:p>
          <a:p>
            <a:pPr lvl="0">
              <a:lnSpc>
                <a:spcPct val="100000"/>
              </a:lnSpc>
              <a:spcAft>
                <a:spcPts val="600"/>
              </a:spcAft>
            </a:pPr>
            <a:r>
              <a:rPr lang="en-US" sz="1600"/>
              <a:t>Uses OPENROWSET function to access data partitioned in sub-folders</a:t>
            </a:r>
          </a:p>
          <a:p>
            <a:pPr>
              <a:lnSpc>
                <a:spcPct val="100000"/>
              </a:lnSpc>
              <a:spcAft>
                <a:spcPts val="600"/>
              </a:spcAft>
            </a:pPr>
            <a:endParaRPr lang="en-US" sz="1600"/>
          </a:p>
          <a:p>
            <a:pPr>
              <a:lnSpc>
                <a:spcPct val="110000"/>
              </a:lnSpc>
              <a:spcAft>
                <a:spcPts val="600"/>
              </a:spcAft>
            </a:pPr>
            <a:r>
              <a:rPr lang="en-US" sz="1800">
                <a:solidFill>
                  <a:schemeClr val="tx2"/>
                </a:solidFill>
                <a:latin typeface="+mj-lt"/>
              </a:rPr>
              <a:t>Benefits</a:t>
            </a:r>
          </a:p>
          <a:p>
            <a:pPr>
              <a:lnSpc>
                <a:spcPct val="100000"/>
              </a:lnSpc>
              <a:spcAft>
                <a:spcPts val="600"/>
              </a:spcAft>
            </a:pPr>
            <a:r>
              <a:rPr lang="en-US" sz="1600"/>
              <a:t>Use </a:t>
            </a:r>
            <a:r>
              <a:rPr lang="en-US" sz="1600" err="1"/>
              <a:t>filepath</a:t>
            </a:r>
            <a:r>
              <a:rPr lang="en-US" sz="1600"/>
              <a:t>() function to access actual values from file paths.</a:t>
            </a:r>
          </a:p>
          <a:p>
            <a:pPr>
              <a:lnSpc>
                <a:spcPct val="100000"/>
              </a:lnSpc>
              <a:spcAft>
                <a:spcPts val="600"/>
              </a:spcAft>
            </a:pPr>
            <a:r>
              <a:rPr lang="en-US" sz="1600"/>
              <a:t>Eliminate sub-folders/partitions before the query starts execution</a:t>
            </a:r>
          </a:p>
          <a:p>
            <a:pPr>
              <a:lnSpc>
                <a:spcPct val="100000"/>
              </a:lnSpc>
              <a:spcAft>
                <a:spcPts val="600"/>
              </a:spcAft>
            </a:pPr>
            <a:r>
              <a:rPr lang="en-US" sz="1600"/>
              <a:t>Query Spark/Hive partitioned data sets</a:t>
            </a:r>
          </a:p>
        </p:txBody>
      </p:sp>
    </p:spTree>
    <p:extLst>
      <p:ext uri="{BB962C8B-B14F-4D97-AF65-F5344CB8AC3E}">
        <p14:creationId xmlns:p14="http://schemas.microsoft.com/office/powerpoint/2010/main" val="16970224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Rectangle 117">
            <a:extLst>
              <a:ext uri="{FF2B5EF4-FFF2-40B4-BE49-F238E27FC236}">
                <a16:creationId xmlns:a16="http://schemas.microsoft.com/office/drawing/2014/main" id="{0F96E7A9-C891-48AC-9930-3D4C0FA51573}"/>
              </a:ext>
            </a:extLst>
          </p:cNvPr>
          <p:cNvSpPr/>
          <p:nvPr/>
        </p:nvSpPr>
        <p:spPr bwMode="auto">
          <a:xfrm>
            <a:off x="7640645" y="3489631"/>
            <a:ext cx="4462546" cy="1053761"/>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2">
            <a:extLst>
              <a:ext uri="{FF2B5EF4-FFF2-40B4-BE49-F238E27FC236}">
                <a16:creationId xmlns:a16="http://schemas.microsoft.com/office/drawing/2014/main" id="{EAB8106B-0502-4AB8-A557-CEAE8D056E1D}"/>
              </a:ext>
            </a:extLst>
          </p:cNvPr>
          <p:cNvSpPr>
            <a:spLocks noGrp="1"/>
          </p:cNvSpPr>
          <p:nvPr>
            <p:ph type="title"/>
          </p:nvPr>
        </p:nvSpPr>
        <p:spPr>
          <a:xfrm>
            <a:off x="426425" y="222583"/>
            <a:ext cx="9259741" cy="758022"/>
          </a:xfrm>
        </p:spPr>
        <p:txBody>
          <a:bodyPr/>
          <a:lstStyle/>
          <a:p>
            <a:r>
              <a:rPr lang="en-US" dirty="0"/>
              <a:t>Synapse serverless SQL pool as a logical data warehouse</a:t>
            </a:r>
          </a:p>
        </p:txBody>
      </p:sp>
      <p:sp>
        <p:nvSpPr>
          <p:cNvPr id="4" name="Text Placeholder 3">
            <a:extLst>
              <a:ext uri="{FF2B5EF4-FFF2-40B4-BE49-F238E27FC236}">
                <a16:creationId xmlns:a16="http://schemas.microsoft.com/office/drawing/2014/main" id="{2E06A59A-ED8B-4DCD-AD0F-224D76FC03D1}"/>
              </a:ext>
            </a:extLst>
          </p:cNvPr>
          <p:cNvSpPr>
            <a:spLocks noGrp="1"/>
          </p:cNvSpPr>
          <p:nvPr>
            <p:ph type="body" sz="quarter" idx="11"/>
          </p:nvPr>
        </p:nvSpPr>
        <p:spPr>
          <a:xfrm>
            <a:off x="344212" y="1626199"/>
            <a:ext cx="6691422" cy="5505503"/>
          </a:xfrm>
        </p:spPr>
        <p:txBody>
          <a:bodyPr vert="horz" wrap="square" lIns="0" tIns="0" rIns="0" bIns="0" rtlCol="0" anchor="t">
            <a:noAutofit/>
          </a:bodyPr>
          <a:lstStyle/>
          <a:p>
            <a:pPr>
              <a:lnSpc>
                <a:spcPct val="110000"/>
              </a:lnSpc>
              <a:spcAft>
                <a:spcPts val="600"/>
              </a:spcAft>
            </a:pPr>
            <a:r>
              <a:rPr lang="en-US" sz="1800" dirty="0">
                <a:solidFill>
                  <a:schemeClr val="tx2"/>
                </a:solidFill>
                <a:latin typeface="+mj-lt"/>
              </a:rPr>
              <a:t>Overview</a:t>
            </a:r>
          </a:p>
          <a:p>
            <a:pPr marL="0" lvl="1">
              <a:lnSpc>
                <a:spcPct val="110000"/>
              </a:lnSpc>
              <a:spcBef>
                <a:spcPts val="0"/>
              </a:spcBef>
              <a:spcAft>
                <a:spcPts val="600"/>
              </a:spcAft>
            </a:pPr>
            <a:r>
              <a:rPr lang="en-US" sz="1600" dirty="0"/>
              <a:t>Logical relational layer on top of physical files in Azure Storage.</a:t>
            </a:r>
          </a:p>
          <a:p>
            <a:pPr>
              <a:lnSpc>
                <a:spcPct val="110000"/>
              </a:lnSpc>
              <a:spcAft>
                <a:spcPts val="600"/>
              </a:spcAft>
            </a:pPr>
            <a:r>
              <a:rPr lang="en-US" sz="1800" dirty="0">
                <a:solidFill>
                  <a:schemeClr val="tx2"/>
                </a:solidFill>
                <a:latin typeface="+mj-lt"/>
              </a:rPr>
              <a:t>Benefits</a:t>
            </a:r>
          </a:p>
          <a:p>
            <a:pPr marL="285750" lvl="1" indent="-285750">
              <a:lnSpc>
                <a:spcPct val="110000"/>
              </a:lnSpc>
              <a:spcBef>
                <a:spcPts val="0"/>
              </a:spcBef>
              <a:spcAft>
                <a:spcPts val="600"/>
              </a:spcAft>
              <a:buFont typeface="Arial" panose="020B0604020202020204" pitchFamily="34" charset="0"/>
              <a:buChar char="•"/>
            </a:pPr>
            <a:r>
              <a:rPr lang="en-US" sz="1600" dirty="0"/>
              <a:t>Abstract physical storage and file formats using well understandable relational concepts such as tables and views.</a:t>
            </a:r>
            <a:endParaRPr lang="en-US" sz="1600" dirty="0">
              <a:cs typeface="Segoe UI"/>
            </a:endParaRPr>
          </a:p>
          <a:p>
            <a:pPr marL="285750" lvl="1" indent="-285750">
              <a:lnSpc>
                <a:spcPct val="110000"/>
              </a:lnSpc>
              <a:spcBef>
                <a:spcPts val="0"/>
              </a:spcBef>
              <a:spcAft>
                <a:spcPts val="600"/>
              </a:spcAft>
              <a:buFont typeface="Arial" panose="020B0604020202020204" pitchFamily="34" charset="0"/>
              <a:buChar char="•"/>
            </a:pPr>
            <a:r>
              <a:rPr lang="en-US" sz="1600" dirty="0"/>
              <a:t>Direct connector to Azure storage for large ecosystem of BI tools</a:t>
            </a:r>
          </a:p>
          <a:p>
            <a:pPr marL="285750" lvl="1" indent="-285750">
              <a:lnSpc>
                <a:spcPct val="110000"/>
              </a:lnSpc>
              <a:spcBef>
                <a:spcPts val="0"/>
              </a:spcBef>
              <a:spcAft>
                <a:spcPts val="600"/>
              </a:spcAft>
              <a:buFont typeface="Arial" panose="020B0604020202020204" pitchFamily="34" charset="0"/>
              <a:buChar char="•"/>
            </a:pPr>
            <a:r>
              <a:rPr lang="en-US" sz="1600" dirty="0"/>
              <a:t>BI tools that use SQL can work with files on storage</a:t>
            </a:r>
          </a:p>
          <a:p>
            <a:pPr marL="733857" lvl="3" indent="-285750">
              <a:spcAft>
                <a:spcPts val="600"/>
              </a:spcAft>
              <a:buFont typeface="Wingdings" panose="05000000000000000000" pitchFamily="2" charset="2"/>
              <a:buChar char="§"/>
            </a:pPr>
            <a:r>
              <a:rPr lang="en-US" sz="1400" dirty="0">
                <a:latin typeface="+mn-lt"/>
              </a:rPr>
              <a:t>Analytic tools use external tables that represent proxy to actual files.</a:t>
            </a:r>
          </a:p>
          <a:p>
            <a:pPr marL="733857" lvl="3" indent="-285750">
              <a:spcAft>
                <a:spcPts val="600"/>
              </a:spcAft>
              <a:buFont typeface="Wingdings" panose="05000000000000000000" pitchFamily="2" charset="2"/>
              <a:buChar char="§"/>
            </a:pPr>
            <a:r>
              <a:rPr lang="en-US" sz="1400" dirty="0">
                <a:latin typeface="+mn-lt"/>
              </a:rPr>
              <a:t>No need for custom connectors in BI tools.</a:t>
            </a:r>
          </a:p>
          <a:p>
            <a:pPr marL="285750" lvl="1" indent="-285750">
              <a:lnSpc>
                <a:spcPct val="110000"/>
              </a:lnSpc>
              <a:spcBef>
                <a:spcPts val="0"/>
              </a:spcBef>
              <a:spcAft>
                <a:spcPts val="600"/>
              </a:spcAft>
              <a:buFont typeface="Arial" panose="020B0604020202020204" pitchFamily="34" charset="0"/>
              <a:buChar char="•"/>
            </a:pPr>
            <a:r>
              <a:rPr lang="en-US" sz="1600" dirty="0"/>
              <a:t>Provides complex data processing (joining and aggregation) on top of raw files.</a:t>
            </a:r>
          </a:p>
          <a:p>
            <a:pPr marL="285750" lvl="1" indent="-285750">
              <a:lnSpc>
                <a:spcPct val="110000"/>
              </a:lnSpc>
              <a:spcBef>
                <a:spcPts val="0"/>
              </a:spcBef>
              <a:spcAft>
                <a:spcPts val="600"/>
              </a:spcAft>
              <a:buFont typeface="Arial" panose="020B0604020202020204" pitchFamily="34" charset="0"/>
              <a:buChar char="•"/>
            </a:pPr>
            <a:r>
              <a:rPr lang="en-US" sz="1600" dirty="0">
                <a:cs typeface="Segoe UI"/>
              </a:rPr>
              <a:t>Apply enterprise-ready security model and access control using battle-tested SQL Server permission model on top of Azure storage files</a:t>
            </a:r>
          </a:p>
          <a:p>
            <a:pPr marL="0" lvl="1">
              <a:lnSpc>
                <a:spcPct val="110000"/>
              </a:lnSpc>
              <a:spcBef>
                <a:spcPts val="0"/>
              </a:spcBef>
              <a:spcAft>
                <a:spcPts val="600"/>
              </a:spcAft>
            </a:pPr>
            <a:endParaRPr lang="en-US" sz="1600" dirty="0">
              <a:cs typeface="Segoe UI"/>
            </a:endParaRPr>
          </a:p>
        </p:txBody>
      </p:sp>
      <p:sp>
        <p:nvSpPr>
          <p:cNvPr id="8" name="Rectangle 7">
            <a:extLst>
              <a:ext uri="{FF2B5EF4-FFF2-40B4-BE49-F238E27FC236}">
                <a16:creationId xmlns:a16="http://schemas.microsoft.com/office/drawing/2014/main" id="{72064726-9B7F-4414-9722-C20BA814FDBF}"/>
              </a:ext>
            </a:extLst>
          </p:cNvPr>
          <p:cNvSpPr/>
          <p:nvPr/>
        </p:nvSpPr>
        <p:spPr bwMode="auto">
          <a:xfrm>
            <a:off x="7651531" y="5307545"/>
            <a:ext cx="4462546" cy="1053761"/>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8" name="Group 37">
            <a:extLst>
              <a:ext uri="{FF2B5EF4-FFF2-40B4-BE49-F238E27FC236}">
                <a16:creationId xmlns:a16="http://schemas.microsoft.com/office/drawing/2014/main" id="{0CF16C1D-682C-4A0A-B852-E3DBAD1A3646}"/>
              </a:ext>
            </a:extLst>
          </p:cNvPr>
          <p:cNvGrpSpPr/>
          <p:nvPr/>
        </p:nvGrpSpPr>
        <p:grpSpPr>
          <a:xfrm>
            <a:off x="7147132" y="4910661"/>
            <a:ext cx="1097907" cy="510909"/>
            <a:chOff x="8795019" y="5045255"/>
            <a:chExt cx="1097907" cy="510909"/>
          </a:xfrm>
        </p:grpSpPr>
        <p:sp>
          <p:nvSpPr>
            <p:cNvPr id="9" name="TextBox 8">
              <a:extLst>
                <a:ext uri="{FF2B5EF4-FFF2-40B4-BE49-F238E27FC236}">
                  <a16:creationId xmlns:a16="http://schemas.microsoft.com/office/drawing/2014/main" id="{5FF8E85B-2DFD-4060-8431-FB6F54474B54}"/>
                </a:ext>
              </a:extLst>
            </p:cNvPr>
            <p:cNvSpPr txBox="1"/>
            <p:nvPr/>
          </p:nvSpPr>
          <p:spPr>
            <a:xfrm>
              <a:off x="8795019" y="5045255"/>
              <a:ext cx="470418" cy="510909"/>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10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01</a:t>
              </a:r>
            </a:p>
          </p:txBody>
        </p:sp>
        <p:sp>
          <p:nvSpPr>
            <p:cNvPr id="10" name="Rectangle 9">
              <a:extLst>
                <a:ext uri="{FF2B5EF4-FFF2-40B4-BE49-F238E27FC236}">
                  <a16:creationId xmlns:a16="http://schemas.microsoft.com/office/drawing/2014/main" id="{99798162-AB13-40A7-8C8C-3F59C8A825D4}"/>
                </a:ext>
              </a:extLst>
            </p:cNvPr>
            <p:cNvSpPr/>
            <p:nvPr/>
          </p:nvSpPr>
          <p:spPr>
            <a:xfrm>
              <a:off x="9253007" y="5070320"/>
              <a:ext cx="639919" cy="400110"/>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300"/>
                </a:spcAft>
                <a:buClrTx/>
                <a:buSzPct val="90000"/>
                <a:buFontTx/>
                <a:buNone/>
                <a:tabLst/>
                <a:defRPr/>
              </a:pPr>
              <a:r>
                <a:rPr kumimoji="0" lang="en-US" sz="10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a:t>
              </a:r>
              <a:br>
                <a:rPr kumimoji="0" lang="en-US" sz="10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br>
              <a:r>
                <a:rPr kumimoji="0" lang="en-US" sz="10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Storage</a:t>
              </a:r>
            </a:p>
          </p:txBody>
        </p:sp>
        <p:sp>
          <p:nvSpPr>
            <p:cNvPr id="11" name="Hexagon 10">
              <a:extLst>
                <a:ext uri="{FF2B5EF4-FFF2-40B4-BE49-F238E27FC236}">
                  <a16:creationId xmlns:a16="http://schemas.microsoft.com/office/drawing/2014/main" id="{CA48B45E-77B5-40A5-B1A3-9BF51750DC73}"/>
                </a:ext>
              </a:extLst>
            </p:cNvPr>
            <p:cNvSpPr/>
            <p:nvPr/>
          </p:nvSpPr>
          <p:spPr bwMode="auto">
            <a:xfrm>
              <a:off x="8807042" y="5067382"/>
              <a:ext cx="434210" cy="435880"/>
            </a:xfrm>
            <a:prstGeom prst="hexagon">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 name="Snip Single Corner Rectangle 26">
              <a:extLst>
                <a:ext uri="{FF2B5EF4-FFF2-40B4-BE49-F238E27FC236}">
                  <a16:creationId xmlns:a16="http://schemas.microsoft.com/office/drawing/2014/main" id="{49037A4E-6B75-4D0B-8DDF-E16C7191597E}"/>
                </a:ext>
              </a:extLst>
            </p:cNvPr>
            <p:cNvSpPr/>
            <p:nvPr/>
          </p:nvSpPr>
          <p:spPr bwMode="auto">
            <a:xfrm>
              <a:off x="8925103" y="5157863"/>
              <a:ext cx="214211" cy="254917"/>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91440" rIns="0" bIns="91440" numCol="1" spcCol="0" rtlCol="0" fromWordArt="0" anchor="ctr" anchorCtr="1"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600" b="0" i="0" u="none" strike="noStrike" kern="120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grpSp>
      <p:grpSp>
        <p:nvGrpSpPr>
          <p:cNvPr id="108" name="Group 107">
            <a:extLst>
              <a:ext uri="{FF2B5EF4-FFF2-40B4-BE49-F238E27FC236}">
                <a16:creationId xmlns:a16="http://schemas.microsoft.com/office/drawing/2014/main" id="{35F7597F-23D7-4CAF-972D-AACC4C8AFC1C}"/>
              </a:ext>
            </a:extLst>
          </p:cNvPr>
          <p:cNvGrpSpPr/>
          <p:nvPr/>
        </p:nvGrpSpPr>
        <p:grpSpPr>
          <a:xfrm>
            <a:off x="8171176" y="1219746"/>
            <a:ext cx="874079" cy="1152367"/>
            <a:chOff x="7955348" y="1223254"/>
            <a:chExt cx="874079" cy="1152367"/>
          </a:xfrm>
        </p:grpSpPr>
        <p:pic>
          <p:nvPicPr>
            <p:cNvPr id="14" name="Picture 13" descr="A picture containing drawing&#10;&#10;Description automatically generated">
              <a:extLst>
                <a:ext uri="{FF2B5EF4-FFF2-40B4-BE49-F238E27FC236}">
                  <a16:creationId xmlns:a16="http://schemas.microsoft.com/office/drawing/2014/main" id="{E7152F09-66CB-4CCE-A1FD-84CAC3C0F5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55348" y="1466871"/>
              <a:ext cx="874079" cy="908750"/>
            </a:xfrm>
            <a:prstGeom prst="rect">
              <a:avLst/>
            </a:prstGeom>
          </p:spPr>
        </p:pic>
        <p:sp>
          <p:nvSpPr>
            <p:cNvPr id="16" name="Rectangle 15">
              <a:extLst>
                <a:ext uri="{FF2B5EF4-FFF2-40B4-BE49-F238E27FC236}">
                  <a16:creationId xmlns:a16="http://schemas.microsoft.com/office/drawing/2014/main" id="{E0B9D123-0CC1-4E2E-AB43-FF5DC55911F7}"/>
                </a:ext>
              </a:extLst>
            </p:cNvPr>
            <p:cNvSpPr/>
            <p:nvPr/>
          </p:nvSpPr>
          <p:spPr>
            <a:xfrm>
              <a:off x="8015547" y="1223254"/>
              <a:ext cx="599322" cy="246221"/>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300"/>
                </a:spcAft>
                <a:buClrTx/>
                <a:buSzPct val="90000"/>
                <a:buFontTx/>
                <a:buNone/>
                <a:tabLst/>
                <a:defRPr/>
              </a:pPr>
              <a:r>
                <a:rPr kumimoji="0" lang="en-US" sz="10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Power BI</a:t>
              </a:r>
            </a:p>
          </p:txBody>
        </p:sp>
      </p:grpSp>
      <p:cxnSp>
        <p:nvCxnSpPr>
          <p:cNvPr id="20" name="Straight Arrow Connector 19">
            <a:extLst>
              <a:ext uri="{FF2B5EF4-FFF2-40B4-BE49-F238E27FC236}">
                <a16:creationId xmlns:a16="http://schemas.microsoft.com/office/drawing/2014/main" id="{9894116A-F7B1-48C9-B8F9-79EE2DC33A7D}"/>
              </a:ext>
            </a:extLst>
          </p:cNvPr>
          <p:cNvCxnSpPr>
            <a:cxnSpLocks/>
            <a:stCxn id="14" idx="2"/>
            <a:endCxn id="2" idx="0"/>
          </p:cNvCxnSpPr>
          <p:nvPr/>
        </p:nvCxnSpPr>
        <p:spPr>
          <a:xfrm flipH="1">
            <a:off x="8277141" y="2372113"/>
            <a:ext cx="331075" cy="1265168"/>
          </a:xfrm>
          <a:prstGeom prst="straightConnector1">
            <a:avLst/>
          </a:prstGeom>
          <a:ln>
            <a:solidFill>
              <a:srgbClr val="00B0F0"/>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E168395C-2A6B-49A0-93CC-A91E336B6064}"/>
              </a:ext>
            </a:extLst>
          </p:cNvPr>
          <p:cNvCxnSpPr>
            <a:cxnSpLocks/>
            <a:stCxn id="7" idx="2"/>
            <a:endCxn id="77" idx="0"/>
          </p:cNvCxnSpPr>
          <p:nvPr/>
        </p:nvCxnSpPr>
        <p:spPr>
          <a:xfrm>
            <a:off x="10858809" y="2567050"/>
            <a:ext cx="569486" cy="1070231"/>
          </a:xfrm>
          <a:prstGeom prst="straightConnector1">
            <a:avLst/>
          </a:prstGeom>
          <a:ln>
            <a:solidFill>
              <a:srgbClr val="00B0F0"/>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8AE42C9C-DCD1-4848-B172-E9029B7A838E}"/>
              </a:ext>
            </a:extLst>
          </p:cNvPr>
          <p:cNvCxnSpPr>
            <a:cxnSpLocks/>
            <a:stCxn id="7" idx="2"/>
            <a:endCxn id="57" idx="0"/>
          </p:cNvCxnSpPr>
          <p:nvPr/>
        </p:nvCxnSpPr>
        <p:spPr>
          <a:xfrm flipH="1">
            <a:off x="10380754" y="2567050"/>
            <a:ext cx="478055" cy="1080381"/>
          </a:xfrm>
          <a:prstGeom prst="straightConnector1">
            <a:avLst/>
          </a:prstGeom>
          <a:ln>
            <a:solidFill>
              <a:srgbClr val="00B0F0"/>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83F008BA-FCA7-458F-A80E-D473060F79F2}"/>
              </a:ext>
            </a:extLst>
          </p:cNvPr>
          <p:cNvCxnSpPr>
            <a:cxnSpLocks/>
            <a:stCxn id="51" idx="2"/>
            <a:endCxn id="42" idx="0"/>
          </p:cNvCxnSpPr>
          <p:nvPr/>
        </p:nvCxnSpPr>
        <p:spPr>
          <a:xfrm flipH="1">
            <a:off x="9141886" y="4368801"/>
            <a:ext cx="187062" cy="1180249"/>
          </a:xfrm>
          <a:prstGeom prst="straightConnector1">
            <a:avLst/>
          </a:prstGeom>
          <a:ln>
            <a:solidFill>
              <a:srgbClr val="00B0F0"/>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0" name="Plus Sign 29">
            <a:extLst>
              <a:ext uri="{FF2B5EF4-FFF2-40B4-BE49-F238E27FC236}">
                <a16:creationId xmlns:a16="http://schemas.microsoft.com/office/drawing/2014/main" id="{91BE1890-9AF5-47BF-88BA-DD491DA50FDF}"/>
              </a:ext>
            </a:extLst>
          </p:cNvPr>
          <p:cNvSpPr/>
          <p:nvPr/>
        </p:nvSpPr>
        <p:spPr bwMode="auto">
          <a:xfrm>
            <a:off x="8249127" y="3943758"/>
            <a:ext cx="91419" cy="128369"/>
          </a:xfrm>
          <a:prstGeom prst="mathPlus">
            <a:avLst/>
          </a:prstGeom>
          <a:solidFill>
            <a:schemeClr val="accent1"/>
          </a:solidFill>
          <a:ln>
            <a:solidFill>
              <a:schemeClr val="bg2">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31" name="Straight Arrow Connector 30">
            <a:extLst>
              <a:ext uri="{FF2B5EF4-FFF2-40B4-BE49-F238E27FC236}">
                <a16:creationId xmlns:a16="http://schemas.microsoft.com/office/drawing/2014/main" id="{76D00382-DA70-43DA-842E-3BB47BE63FD5}"/>
              </a:ext>
            </a:extLst>
          </p:cNvPr>
          <p:cNvCxnSpPr>
            <a:cxnSpLocks/>
            <a:stCxn id="2" idx="2"/>
            <a:endCxn id="26" idx="0"/>
          </p:cNvCxnSpPr>
          <p:nvPr/>
        </p:nvCxnSpPr>
        <p:spPr>
          <a:xfrm>
            <a:off x="8277141" y="4368801"/>
            <a:ext cx="104012" cy="1200722"/>
          </a:xfrm>
          <a:prstGeom prst="straightConnector1">
            <a:avLst/>
          </a:prstGeom>
          <a:ln>
            <a:solidFill>
              <a:srgbClr val="00B0F0"/>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graphicFrame>
        <p:nvGraphicFramePr>
          <p:cNvPr id="2" name="Table 14">
            <a:extLst>
              <a:ext uri="{FF2B5EF4-FFF2-40B4-BE49-F238E27FC236}">
                <a16:creationId xmlns:a16="http://schemas.microsoft.com/office/drawing/2014/main" id="{9F4BF43C-1433-4FC4-AA17-B59E94A54411}"/>
              </a:ext>
            </a:extLst>
          </p:cNvPr>
          <p:cNvGraphicFramePr>
            <a:graphicFrameLocks noGrp="1"/>
          </p:cNvGraphicFramePr>
          <p:nvPr/>
        </p:nvGraphicFramePr>
        <p:xfrm>
          <a:off x="7840394" y="3637281"/>
          <a:ext cx="873495" cy="731520"/>
        </p:xfrm>
        <a:graphic>
          <a:graphicData uri="http://schemas.openxmlformats.org/drawingml/2006/table">
            <a:tbl>
              <a:tblPr firstRow="1" bandRow="1">
                <a:tableStyleId>{F5AB1C69-6EDB-4FF4-983F-18BD219EF322}</a:tableStyleId>
              </a:tblPr>
              <a:tblGrid>
                <a:gridCol w="291165">
                  <a:extLst>
                    <a:ext uri="{9D8B030D-6E8A-4147-A177-3AD203B41FA5}">
                      <a16:colId xmlns:a16="http://schemas.microsoft.com/office/drawing/2014/main" val="2494398187"/>
                    </a:ext>
                  </a:extLst>
                </a:gridCol>
                <a:gridCol w="291165">
                  <a:extLst>
                    <a:ext uri="{9D8B030D-6E8A-4147-A177-3AD203B41FA5}">
                      <a16:colId xmlns:a16="http://schemas.microsoft.com/office/drawing/2014/main" val="1949098966"/>
                    </a:ext>
                  </a:extLst>
                </a:gridCol>
                <a:gridCol w="291165">
                  <a:extLst>
                    <a:ext uri="{9D8B030D-6E8A-4147-A177-3AD203B41FA5}">
                      <a16:colId xmlns:a16="http://schemas.microsoft.com/office/drawing/2014/main" val="73947766"/>
                    </a:ext>
                  </a:extLst>
                </a:gridCol>
              </a:tblGrid>
              <a:tr h="0">
                <a:tc>
                  <a:txBody>
                    <a:bodyPr/>
                    <a:lstStyle/>
                    <a:p>
                      <a:endParaRPr lang="en-US" sz="600"/>
                    </a:p>
                  </a:txBody>
                  <a:tcPr/>
                </a:tc>
                <a:tc>
                  <a:txBody>
                    <a:bodyPr/>
                    <a:lstStyle/>
                    <a:p>
                      <a:endParaRPr lang="en-US" sz="600"/>
                    </a:p>
                  </a:txBody>
                  <a:tcPr/>
                </a:tc>
                <a:tc>
                  <a:txBody>
                    <a:bodyPr/>
                    <a:lstStyle/>
                    <a:p>
                      <a:endParaRPr lang="en-US" sz="600"/>
                    </a:p>
                  </a:txBody>
                  <a:tcPr/>
                </a:tc>
                <a:extLst>
                  <a:ext uri="{0D108BD9-81ED-4DB2-BD59-A6C34878D82A}">
                    <a16:rowId xmlns:a16="http://schemas.microsoft.com/office/drawing/2014/main" val="2114904696"/>
                  </a:ext>
                </a:extLst>
              </a:tr>
              <a:tr h="0">
                <a:tc>
                  <a:txBody>
                    <a:bodyPr/>
                    <a:lstStyle/>
                    <a:p>
                      <a:endParaRPr lang="en-US" sz="600"/>
                    </a:p>
                  </a:txBody>
                  <a:tcPr/>
                </a:tc>
                <a:tc>
                  <a:txBody>
                    <a:bodyPr/>
                    <a:lstStyle/>
                    <a:p>
                      <a:endParaRPr lang="en-US" sz="600"/>
                    </a:p>
                  </a:txBody>
                  <a:tcPr/>
                </a:tc>
                <a:tc>
                  <a:txBody>
                    <a:bodyPr/>
                    <a:lstStyle/>
                    <a:p>
                      <a:endParaRPr lang="en-US" sz="600"/>
                    </a:p>
                  </a:txBody>
                  <a:tcPr/>
                </a:tc>
                <a:extLst>
                  <a:ext uri="{0D108BD9-81ED-4DB2-BD59-A6C34878D82A}">
                    <a16:rowId xmlns:a16="http://schemas.microsoft.com/office/drawing/2014/main" val="3084541195"/>
                  </a:ext>
                </a:extLst>
              </a:tr>
              <a:tr h="0">
                <a:tc>
                  <a:txBody>
                    <a:bodyPr/>
                    <a:lstStyle/>
                    <a:p>
                      <a:endParaRPr lang="en-US" sz="600"/>
                    </a:p>
                  </a:txBody>
                  <a:tcPr/>
                </a:tc>
                <a:tc>
                  <a:txBody>
                    <a:bodyPr/>
                    <a:lstStyle/>
                    <a:p>
                      <a:endParaRPr lang="en-US" sz="600"/>
                    </a:p>
                  </a:txBody>
                  <a:tcPr/>
                </a:tc>
                <a:tc>
                  <a:txBody>
                    <a:bodyPr/>
                    <a:lstStyle/>
                    <a:p>
                      <a:endParaRPr lang="en-US" sz="600"/>
                    </a:p>
                  </a:txBody>
                  <a:tcPr/>
                </a:tc>
                <a:extLst>
                  <a:ext uri="{0D108BD9-81ED-4DB2-BD59-A6C34878D82A}">
                    <a16:rowId xmlns:a16="http://schemas.microsoft.com/office/drawing/2014/main" val="3118304598"/>
                  </a:ext>
                </a:extLst>
              </a:tr>
              <a:tr h="0">
                <a:tc>
                  <a:txBody>
                    <a:bodyPr/>
                    <a:lstStyle/>
                    <a:p>
                      <a:endParaRPr lang="en-US" sz="600"/>
                    </a:p>
                  </a:txBody>
                  <a:tcPr/>
                </a:tc>
                <a:tc>
                  <a:txBody>
                    <a:bodyPr/>
                    <a:lstStyle/>
                    <a:p>
                      <a:endParaRPr lang="en-US" sz="600"/>
                    </a:p>
                  </a:txBody>
                  <a:tcPr/>
                </a:tc>
                <a:tc>
                  <a:txBody>
                    <a:bodyPr/>
                    <a:lstStyle/>
                    <a:p>
                      <a:endParaRPr lang="en-US" sz="600"/>
                    </a:p>
                  </a:txBody>
                  <a:tcPr/>
                </a:tc>
                <a:extLst>
                  <a:ext uri="{0D108BD9-81ED-4DB2-BD59-A6C34878D82A}">
                    <a16:rowId xmlns:a16="http://schemas.microsoft.com/office/drawing/2014/main" val="3792858971"/>
                  </a:ext>
                </a:extLst>
              </a:tr>
            </a:tbl>
          </a:graphicData>
        </a:graphic>
      </p:graphicFrame>
      <p:grpSp>
        <p:nvGrpSpPr>
          <p:cNvPr id="112" name="Group 111">
            <a:extLst>
              <a:ext uri="{FF2B5EF4-FFF2-40B4-BE49-F238E27FC236}">
                <a16:creationId xmlns:a16="http://schemas.microsoft.com/office/drawing/2014/main" id="{3D732812-1EEF-4E7E-B594-7ADAF24E4C63}"/>
              </a:ext>
            </a:extLst>
          </p:cNvPr>
          <p:cNvGrpSpPr/>
          <p:nvPr/>
        </p:nvGrpSpPr>
        <p:grpSpPr>
          <a:xfrm>
            <a:off x="10091612" y="1209118"/>
            <a:ext cx="1481496" cy="1357932"/>
            <a:chOff x="9745503" y="1085342"/>
            <a:chExt cx="1481496" cy="1357932"/>
          </a:xfrm>
        </p:grpSpPr>
        <p:sp>
          <p:nvSpPr>
            <p:cNvPr id="17" name="Rectangle 16">
              <a:extLst>
                <a:ext uri="{FF2B5EF4-FFF2-40B4-BE49-F238E27FC236}">
                  <a16:creationId xmlns:a16="http://schemas.microsoft.com/office/drawing/2014/main" id="{EDCAB564-18BF-42FC-AE1B-48C5701E1712}"/>
                </a:ext>
              </a:extLst>
            </p:cNvPr>
            <p:cNvSpPr/>
            <p:nvPr/>
          </p:nvSpPr>
          <p:spPr>
            <a:xfrm>
              <a:off x="9745503" y="1085342"/>
              <a:ext cx="1481496" cy="246221"/>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300"/>
                </a:spcAft>
                <a:buClrTx/>
                <a:buSzPct val="90000"/>
                <a:buFontTx/>
                <a:buNone/>
                <a:tabLst/>
                <a:defRPr/>
              </a:pPr>
              <a:r>
                <a:rPr kumimoji="0" lang="en-US" sz="10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a:t>
              </a:r>
              <a:r>
                <a:rPr lang="en-US" sz="1000" kern="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Analysis Service</a:t>
              </a:r>
              <a:endParaRPr kumimoji="0" lang="en-US" sz="10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endParaRPr>
            </a:p>
          </p:txBody>
        </p:sp>
        <p:pic>
          <p:nvPicPr>
            <p:cNvPr id="7" name="Picture 10" descr="Image result for Azure Analysis Services">
              <a:extLst>
                <a:ext uri="{FF2B5EF4-FFF2-40B4-BE49-F238E27FC236}">
                  <a16:creationId xmlns:a16="http://schemas.microsoft.com/office/drawing/2014/main" id="{9B26ECA9-EF49-42EF-8016-EB65F05474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36217" y="1290308"/>
              <a:ext cx="1152966" cy="1152966"/>
            </a:xfrm>
            <a:prstGeom prst="rect">
              <a:avLst/>
            </a:prstGeom>
            <a:noFill/>
            <a:extLst>
              <a:ext uri="{909E8E84-426E-40DD-AFC4-6F175D3DCCD1}">
                <a14:hiddenFill xmlns:a14="http://schemas.microsoft.com/office/drawing/2010/main">
                  <a:solidFill>
                    <a:srgbClr val="FFFFFF"/>
                  </a:solidFill>
                </a14:hiddenFill>
              </a:ext>
            </a:extLst>
          </p:spPr>
        </p:pic>
      </p:grpSp>
      <p:sp>
        <p:nvSpPr>
          <p:cNvPr id="26" name="Flowchart: Multidocument 25">
            <a:extLst>
              <a:ext uri="{FF2B5EF4-FFF2-40B4-BE49-F238E27FC236}">
                <a16:creationId xmlns:a16="http://schemas.microsoft.com/office/drawing/2014/main" id="{D68756E6-F57B-4F48-A6FD-AC347310B925}"/>
              </a:ext>
            </a:extLst>
          </p:cNvPr>
          <p:cNvSpPr/>
          <p:nvPr/>
        </p:nvSpPr>
        <p:spPr bwMode="auto">
          <a:xfrm>
            <a:off x="8046309" y="5569523"/>
            <a:ext cx="588689" cy="643830"/>
          </a:xfrm>
          <a:prstGeom prst="flowChartMultidocumen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2" name="Flowchart: Multidocument 41">
            <a:extLst>
              <a:ext uri="{FF2B5EF4-FFF2-40B4-BE49-F238E27FC236}">
                <a16:creationId xmlns:a16="http://schemas.microsoft.com/office/drawing/2014/main" id="{7AB6DEE8-A809-4C78-BDD5-0E3204BE4614}"/>
              </a:ext>
            </a:extLst>
          </p:cNvPr>
          <p:cNvSpPr/>
          <p:nvPr/>
        </p:nvSpPr>
        <p:spPr bwMode="auto">
          <a:xfrm>
            <a:off x="8807042" y="5549050"/>
            <a:ext cx="588689" cy="643830"/>
          </a:xfrm>
          <a:prstGeom prst="flowChartMultidocumen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7" name="Flowchart: Multidocument 46">
            <a:extLst>
              <a:ext uri="{FF2B5EF4-FFF2-40B4-BE49-F238E27FC236}">
                <a16:creationId xmlns:a16="http://schemas.microsoft.com/office/drawing/2014/main" id="{216DEB4E-EEA2-440D-9482-4148E450EA03}"/>
              </a:ext>
            </a:extLst>
          </p:cNvPr>
          <p:cNvSpPr/>
          <p:nvPr/>
        </p:nvSpPr>
        <p:spPr bwMode="auto">
          <a:xfrm>
            <a:off x="9570236" y="5545166"/>
            <a:ext cx="588689" cy="643830"/>
          </a:xfrm>
          <a:prstGeom prst="flowChartMultidocumen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8" name="Flowchart: Multidocument 47">
            <a:extLst>
              <a:ext uri="{FF2B5EF4-FFF2-40B4-BE49-F238E27FC236}">
                <a16:creationId xmlns:a16="http://schemas.microsoft.com/office/drawing/2014/main" id="{E71673B7-1269-436F-B587-D452B4F46D84}"/>
              </a:ext>
            </a:extLst>
          </p:cNvPr>
          <p:cNvSpPr/>
          <p:nvPr/>
        </p:nvSpPr>
        <p:spPr bwMode="auto">
          <a:xfrm>
            <a:off x="10367447" y="5545166"/>
            <a:ext cx="588689" cy="643830"/>
          </a:xfrm>
          <a:prstGeom prst="flowChartMultidocumen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0" name="Flowchart: Multidocument 49">
            <a:extLst>
              <a:ext uri="{FF2B5EF4-FFF2-40B4-BE49-F238E27FC236}">
                <a16:creationId xmlns:a16="http://schemas.microsoft.com/office/drawing/2014/main" id="{15AAAB26-8766-421B-9970-EFC18C703B47}"/>
              </a:ext>
            </a:extLst>
          </p:cNvPr>
          <p:cNvSpPr/>
          <p:nvPr/>
        </p:nvSpPr>
        <p:spPr bwMode="auto">
          <a:xfrm>
            <a:off x="11099756" y="5545166"/>
            <a:ext cx="588689" cy="643830"/>
          </a:xfrm>
          <a:prstGeom prst="flowChartMultidocumen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51" name="Table 14">
            <a:extLst>
              <a:ext uri="{FF2B5EF4-FFF2-40B4-BE49-F238E27FC236}">
                <a16:creationId xmlns:a16="http://schemas.microsoft.com/office/drawing/2014/main" id="{81E67F98-A825-43F5-829C-6B134EF684C6}"/>
              </a:ext>
            </a:extLst>
          </p:cNvPr>
          <p:cNvGraphicFramePr>
            <a:graphicFrameLocks noGrp="1"/>
          </p:cNvGraphicFramePr>
          <p:nvPr/>
        </p:nvGraphicFramePr>
        <p:xfrm>
          <a:off x="8892201" y="3637281"/>
          <a:ext cx="873495" cy="731520"/>
        </p:xfrm>
        <a:graphic>
          <a:graphicData uri="http://schemas.openxmlformats.org/drawingml/2006/table">
            <a:tbl>
              <a:tblPr firstRow="1" bandRow="1">
                <a:tableStyleId>{F5AB1C69-6EDB-4FF4-983F-18BD219EF322}</a:tableStyleId>
              </a:tblPr>
              <a:tblGrid>
                <a:gridCol w="291165">
                  <a:extLst>
                    <a:ext uri="{9D8B030D-6E8A-4147-A177-3AD203B41FA5}">
                      <a16:colId xmlns:a16="http://schemas.microsoft.com/office/drawing/2014/main" val="2494398187"/>
                    </a:ext>
                  </a:extLst>
                </a:gridCol>
                <a:gridCol w="291165">
                  <a:extLst>
                    <a:ext uri="{9D8B030D-6E8A-4147-A177-3AD203B41FA5}">
                      <a16:colId xmlns:a16="http://schemas.microsoft.com/office/drawing/2014/main" val="1949098966"/>
                    </a:ext>
                  </a:extLst>
                </a:gridCol>
                <a:gridCol w="291165">
                  <a:extLst>
                    <a:ext uri="{9D8B030D-6E8A-4147-A177-3AD203B41FA5}">
                      <a16:colId xmlns:a16="http://schemas.microsoft.com/office/drawing/2014/main" val="73947766"/>
                    </a:ext>
                  </a:extLst>
                </a:gridCol>
              </a:tblGrid>
              <a:tr h="0">
                <a:tc>
                  <a:txBody>
                    <a:bodyPr/>
                    <a:lstStyle/>
                    <a:p>
                      <a:endParaRPr lang="en-US" sz="600"/>
                    </a:p>
                  </a:txBody>
                  <a:tcPr/>
                </a:tc>
                <a:tc>
                  <a:txBody>
                    <a:bodyPr/>
                    <a:lstStyle/>
                    <a:p>
                      <a:endParaRPr lang="en-US" sz="600"/>
                    </a:p>
                  </a:txBody>
                  <a:tcPr/>
                </a:tc>
                <a:tc>
                  <a:txBody>
                    <a:bodyPr/>
                    <a:lstStyle/>
                    <a:p>
                      <a:endParaRPr lang="en-US" sz="600"/>
                    </a:p>
                  </a:txBody>
                  <a:tcPr/>
                </a:tc>
                <a:extLst>
                  <a:ext uri="{0D108BD9-81ED-4DB2-BD59-A6C34878D82A}">
                    <a16:rowId xmlns:a16="http://schemas.microsoft.com/office/drawing/2014/main" val="2114904696"/>
                  </a:ext>
                </a:extLst>
              </a:tr>
              <a:tr h="0">
                <a:tc>
                  <a:txBody>
                    <a:bodyPr/>
                    <a:lstStyle/>
                    <a:p>
                      <a:endParaRPr lang="en-US" sz="600"/>
                    </a:p>
                  </a:txBody>
                  <a:tcPr/>
                </a:tc>
                <a:tc>
                  <a:txBody>
                    <a:bodyPr/>
                    <a:lstStyle/>
                    <a:p>
                      <a:endParaRPr lang="en-US" sz="600"/>
                    </a:p>
                  </a:txBody>
                  <a:tcPr/>
                </a:tc>
                <a:tc>
                  <a:txBody>
                    <a:bodyPr/>
                    <a:lstStyle/>
                    <a:p>
                      <a:endParaRPr lang="en-US" sz="600"/>
                    </a:p>
                  </a:txBody>
                  <a:tcPr/>
                </a:tc>
                <a:extLst>
                  <a:ext uri="{0D108BD9-81ED-4DB2-BD59-A6C34878D82A}">
                    <a16:rowId xmlns:a16="http://schemas.microsoft.com/office/drawing/2014/main" val="3084541195"/>
                  </a:ext>
                </a:extLst>
              </a:tr>
              <a:tr h="0">
                <a:tc>
                  <a:txBody>
                    <a:bodyPr/>
                    <a:lstStyle/>
                    <a:p>
                      <a:endParaRPr lang="en-US" sz="600"/>
                    </a:p>
                  </a:txBody>
                  <a:tcPr/>
                </a:tc>
                <a:tc>
                  <a:txBody>
                    <a:bodyPr/>
                    <a:lstStyle/>
                    <a:p>
                      <a:endParaRPr lang="en-US" sz="600"/>
                    </a:p>
                  </a:txBody>
                  <a:tcPr/>
                </a:tc>
                <a:tc>
                  <a:txBody>
                    <a:bodyPr/>
                    <a:lstStyle/>
                    <a:p>
                      <a:endParaRPr lang="en-US" sz="600"/>
                    </a:p>
                  </a:txBody>
                  <a:tcPr/>
                </a:tc>
                <a:extLst>
                  <a:ext uri="{0D108BD9-81ED-4DB2-BD59-A6C34878D82A}">
                    <a16:rowId xmlns:a16="http://schemas.microsoft.com/office/drawing/2014/main" val="3118304598"/>
                  </a:ext>
                </a:extLst>
              </a:tr>
              <a:tr h="0">
                <a:tc>
                  <a:txBody>
                    <a:bodyPr/>
                    <a:lstStyle/>
                    <a:p>
                      <a:endParaRPr lang="en-US" sz="600"/>
                    </a:p>
                  </a:txBody>
                  <a:tcPr/>
                </a:tc>
                <a:tc>
                  <a:txBody>
                    <a:bodyPr/>
                    <a:lstStyle/>
                    <a:p>
                      <a:endParaRPr lang="en-US" sz="600"/>
                    </a:p>
                  </a:txBody>
                  <a:tcPr/>
                </a:tc>
                <a:tc>
                  <a:txBody>
                    <a:bodyPr/>
                    <a:lstStyle/>
                    <a:p>
                      <a:endParaRPr lang="en-US" sz="600"/>
                    </a:p>
                  </a:txBody>
                  <a:tcPr/>
                </a:tc>
                <a:extLst>
                  <a:ext uri="{0D108BD9-81ED-4DB2-BD59-A6C34878D82A}">
                    <a16:rowId xmlns:a16="http://schemas.microsoft.com/office/drawing/2014/main" val="3792858971"/>
                  </a:ext>
                </a:extLst>
              </a:tr>
            </a:tbl>
          </a:graphicData>
        </a:graphic>
      </p:graphicFrame>
      <p:graphicFrame>
        <p:nvGraphicFramePr>
          <p:cNvPr id="57" name="Table 14">
            <a:extLst>
              <a:ext uri="{FF2B5EF4-FFF2-40B4-BE49-F238E27FC236}">
                <a16:creationId xmlns:a16="http://schemas.microsoft.com/office/drawing/2014/main" id="{751FC9E6-4CE5-4567-A2E1-D61C7D2CDA6F}"/>
              </a:ext>
            </a:extLst>
          </p:cNvPr>
          <p:cNvGraphicFramePr>
            <a:graphicFrameLocks noGrp="1"/>
          </p:cNvGraphicFramePr>
          <p:nvPr/>
        </p:nvGraphicFramePr>
        <p:xfrm>
          <a:off x="9944007" y="3647431"/>
          <a:ext cx="873495" cy="731520"/>
        </p:xfrm>
        <a:graphic>
          <a:graphicData uri="http://schemas.openxmlformats.org/drawingml/2006/table">
            <a:tbl>
              <a:tblPr firstRow="1" bandRow="1">
                <a:tableStyleId>{F5AB1C69-6EDB-4FF4-983F-18BD219EF322}</a:tableStyleId>
              </a:tblPr>
              <a:tblGrid>
                <a:gridCol w="291165">
                  <a:extLst>
                    <a:ext uri="{9D8B030D-6E8A-4147-A177-3AD203B41FA5}">
                      <a16:colId xmlns:a16="http://schemas.microsoft.com/office/drawing/2014/main" val="2494398187"/>
                    </a:ext>
                  </a:extLst>
                </a:gridCol>
                <a:gridCol w="291165">
                  <a:extLst>
                    <a:ext uri="{9D8B030D-6E8A-4147-A177-3AD203B41FA5}">
                      <a16:colId xmlns:a16="http://schemas.microsoft.com/office/drawing/2014/main" val="1949098966"/>
                    </a:ext>
                  </a:extLst>
                </a:gridCol>
                <a:gridCol w="291165">
                  <a:extLst>
                    <a:ext uri="{9D8B030D-6E8A-4147-A177-3AD203B41FA5}">
                      <a16:colId xmlns:a16="http://schemas.microsoft.com/office/drawing/2014/main" val="73947766"/>
                    </a:ext>
                  </a:extLst>
                </a:gridCol>
              </a:tblGrid>
              <a:tr h="0">
                <a:tc>
                  <a:txBody>
                    <a:bodyPr/>
                    <a:lstStyle/>
                    <a:p>
                      <a:endParaRPr lang="en-US" sz="600"/>
                    </a:p>
                  </a:txBody>
                  <a:tcPr/>
                </a:tc>
                <a:tc>
                  <a:txBody>
                    <a:bodyPr/>
                    <a:lstStyle/>
                    <a:p>
                      <a:endParaRPr lang="en-US" sz="600"/>
                    </a:p>
                  </a:txBody>
                  <a:tcPr/>
                </a:tc>
                <a:tc>
                  <a:txBody>
                    <a:bodyPr/>
                    <a:lstStyle/>
                    <a:p>
                      <a:endParaRPr lang="en-US" sz="600"/>
                    </a:p>
                  </a:txBody>
                  <a:tcPr/>
                </a:tc>
                <a:extLst>
                  <a:ext uri="{0D108BD9-81ED-4DB2-BD59-A6C34878D82A}">
                    <a16:rowId xmlns:a16="http://schemas.microsoft.com/office/drawing/2014/main" val="2114904696"/>
                  </a:ext>
                </a:extLst>
              </a:tr>
              <a:tr h="0">
                <a:tc>
                  <a:txBody>
                    <a:bodyPr/>
                    <a:lstStyle/>
                    <a:p>
                      <a:endParaRPr lang="en-US" sz="600"/>
                    </a:p>
                  </a:txBody>
                  <a:tcPr/>
                </a:tc>
                <a:tc>
                  <a:txBody>
                    <a:bodyPr/>
                    <a:lstStyle/>
                    <a:p>
                      <a:endParaRPr lang="en-US" sz="600"/>
                    </a:p>
                  </a:txBody>
                  <a:tcPr/>
                </a:tc>
                <a:tc>
                  <a:txBody>
                    <a:bodyPr/>
                    <a:lstStyle/>
                    <a:p>
                      <a:endParaRPr lang="en-US" sz="600"/>
                    </a:p>
                  </a:txBody>
                  <a:tcPr/>
                </a:tc>
                <a:extLst>
                  <a:ext uri="{0D108BD9-81ED-4DB2-BD59-A6C34878D82A}">
                    <a16:rowId xmlns:a16="http://schemas.microsoft.com/office/drawing/2014/main" val="3084541195"/>
                  </a:ext>
                </a:extLst>
              </a:tr>
              <a:tr h="0">
                <a:tc>
                  <a:txBody>
                    <a:bodyPr/>
                    <a:lstStyle/>
                    <a:p>
                      <a:endParaRPr lang="en-US" sz="600"/>
                    </a:p>
                  </a:txBody>
                  <a:tcPr/>
                </a:tc>
                <a:tc>
                  <a:txBody>
                    <a:bodyPr/>
                    <a:lstStyle/>
                    <a:p>
                      <a:endParaRPr lang="en-US" sz="600"/>
                    </a:p>
                  </a:txBody>
                  <a:tcPr/>
                </a:tc>
                <a:tc>
                  <a:txBody>
                    <a:bodyPr/>
                    <a:lstStyle/>
                    <a:p>
                      <a:endParaRPr lang="en-US" sz="600"/>
                    </a:p>
                  </a:txBody>
                  <a:tcPr/>
                </a:tc>
                <a:extLst>
                  <a:ext uri="{0D108BD9-81ED-4DB2-BD59-A6C34878D82A}">
                    <a16:rowId xmlns:a16="http://schemas.microsoft.com/office/drawing/2014/main" val="3118304598"/>
                  </a:ext>
                </a:extLst>
              </a:tr>
              <a:tr h="0">
                <a:tc>
                  <a:txBody>
                    <a:bodyPr/>
                    <a:lstStyle/>
                    <a:p>
                      <a:endParaRPr lang="en-US" sz="600"/>
                    </a:p>
                  </a:txBody>
                  <a:tcPr/>
                </a:tc>
                <a:tc>
                  <a:txBody>
                    <a:bodyPr/>
                    <a:lstStyle/>
                    <a:p>
                      <a:endParaRPr lang="en-US" sz="600"/>
                    </a:p>
                  </a:txBody>
                  <a:tcPr/>
                </a:tc>
                <a:tc>
                  <a:txBody>
                    <a:bodyPr/>
                    <a:lstStyle/>
                    <a:p>
                      <a:endParaRPr lang="en-US" sz="600"/>
                    </a:p>
                  </a:txBody>
                  <a:tcPr/>
                </a:tc>
                <a:extLst>
                  <a:ext uri="{0D108BD9-81ED-4DB2-BD59-A6C34878D82A}">
                    <a16:rowId xmlns:a16="http://schemas.microsoft.com/office/drawing/2014/main" val="3792858971"/>
                  </a:ext>
                </a:extLst>
              </a:tr>
            </a:tbl>
          </a:graphicData>
        </a:graphic>
      </p:graphicFrame>
      <p:cxnSp>
        <p:nvCxnSpPr>
          <p:cNvPr id="59" name="Straight Arrow Connector 58">
            <a:extLst>
              <a:ext uri="{FF2B5EF4-FFF2-40B4-BE49-F238E27FC236}">
                <a16:creationId xmlns:a16="http://schemas.microsoft.com/office/drawing/2014/main" id="{C0FAA479-A2A9-44D9-95C1-1D99AE32215B}"/>
              </a:ext>
            </a:extLst>
          </p:cNvPr>
          <p:cNvCxnSpPr>
            <a:cxnSpLocks/>
            <a:stCxn id="57" idx="2"/>
            <a:endCxn id="47" idx="0"/>
          </p:cNvCxnSpPr>
          <p:nvPr/>
        </p:nvCxnSpPr>
        <p:spPr>
          <a:xfrm flipH="1">
            <a:off x="9905080" y="4378951"/>
            <a:ext cx="475674" cy="1166215"/>
          </a:xfrm>
          <a:prstGeom prst="straightConnector1">
            <a:avLst/>
          </a:prstGeom>
          <a:ln>
            <a:solidFill>
              <a:srgbClr val="00B0F0"/>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3B638BFA-7209-40AD-9191-FC05F4A6C49A}"/>
              </a:ext>
            </a:extLst>
          </p:cNvPr>
          <p:cNvCxnSpPr>
            <a:cxnSpLocks/>
            <a:stCxn id="57" idx="2"/>
            <a:endCxn id="48" idx="0"/>
          </p:cNvCxnSpPr>
          <p:nvPr/>
        </p:nvCxnSpPr>
        <p:spPr>
          <a:xfrm>
            <a:off x="10380754" y="4378951"/>
            <a:ext cx="321537" cy="1166215"/>
          </a:xfrm>
          <a:prstGeom prst="straightConnector1">
            <a:avLst/>
          </a:prstGeom>
          <a:ln>
            <a:solidFill>
              <a:srgbClr val="00B0F0"/>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3B9C4210-A73D-4F61-B7E0-57082F4D274B}"/>
              </a:ext>
            </a:extLst>
          </p:cNvPr>
          <p:cNvCxnSpPr>
            <a:cxnSpLocks/>
            <a:stCxn id="14" idx="2"/>
            <a:endCxn id="51" idx="0"/>
          </p:cNvCxnSpPr>
          <p:nvPr/>
        </p:nvCxnSpPr>
        <p:spPr>
          <a:xfrm>
            <a:off x="8608216" y="2372113"/>
            <a:ext cx="720732" cy="1265168"/>
          </a:xfrm>
          <a:prstGeom prst="straightConnector1">
            <a:avLst/>
          </a:prstGeom>
          <a:ln>
            <a:solidFill>
              <a:srgbClr val="00B0F0"/>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graphicFrame>
        <p:nvGraphicFramePr>
          <p:cNvPr id="77" name="Table 14">
            <a:extLst>
              <a:ext uri="{FF2B5EF4-FFF2-40B4-BE49-F238E27FC236}">
                <a16:creationId xmlns:a16="http://schemas.microsoft.com/office/drawing/2014/main" id="{50FFEA8B-F3BB-4E63-A497-8C3E4B930F10}"/>
              </a:ext>
            </a:extLst>
          </p:cNvPr>
          <p:cNvGraphicFramePr>
            <a:graphicFrameLocks noGrp="1"/>
          </p:cNvGraphicFramePr>
          <p:nvPr/>
        </p:nvGraphicFramePr>
        <p:xfrm>
          <a:off x="10991548" y="3637281"/>
          <a:ext cx="873495" cy="731520"/>
        </p:xfrm>
        <a:graphic>
          <a:graphicData uri="http://schemas.openxmlformats.org/drawingml/2006/table">
            <a:tbl>
              <a:tblPr firstRow="1" bandRow="1">
                <a:tableStyleId>{F5AB1C69-6EDB-4FF4-983F-18BD219EF322}</a:tableStyleId>
              </a:tblPr>
              <a:tblGrid>
                <a:gridCol w="291165">
                  <a:extLst>
                    <a:ext uri="{9D8B030D-6E8A-4147-A177-3AD203B41FA5}">
                      <a16:colId xmlns:a16="http://schemas.microsoft.com/office/drawing/2014/main" val="2494398187"/>
                    </a:ext>
                  </a:extLst>
                </a:gridCol>
                <a:gridCol w="291165">
                  <a:extLst>
                    <a:ext uri="{9D8B030D-6E8A-4147-A177-3AD203B41FA5}">
                      <a16:colId xmlns:a16="http://schemas.microsoft.com/office/drawing/2014/main" val="1949098966"/>
                    </a:ext>
                  </a:extLst>
                </a:gridCol>
                <a:gridCol w="291165">
                  <a:extLst>
                    <a:ext uri="{9D8B030D-6E8A-4147-A177-3AD203B41FA5}">
                      <a16:colId xmlns:a16="http://schemas.microsoft.com/office/drawing/2014/main" val="73947766"/>
                    </a:ext>
                  </a:extLst>
                </a:gridCol>
              </a:tblGrid>
              <a:tr h="0">
                <a:tc>
                  <a:txBody>
                    <a:bodyPr/>
                    <a:lstStyle/>
                    <a:p>
                      <a:endParaRPr lang="en-US" sz="600"/>
                    </a:p>
                  </a:txBody>
                  <a:tcPr/>
                </a:tc>
                <a:tc>
                  <a:txBody>
                    <a:bodyPr/>
                    <a:lstStyle/>
                    <a:p>
                      <a:endParaRPr lang="en-US" sz="600"/>
                    </a:p>
                  </a:txBody>
                  <a:tcPr/>
                </a:tc>
                <a:tc>
                  <a:txBody>
                    <a:bodyPr/>
                    <a:lstStyle/>
                    <a:p>
                      <a:endParaRPr lang="en-US" sz="600"/>
                    </a:p>
                  </a:txBody>
                  <a:tcPr/>
                </a:tc>
                <a:extLst>
                  <a:ext uri="{0D108BD9-81ED-4DB2-BD59-A6C34878D82A}">
                    <a16:rowId xmlns:a16="http://schemas.microsoft.com/office/drawing/2014/main" val="2114904696"/>
                  </a:ext>
                </a:extLst>
              </a:tr>
              <a:tr h="0">
                <a:tc>
                  <a:txBody>
                    <a:bodyPr/>
                    <a:lstStyle/>
                    <a:p>
                      <a:endParaRPr lang="en-US" sz="600"/>
                    </a:p>
                  </a:txBody>
                  <a:tcPr/>
                </a:tc>
                <a:tc>
                  <a:txBody>
                    <a:bodyPr/>
                    <a:lstStyle/>
                    <a:p>
                      <a:endParaRPr lang="en-US" sz="600"/>
                    </a:p>
                  </a:txBody>
                  <a:tcPr/>
                </a:tc>
                <a:tc>
                  <a:txBody>
                    <a:bodyPr/>
                    <a:lstStyle/>
                    <a:p>
                      <a:endParaRPr lang="en-US" sz="600"/>
                    </a:p>
                  </a:txBody>
                  <a:tcPr/>
                </a:tc>
                <a:extLst>
                  <a:ext uri="{0D108BD9-81ED-4DB2-BD59-A6C34878D82A}">
                    <a16:rowId xmlns:a16="http://schemas.microsoft.com/office/drawing/2014/main" val="3084541195"/>
                  </a:ext>
                </a:extLst>
              </a:tr>
              <a:tr h="0">
                <a:tc>
                  <a:txBody>
                    <a:bodyPr/>
                    <a:lstStyle/>
                    <a:p>
                      <a:endParaRPr lang="en-US" sz="600"/>
                    </a:p>
                  </a:txBody>
                  <a:tcPr/>
                </a:tc>
                <a:tc>
                  <a:txBody>
                    <a:bodyPr/>
                    <a:lstStyle/>
                    <a:p>
                      <a:endParaRPr lang="en-US" sz="600"/>
                    </a:p>
                  </a:txBody>
                  <a:tcPr/>
                </a:tc>
                <a:tc>
                  <a:txBody>
                    <a:bodyPr/>
                    <a:lstStyle/>
                    <a:p>
                      <a:endParaRPr lang="en-US" sz="600"/>
                    </a:p>
                  </a:txBody>
                  <a:tcPr/>
                </a:tc>
                <a:extLst>
                  <a:ext uri="{0D108BD9-81ED-4DB2-BD59-A6C34878D82A}">
                    <a16:rowId xmlns:a16="http://schemas.microsoft.com/office/drawing/2014/main" val="3118304598"/>
                  </a:ext>
                </a:extLst>
              </a:tr>
              <a:tr h="0">
                <a:tc>
                  <a:txBody>
                    <a:bodyPr/>
                    <a:lstStyle/>
                    <a:p>
                      <a:endParaRPr lang="en-US" sz="600"/>
                    </a:p>
                  </a:txBody>
                  <a:tcPr/>
                </a:tc>
                <a:tc>
                  <a:txBody>
                    <a:bodyPr/>
                    <a:lstStyle/>
                    <a:p>
                      <a:endParaRPr lang="en-US" sz="600"/>
                    </a:p>
                  </a:txBody>
                  <a:tcPr/>
                </a:tc>
                <a:tc>
                  <a:txBody>
                    <a:bodyPr/>
                    <a:lstStyle/>
                    <a:p>
                      <a:endParaRPr lang="en-US" sz="600"/>
                    </a:p>
                  </a:txBody>
                  <a:tcPr/>
                </a:tc>
                <a:extLst>
                  <a:ext uri="{0D108BD9-81ED-4DB2-BD59-A6C34878D82A}">
                    <a16:rowId xmlns:a16="http://schemas.microsoft.com/office/drawing/2014/main" val="3792858971"/>
                  </a:ext>
                </a:extLst>
              </a:tr>
            </a:tbl>
          </a:graphicData>
        </a:graphic>
      </p:graphicFrame>
      <p:cxnSp>
        <p:nvCxnSpPr>
          <p:cNvPr id="89" name="Straight Arrow Connector 88">
            <a:extLst>
              <a:ext uri="{FF2B5EF4-FFF2-40B4-BE49-F238E27FC236}">
                <a16:creationId xmlns:a16="http://schemas.microsoft.com/office/drawing/2014/main" id="{1ED79B5B-2CCA-443F-B53F-A8F51071B924}"/>
              </a:ext>
            </a:extLst>
          </p:cNvPr>
          <p:cNvCxnSpPr>
            <a:cxnSpLocks/>
            <a:stCxn id="7" idx="2"/>
            <a:endCxn id="51" idx="0"/>
          </p:cNvCxnSpPr>
          <p:nvPr/>
        </p:nvCxnSpPr>
        <p:spPr>
          <a:xfrm flipH="1">
            <a:off x="9328948" y="2567050"/>
            <a:ext cx="1529861" cy="1070231"/>
          </a:xfrm>
          <a:prstGeom prst="straightConnector1">
            <a:avLst/>
          </a:prstGeom>
          <a:ln>
            <a:solidFill>
              <a:srgbClr val="00B0F0"/>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1F816616-3D01-48FC-A4FA-9F4DBA658224}"/>
              </a:ext>
            </a:extLst>
          </p:cNvPr>
          <p:cNvCxnSpPr>
            <a:cxnSpLocks/>
            <a:stCxn id="77" idx="2"/>
            <a:endCxn id="50" idx="0"/>
          </p:cNvCxnSpPr>
          <p:nvPr/>
        </p:nvCxnSpPr>
        <p:spPr>
          <a:xfrm>
            <a:off x="11428295" y="4368801"/>
            <a:ext cx="6305" cy="1176365"/>
          </a:xfrm>
          <a:prstGeom prst="straightConnector1">
            <a:avLst/>
          </a:prstGeom>
          <a:ln>
            <a:solidFill>
              <a:srgbClr val="00B0F0"/>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21" name="Rectangle 120">
            <a:extLst>
              <a:ext uri="{FF2B5EF4-FFF2-40B4-BE49-F238E27FC236}">
                <a16:creationId xmlns:a16="http://schemas.microsoft.com/office/drawing/2014/main" id="{89B8F116-B5FF-474D-BFFC-8D708D15A706}"/>
              </a:ext>
            </a:extLst>
          </p:cNvPr>
          <p:cNvSpPr/>
          <p:nvPr/>
        </p:nvSpPr>
        <p:spPr>
          <a:xfrm>
            <a:off x="7370066" y="3055323"/>
            <a:ext cx="846707" cy="246221"/>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300"/>
              </a:spcAft>
              <a:buClrTx/>
              <a:buSzPct val="90000"/>
              <a:buFontTx/>
              <a:buNone/>
              <a:tabLst/>
              <a:defRPr/>
            </a:pPr>
            <a:r>
              <a:rPr kumimoji="0" lang="en-US" sz="10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Logical DW</a:t>
            </a:r>
          </a:p>
        </p:txBody>
      </p:sp>
    </p:spTree>
    <p:extLst>
      <p:ext uri="{BB962C8B-B14F-4D97-AF65-F5344CB8AC3E}">
        <p14:creationId xmlns:p14="http://schemas.microsoft.com/office/powerpoint/2010/main" val="2672935675"/>
      </p:ext>
    </p:extLst>
  </p:cSld>
  <p:clrMapOvr>
    <a:masterClrMapping/>
  </p:clrMapOvr>
  <p:transition>
    <p:fade/>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346013-BB0C-4B74-9CDB-2AF59FC3859D}"/>
              </a:ext>
            </a:extLst>
          </p:cNvPr>
          <p:cNvSpPr>
            <a:spLocks noGrp="1"/>
          </p:cNvSpPr>
          <p:nvPr>
            <p:ph type="title"/>
          </p:nvPr>
        </p:nvSpPr>
        <p:spPr>
          <a:xfrm>
            <a:off x="426426" y="222583"/>
            <a:ext cx="10470174" cy="758022"/>
          </a:xfrm>
        </p:spPr>
        <p:txBody>
          <a:bodyPr/>
          <a:lstStyle/>
          <a:p>
            <a:r>
              <a:rPr lang="en-US" dirty="0"/>
              <a:t>Logical Data Warehouse views</a:t>
            </a:r>
          </a:p>
        </p:txBody>
      </p:sp>
      <p:sp>
        <p:nvSpPr>
          <p:cNvPr id="4" name="Text Placeholder 3">
            <a:extLst>
              <a:ext uri="{FF2B5EF4-FFF2-40B4-BE49-F238E27FC236}">
                <a16:creationId xmlns:a16="http://schemas.microsoft.com/office/drawing/2014/main" id="{7FF1CCFA-71D7-4E69-9342-9AC6FAFE4AEB}"/>
              </a:ext>
            </a:extLst>
          </p:cNvPr>
          <p:cNvSpPr>
            <a:spLocks noGrp="1"/>
          </p:cNvSpPr>
          <p:nvPr>
            <p:ph type="body" sz="quarter" idx="11"/>
          </p:nvPr>
        </p:nvSpPr>
        <p:spPr>
          <a:xfrm>
            <a:off x="426424" y="1129914"/>
            <a:ext cx="5050549" cy="4955199"/>
          </a:xfrm>
        </p:spPr>
        <p:txBody>
          <a:bodyPr/>
          <a:lstStyle/>
          <a:p>
            <a:pPr>
              <a:lnSpc>
                <a:spcPct val="100000"/>
              </a:lnSpc>
              <a:spcAft>
                <a:spcPts val="600"/>
              </a:spcAft>
            </a:pPr>
            <a:r>
              <a:rPr lang="en-US" sz="1800" dirty="0">
                <a:solidFill>
                  <a:schemeClr val="tx2"/>
                </a:solidFill>
                <a:latin typeface="+mj-lt"/>
              </a:rPr>
              <a:t>Overview</a:t>
            </a:r>
          </a:p>
          <a:p>
            <a:pPr>
              <a:lnSpc>
                <a:spcPct val="100000"/>
              </a:lnSpc>
              <a:spcAft>
                <a:spcPts val="600"/>
              </a:spcAft>
            </a:pPr>
            <a:r>
              <a:rPr lang="en-US" sz="1600" dirty="0">
                <a:solidFill>
                  <a:schemeClr val="tx1"/>
                </a:solidFill>
              </a:rPr>
              <a:t>serverless SQL pool logical data warehouse views are created on external files placed in customer Azure storage</a:t>
            </a:r>
          </a:p>
          <a:p>
            <a:pPr>
              <a:lnSpc>
                <a:spcPct val="100000"/>
              </a:lnSpc>
              <a:spcAft>
                <a:spcPts val="600"/>
              </a:spcAft>
            </a:pPr>
            <a:endParaRPr lang="en-US" sz="1600" dirty="0">
              <a:solidFill>
                <a:schemeClr val="tx1"/>
              </a:solidFill>
            </a:endParaRPr>
          </a:p>
          <a:p>
            <a:pPr>
              <a:lnSpc>
                <a:spcPct val="100000"/>
              </a:lnSpc>
              <a:spcAft>
                <a:spcPts val="600"/>
              </a:spcAft>
            </a:pPr>
            <a:r>
              <a:rPr lang="en-US" sz="1800" dirty="0">
                <a:solidFill>
                  <a:schemeClr val="tx2"/>
                </a:solidFill>
                <a:latin typeface="+mj-lt"/>
              </a:rPr>
              <a:t>Benefits</a:t>
            </a:r>
          </a:p>
          <a:p>
            <a:pPr>
              <a:lnSpc>
                <a:spcPct val="100000"/>
              </a:lnSpc>
              <a:spcAft>
                <a:spcPts val="600"/>
              </a:spcAft>
            </a:pPr>
            <a:r>
              <a:rPr lang="en-US" sz="1600" dirty="0">
                <a:solidFill>
                  <a:schemeClr val="tx1"/>
                </a:solidFill>
              </a:rPr>
              <a:t>Create SQL views on externally stored data</a:t>
            </a:r>
          </a:p>
          <a:p>
            <a:pPr>
              <a:lnSpc>
                <a:spcPct val="100000"/>
              </a:lnSpc>
              <a:spcAft>
                <a:spcPts val="600"/>
              </a:spcAft>
            </a:pPr>
            <a:r>
              <a:rPr lang="en-US" sz="1600" dirty="0">
                <a:solidFill>
                  <a:schemeClr val="tx1"/>
                </a:solidFill>
              </a:rPr>
              <a:t>Access files using the view from various tools and language</a:t>
            </a:r>
          </a:p>
          <a:p>
            <a:pPr>
              <a:lnSpc>
                <a:spcPct val="100000"/>
              </a:lnSpc>
              <a:spcAft>
                <a:spcPts val="600"/>
              </a:spcAft>
            </a:pPr>
            <a:r>
              <a:rPr lang="en-US" sz="1600" dirty="0">
                <a:solidFill>
                  <a:schemeClr val="tx1"/>
                </a:solidFill>
              </a:rPr>
              <a:t>Leverage rich T-SQL language to process and analyze data in external files exposed via views</a:t>
            </a:r>
          </a:p>
          <a:p>
            <a:pPr>
              <a:lnSpc>
                <a:spcPct val="100000"/>
              </a:lnSpc>
              <a:spcAft>
                <a:spcPts val="600"/>
              </a:spcAft>
            </a:pPr>
            <a:r>
              <a:rPr lang="en-US" sz="1600" dirty="0">
                <a:solidFill>
                  <a:schemeClr val="tx1"/>
                </a:solidFill>
              </a:rPr>
              <a:t>Create PowerBI reports on the views created on external data</a:t>
            </a:r>
          </a:p>
        </p:txBody>
      </p:sp>
      <p:sp>
        <p:nvSpPr>
          <p:cNvPr id="6" name="Rectangle 5">
            <a:extLst>
              <a:ext uri="{FF2B5EF4-FFF2-40B4-BE49-F238E27FC236}">
                <a16:creationId xmlns:a16="http://schemas.microsoft.com/office/drawing/2014/main" id="{6197DE10-2CF4-4CC0-9712-418B4374CC16}"/>
              </a:ext>
            </a:extLst>
          </p:cNvPr>
          <p:cNvSpPr/>
          <p:nvPr/>
        </p:nvSpPr>
        <p:spPr>
          <a:xfrm>
            <a:off x="5981607" y="1160373"/>
            <a:ext cx="5783969" cy="3785652"/>
          </a:xfrm>
          <a:prstGeom prst="rect">
            <a:avLst/>
          </a:prstGeom>
          <a:ln>
            <a:solidFill>
              <a:schemeClr val="bg2">
                <a:lumMod val="50000"/>
              </a:schemeClr>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USE</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err="1">
                <a:ln>
                  <a:noFill/>
                </a:ln>
                <a:solidFill>
                  <a:srgbClr val="212121"/>
                </a:solidFill>
                <a:effectLst/>
                <a:uLnTx/>
                <a:uFillTx/>
                <a:latin typeface="Calibri" panose="020F0502020204030204" pitchFamily="34" charset="0"/>
                <a:cs typeface="Calibri" panose="020F0502020204030204" pitchFamily="34" charset="0"/>
              </a:rPr>
              <a:t>mydbname</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GO</a:t>
            </a:r>
            <a:endPar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DROP</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VIEW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IF</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EXISTS </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err="1">
                <a:ln>
                  <a:noFill/>
                </a:ln>
                <a:solidFill>
                  <a:srgbClr val="212121"/>
                </a:solidFill>
                <a:effectLst/>
                <a:uLnTx/>
                <a:uFillTx/>
                <a:latin typeface="Calibri" panose="020F0502020204030204" pitchFamily="34" charset="0"/>
                <a:cs typeface="Calibri" panose="020F0502020204030204" pitchFamily="34" charset="0"/>
              </a:rPr>
              <a:t>populationView</a:t>
            </a:r>
            <a:endPar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GO</a:t>
            </a:r>
            <a:endPar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b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CREATE</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VIEW </a:t>
            </a:r>
            <a:r>
              <a:rPr kumimoji="0" lang="en-US" sz="1200" b="0" i="0" u="none" strike="noStrike" kern="1200" cap="none" spc="0" normalizeH="0" baseline="0" noProof="0" dirty="0" err="1">
                <a:ln>
                  <a:noFill/>
                </a:ln>
                <a:solidFill>
                  <a:srgbClr val="212121"/>
                </a:solidFill>
                <a:effectLst/>
                <a:uLnTx/>
                <a:uFillTx/>
                <a:latin typeface="Calibri" panose="020F0502020204030204" pitchFamily="34" charset="0"/>
                <a:cs typeface="Calibri" panose="020F0502020204030204" pitchFamily="34" charset="0"/>
              </a:rPr>
              <a:t>populationView</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AS</a:t>
            </a:r>
            <a:endPar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SELECT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FROM</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795E26"/>
                </a:solidFill>
                <a:effectLst/>
                <a:uLnTx/>
                <a:uFillTx/>
                <a:latin typeface="Calibri" panose="020F0502020204030204" pitchFamily="34" charset="0"/>
                <a:cs typeface="Calibri" panose="020F0502020204030204" pitchFamily="34" charset="0"/>
              </a:rPr>
              <a:t>OPENROWSET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BULK </a:t>
            </a:r>
            <a:r>
              <a:rPr kumimoji="0" lang="en-US" sz="12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'https://XYZ.blob.core.windows.net/csv/population/*.csv'</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795E26"/>
                </a:solidFill>
                <a:effectLst/>
                <a:uLnTx/>
                <a:uFillTx/>
                <a:latin typeface="Calibri" panose="020F0502020204030204" pitchFamily="34" charset="0"/>
                <a:cs typeface="Calibri" panose="020F0502020204030204" pitchFamily="34" charset="0"/>
              </a:rPr>
              <a:t>FORMAT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'CSV'</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FIELDTERMINATOR</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ROWTERMINATOR</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'\n'</a:t>
            </a:r>
            <a:endPar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WITH</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err="1">
                <a:ln>
                  <a:noFill/>
                </a:ln>
                <a:solidFill>
                  <a:srgbClr val="212121"/>
                </a:solidFill>
                <a:effectLst/>
                <a:uLnTx/>
                <a:uFillTx/>
                <a:latin typeface="Calibri" panose="020F0502020204030204" pitchFamily="34" charset="0"/>
                <a:cs typeface="Calibri" panose="020F0502020204030204" pitchFamily="34" charset="0"/>
              </a:rPr>
              <a:t>country_code</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VARCHAR</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9885A"/>
                </a:solidFill>
                <a:effectLst/>
                <a:uLnTx/>
                <a:uFillTx/>
                <a:latin typeface="Calibri" panose="020F0502020204030204" pitchFamily="34" charset="0"/>
                <a:cs typeface="Calibri" panose="020F0502020204030204" pitchFamily="34" charset="0"/>
              </a:rPr>
              <a:t>5</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err="1">
                <a:ln>
                  <a:noFill/>
                </a:ln>
                <a:solidFill>
                  <a:srgbClr val="212121"/>
                </a:solidFill>
                <a:effectLst/>
                <a:uLnTx/>
                <a:uFillTx/>
                <a:latin typeface="Calibri" panose="020F0502020204030204" pitchFamily="34" charset="0"/>
                <a:cs typeface="Calibri" panose="020F0502020204030204" pitchFamily="34" charset="0"/>
              </a:rPr>
              <a:t>country_name</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VARCHAR</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9885A"/>
                </a:solidFill>
                <a:effectLst/>
                <a:uLnTx/>
                <a:uFillTx/>
                <a:latin typeface="Calibri" panose="020F0502020204030204" pitchFamily="34" charset="0"/>
                <a:cs typeface="Calibri" panose="020F0502020204030204" pitchFamily="34" charset="0"/>
              </a:rPr>
              <a:t>100</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[year] </a:t>
            </a:r>
            <a:r>
              <a:rPr kumimoji="0" lang="en-US" sz="1200" b="0" i="0" u="none" strike="noStrike" kern="1200" cap="none" spc="0" normalizeH="0" baseline="0" noProof="0" dirty="0" err="1">
                <a:ln>
                  <a:noFill/>
                </a:ln>
                <a:solidFill>
                  <a:srgbClr val="0000FF"/>
                </a:solidFill>
                <a:effectLst/>
                <a:uLnTx/>
                <a:uFillTx/>
                <a:latin typeface="Calibri" panose="020F0502020204030204" pitchFamily="34" charset="0"/>
                <a:cs typeface="Calibri" panose="020F0502020204030204" pitchFamily="34" charset="0"/>
              </a:rPr>
              <a:t>smallint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[population] </a:t>
            </a:r>
            <a:r>
              <a:rPr kumimoji="0" lang="en-US" sz="1200" b="0" i="0" u="none" strike="noStrike" kern="1200" cap="none" spc="0" normalizeH="0" baseline="0" noProof="0" dirty="0" err="1">
                <a:ln>
                  <a:noFill/>
                </a:ln>
                <a:solidFill>
                  <a:srgbClr val="0000FF"/>
                </a:solidFill>
                <a:effectLst/>
                <a:uLnTx/>
                <a:uFillTx/>
                <a:latin typeface="Calibri" panose="020F0502020204030204" pitchFamily="34" charset="0"/>
                <a:cs typeface="Calibri" panose="020F0502020204030204" pitchFamily="34" charset="0"/>
              </a:rPr>
              <a:t>bigint</a:t>
            </a:r>
            <a:endPar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AS</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[r]</a:t>
            </a:r>
          </a:p>
        </p:txBody>
      </p:sp>
      <p:sp>
        <p:nvSpPr>
          <p:cNvPr id="7" name="Rectangle 6">
            <a:extLst>
              <a:ext uri="{FF2B5EF4-FFF2-40B4-BE49-F238E27FC236}">
                <a16:creationId xmlns:a16="http://schemas.microsoft.com/office/drawing/2014/main" id="{D9633777-80A4-4833-A9C7-4CDBB5A09B75}"/>
              </a:ext>
            </a:extLst>
          </p:cNvPr>
          <p:cNvSpPr/>
          <p:nvPr/>
        </p:nvSpPr>
        <p:spPr>
          <a:xfrm>
            <a:off x="6096000" y="5136543"/>
            <a:ext cx="3007150" cy="1384995"/>
          </a:xfrm>
          <a:prstGeom prst="rect">
            <a:avLst/>
          </a:prstGeom>
          <a:ln>
            <a:solidFill>
              <a:schemeClr val="bg2">
                <a:lumMod val="50000"/>
              </a:schemeClr>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FF"/>
                </a:solidFill>
                <a:effectLst/>
                <a:uLnTx/>
                <a:uFillTx/>
                <a:latin typeface="Calibri" panose="020F0502020204030204" pitchFamily="34" charset="0"/>
                <a:cs typeface="Calibri" panose="020F0502020204030204" pitchFamily="34" charset="0"/>
              </a:rPr>
              <a:t>SELECT</a:t>
            </a:r>
            <a:r>
              <a:rPr kumimoji="0" lang="en-US" sz="1200" b="0" i="0" u="none" strike="noStrike" kern="1200" cap="none" spc="0" normalizeH="0" baseline="0" noProof="0">
                <a:ln>
                  <a:noFill/>
                </a:ln>
                <a:solidFill>
                  <a:srgbClr val="212121"/>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err="1">
                <a:ln>
                  <a:noFill/>
                </a:ln>
                <a:solidFill>
                  <a:srgbClr val="212121"/>
                </a:solidFill>
                <a:effectLst/>
                <a:uLnTx/>
                <a:uFillTx/>
                <a:latin typeface="Calibri" panose="020F0502020204030204" pitchFamily="34" charset="0"/>
                <a:cs typeface="Calibri" panose="020F0502020204030204" pitchFamily="34" charset="0"/>
              </a:rPr>
              <a:t>country_name</a:t>
            </a:r>
            <a:r>
              <a:rPr kumimoji="0" lang="en-US" sz="1200" b="0" i="0" u="none" strike="noStrike" kern="1200" cap="none" spc="0" normalizeH="0" baseline="0" noProof="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a:ln>
                  <a:noFill/>
                </a:ln>
                <a:solidFill>
                  <a:srgbClr val="0000FF"/>
                </a:solidFill>
                <a:effectLst/>
                <a:uLnTx/>
                <a:uFillTx/>
                <a:latin typeface="Calibri" panose="020F0502020204030204" pitchFamily="34" charset="0"/>
                <a:cs typeface="Calibri" panose="020F0502020204030204" pitchFamily="34" charset="0"/>
              </a:rPr>
              <a:t>population</a:t>
            </a:r>
            <a:endParaRPr kumimoji="0" lang="en-US" sz="1200" b="0" i="0" u="none" strike="noStrike" kern="1200" cap="none" spc="0" normalizeH="0" baseline="0" noProof="0">
              <a:ln>
                <a:noFill/>
              </a:ln>
              <a:solidFill>
                <a:srgbClr val="212121"/>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FF"/>
                </a:solidFill>
                <a:effectLst/>
                <a:uLnTx/>
                <a:uFillTx/>
                <a:latin typeface="Calibri" panose="020F0502020204030204" pitchFamily="34" charset="0"/>
                <a:cs typeface="Calibri" panose="020F0502020204030204" pitchFamily="34" charset="0"/>
              </a:rPr>
              <a:t>FROM</a:t>
            </a:r>
            <a:r>
              <a:rPr kumimoji="0" lang="en-US" sz="1200" b="0" i="0" u="none" strike="noStrike" kern="1200" cap="none" spc="0" normalizeH="0" baseline="0" noProof="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err="1">
                <a:ln>
                  <a:noFill/>
                </a:ln>
                <a:solidFill>
                  <a:srgbClr val="212121"/>
                </a:solidFill>
                <a:effectLst/>
                <a:uLnTx/>
                <a:uFillTx/>
                <a:latin typeface="Calibri" panose="020F0502020204030204" pitchFamily="34" charset="0"/>
                <a:cs typeface="Calibri" panose="020F0502020204030204" pitchFamily="34" charset="0"/>
              </a:rPr>
              <a:t>populationView</a:t>
            </a:r>
            <a:endParaRPr kumimoji="0" lang="en-US" sz="1200" b="0" i="0" u="none" strike="noStrike" kern="1200" cap="none" spc="0" normalizeH="0" baseline="0" noProof="0">
              <a:ln>
                <a:noFill/>
              </a:ln>
              <a:solidFill>
                <a:srgbClr val="212121"/>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FF"/>
                </a:solidFill>
                <a:effectLst/>
                <a:uLnTx/>
                <a:uFillTx/>
                <a:latin typeface="Calibri" panose="020F0502020204030204" pitchFamily="34" charset="0"/>
                <a:cs typeface="Calibri" panose="020F0502020204030204" pitchFamily="34" charset="0"/>
              </a:rPr>
              <a:t>WHERE</a:t>
            </a:r>
            <a:r>
              <a:rPr kumimoji="0" lang="en-US" sz="1200" b="0" i="0" u="none" strike="noStrike" kern="1200" cap="none" spc="0" normalizeH="0" baseline="0" noProof="0">
                <a:ln>
                  <a:noFill/>
                </a:ln>
                <a:solidFill>
                  <a:srgbClr val="212121"/>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212121"/>
                </a:solidFill>
                <a:effectLst/>
                <a:uLnTx/>
                <a:uFillTx/>
                <a:latin typeface="Calibri" panose="020F0502020204030204" pitchFamily="34" charset="0"/>
                <a:cs typeface="Calibri" panose="020F0502020204030204" pitchFamily="34" charset="0"/>
              </a:rPr>
              <a:t>    [year] </a:t>
            </a:r>
            <a:r>
              <a:rPr kumimoji="0" lang="en-US" sz="1200" b="0" i="0" u="none" strike="noStrike" kern="120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a:ln>
                  <a:noFill/>
                </a:ln>
                <a:solidFill>
                  <a:srgbClr val="09885A"/>
                </a:solidFill>
                <a:effectLst/>
                <a:uLnTx/>
                <a:uFillTx/>
                <a:latin typeface="Calibri" panose="020F0502020204030204" pitchFamily="34" charset="0"/>
                <a:cs typeface="Calibri" panose="020F0502020204030204" pitchFamily="34" charset="0"/>
              </a:rPr>
              <a:t>2019</a:t>
            </a:r>
            <a:endParaRPr kumimoji="0" lang="en-US" sz="1200" b="0" i="0" u="none" strike="noStrike" kern="1200" cap="none" spc="0" normalizeH="0" baseline="0" noProof="0">
              <a:ln>
                <a:noFill/>
              </a:ln>
              <a:solidFill>
                <a:srgbClr val="212121"/>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FF"/>
                </a:solidFill>
                <a:effectLst/>
                <a:uLnTx/>
                <a:uFillTx/>
                <a:latin typeface="Calibri" panose="020F0502020204030204" pitchFamily="34" charset="0"/>
                <a:cs typeface="Calibri" panose="020F0502020204030204" pitchFamily="34" charset="0"/>
              </a:rPr>
              <a:t>ORDER BY</a:t>
            </a:r>
            <a:r>
              <a:rPr kumimoji="0" lang="en-US" sz="1200" b="0" i="0" u="none" strike="noStrike" kern="1200" cap="none" spc="0" normalizeH="0" baseline="0" noProof="0">
                <a:ln>
                  <a:noFill/>
                </a:ln>
                <a:solidFill>
                  <a:srgbClr val="212121"/>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212121"/>
                </a:solidFill>
                <a:effectLst/>
                <a:uLnTx/>
                <a:uFillTx/>
                <a:latin typeface="Calibri" panose="020F0502020204030204" pitchFamily="34" charset="0"/>
                <a:cs typeface="Calibri" panose="020F0502020204030204" pitchFamily="34" charset="0"/>
              </a:rPr>
              <a:t>    [population] </a:t>
            </a:r>
            <a:r>
              <a:rPr kumimoji="0" lang="en-US" sz="1200" b="0" i="0" u="none" strike="noStrike" kern="1200" cap="none" spc="0" normalizeH="0" baseline="0" noProof="0">
                <a:ln>
                  <a:noFill/>
                </a:ln>
                <a:solidFill>
                  <a:srgbClr val="0000FF"/>
                </a:solidFill>
                <a:effectLst/>
                <a:uLnTx/>
                <a:uFillTx/>
                <a:latin typeface="Calibri" panose="020F0502020204030204" pitchFamily="34" charset="0"/>
                <a:cs typeface="Calibri" panose="020F0502020204030204" pitchFamily="34" charset="0"/>
              </a:rPr>
              <a:t>DESC</a:t>
            </a:r>
            <a:endParaRPr kumimoji="0" lang="en-US" sz="1200" b="0" i="0" u="none" strike="noStrike" kern="1200" cap="none" spc="0" normalizeH="0" baseline="0" noProof="0">
              <a:ln>
                <a:noFill/>
              </a:ln>
              <a:solidFill>
                <a:srgbClr val="212121"/>
              </a:solidFill>
              <a:effectLst/>
              <a:uLnTx/>
              <a:uFillTx/>
              <a:latin typeface="Calibri" panose="020F0502020204030204" pitchFamily="34" charset="0"/>
              <a:cs typeface="Calibri" panose="020F0502020204030204" pitchFamily="34" charset="0"/>
            </a:endParaRPr>
          </a:p>
        </p:txBody>
      </p:sp>
      <p:pic>
        <p:nvPicPr>
          <p:cNvPr id="8" name="Picture 7">
            <a:extLst>
              <a:ext uri="{FF2B5EF4-FFF2-40B4-BE49-F238E27FC236}">
                <a16:creationId xmlns:a16="http://schemas.microsoft.com/office/drawing/2014/main" id="{E9D10BE3-0A0E-46DC-B34A-7D3075D06AD9}"/>
              </a:ext>
            </a:extLst>
          </p:cNvPr>
          <p:cNvPicPr>
            <a:picLocks noChangeAspect="1"/>
          </p:cNvPicPr>
          <p:nvPr/>
        </p:nvPicPr>
        <p:blipFill>
          <a:blip r:embed="rId2"/>
          <a:stretch>
            <a:fillRect/>
          </a:stretch>
        </p:blipFill>
        <p:spPr>
          <a:xfrm>
            <a:off x="9692837" y="4125978"/>
            <a:ext cx="2216134" cy="2468377"/>
          </a:xfrm>
          <a:prstGeom prst="rect">
            <a:avLst/>
          </a:prstGeom>
          <a:ln>
            <a:solidFill>
              <a:schemeClr val="bg2">
                <a:lumMod val="50000"/>
              </a:schemeClr>
            </a:solidFill>
          </a:ln>
        </p:spPr>
      </p:pic>
    </p:spTree>
    <p:extLst>
      <p:ext uri="{BB962C8B-B14F-4D97-AF65-F5344CB8AC3E}">
        <p14:creationId xmlns:p14="http://schemas.microsoft.com/office/powerpoint/2010/main" val="2782661525"/>
      </p:ext>
    </p:extLst>
  </p:cSld>
  <p:clrMapOvr>
    <a:masterClrMapping/>
  </p:clrMapOvr>
  <p:transition>
    <p:fade/>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346013-BB0C-4B74-9CDB-2AF59FC3859D}"/>
              </a:ext>
            </a:extLst>
          </p:cNvPr>
          <p:cNvSpPr>
            <a:spLocks noGrp="1"/>
          </p:cNvSpPr>
          <p:nvPr>
            <p:ph type="title"/>
          </p:nvPr>
        </p:nvSpPr>
        <p:spPr>
          <a:xfrm>
            <a:off x="426426" y="222583"/>
            <a:ext cx="10470174" cy="758022"/>
          </a:xfrm>
        </p:spPr>
        <p:txBody>
          <a:bodyPr/>
          <a:lstStyle/>
          <a:p>
            <a:r>
              <a:rPr lang="en-US" dirty="0"/>
              <a:t>Logical Data Warehouse - tables</a:t>
            </a:r>
          </a:p>
        </p:txBody>
      </p:sp>
      <p:sp>
        <p:nvSpPr>
          <p:cNvPr id="4" name="Text Placeholder 3">
            <a:extLst>
              <a:ext uri="{FF2B5EF4-FFF2-40B4-BE49-F238E27FC236}">
                <a16:creationId xmlns:a16="http://schemas.microsoft.com/office/drawing/2014/main" id="{7FF1CCFA-71D7-4E69-9342-9AC6FAFE4AEB}"/>
              </a:ext>
            </a:extLst>
          </p:cNvPr>
          <p:cNvSpPr>
            <a:spLocks noGrp="1"/>
          </p:cNvSpPr>
          <p:nvPr>
            <p:ph type="body" sz="quarter" idx="11"/>
          </p:nvPr>
        </p:nvSpPr>
        <p:spPr>
          <a:xfrm>
            <a:off x="426424" y="1129914"/>
            <a:ext cx="5050549" cy="5107599"/>
          </a:xfrm>
        </p:spPr>
        <p:txBody>
          <a:bodyPr vert="horz" wrap="square" lIns="0" tIns="0" rIns="0" bIns="0" rtlCol="0" anchor="t">
            <a:noAutofit/>
          </a:bodyPr>
          <a:lstStyle/>
          <a:p>
            <a:pPr>
              <a:lnSpc>
                <a:spcPct val="100000"/>
              </a:lnSpc>
              <a:spcAft>
                <a:spcPts val="600"/>
              </a:spcAft>
            </a:pPr>
            <a:r>
              <a:rPr lang="en-US" sz="1800" dirty="0">
                <a:solidFill>
                  <a:schemeClr val="tx2"/>
                </a:solidFill>
                <a:latin typeface="+mj-lt"/>
              </a:rPr>
              <a:t>Overview</a:t>
            </a:r>
          </a:p>
          <a:p>
            <a:pPr>
              <a:lnSpc>
                <a:spcPct val="100000"/>
              </a:lnSpc>
              <a:spcAft>
                <a:spcPts val="600"/>
              </a:spcAft>
            </a:pPr>
            <a:r>
              <a:rPr lang="en-US" sz="1600" dirty="0">
                <a:solidFill>
                  <a:schemeClr val="tx1"/>
                </a:solidFill>
              </a:rPr>
              <a:t>Create external tables that reference external files in your serverless SQL pool logical data warehouse </a:t>
            </a:r>
          </a:p>
          <a:p>
            <a:pPr>
              <a:lnSpc>
                <a:spcPct val="100000"/>
              </a:lnSpc>
              <a:spcAft>
                <a:spcPts val="600"/>
              </a:spcAft>
            </a:pPr>
            <a:endParaRPr lang="en-US" sz="1600" dirty="0">
              <a:solidFill>
                <a:schemeClr val="tx1"/>
              </a:solidFill>
            </a:endParaRPr>
          </a:p>
          <a:p>
            <a:pPr>
              <a:lnSpc>
                <a:spcPct val="100000"/>
              </a:lnSpc>
              <a:spcAft>
                <a:spcPts val="600"/>
              </a:spcAft>
            </a:pPr>
            <a:r>
              <a:rPr lang="en-US" sz="1800" dirty="0">
                <a:solidFill>
                  <a:schemeClr val="tx2"/>
                </a:solidFill>
                <a:latin typeface="+mj-lt"/>
              </a:rPr>
              <a:t>Benefits</a:t>
            </a:r>
          </a:p>
          <a:p>
            <a:pPr>
              <a:lnSpc>
                <a:spcPct val="100000"/>
              </a:lnSpc>
              <a:spcAft>
                <a:spcPts val="600"/>
              </a:spcAft>
            </a:pPr>
            <a:r>
              <a:rPr lang="en-US" sz="1600" dirty="0">
                <a:solidFill>
                  <a:schemeClr val="tx1"/>
                </a:solidFill>
              </a:rPr>
              <a:t>Create external tables that reference set of files on Azure storage.</a:t>
            </a:r>
          </a:p>
          <a:p>
            <a:pPr>
              <a:lnSpc>
                <a:spcPct val="100000"/>
              </a:lnSpc>
              <a:spcAft>
                <a:spcPts val="600"/>
              </a:spcAft>
            </a:pPr>
            <a:r>
              <a:rPr lang="en-US" sz="1600" dirty="0">
                <a:solidFill>
                  <a:schemeClr val="tx1"/>
                </a:solidFill>
              </a:rPr>
              <a:t>Join and transform multiple tables in the same query.</a:t>
            </a:r>
          </a:p>
          <a:p>
            <a:pPr>
              <a:lnSpc>
                <a:spcPct val="100000"/>
              </a:lnSpc>
              <a:spcAft>
                <a:spcPts val="600"/>
              </a:spcAft>
            </a:pPr>
            <a:r>
              <a:rPr lang="en-US" sz="1600" dirty="0">
                <a:solidFill>
                  <a:schemeClr val="tx1"/>
                </a:solidFill>
              </a:rPr>
              <a:t>Enables you to analyze external files with the same experience that you have in classic databases.</a:t>
            </a:r>
            <a:endParaRPr lang="en-US" sz="1600" dirty="0">
              <a:solidFill>
                <a:schemeClr val="tx1"/>
              </a:solidFill>
              <a:cs typeface="Segoe UI"/>
            </a:endParaRPr>
          </a:p>
          <a:p>
            <a:pPr>
              <a:lnSpc>
                <a:spcPct val="100000"/>
              </a:lnSpc>
              <a:spcAft>
                <a:spcPts val="600"/>
              </a:spcAft>
            </a:pPr>
            <a:r>
              <a:rPr lang="en-US" sz="1600" dirty="0">
                <a:solidFill>
                  <a:schemeClr val="tx1"/>
                </a:solidFill>
              </a:rPr>
              <a:t>Manage column statistics in external tables.</a:t>
            </a:r>
          </a:p>
          <a:p>
            <a:pPr>
              <a:lnSpc>
                <a:spcPct val="100000"/>
              </a:lnSpc>
              <a:spcAft>
                <a:spcPts val="600"/>
              </a:spcAft>
            </a:pPr>
            <a:r>
              <a:rPr lang="en-US" sz="1600" dirty="0">
                <a:solidFill>
                  <a:schemeClr val="tx1"/>
                </a:solidFill>
              </a:rPr>
              <a:t>Manage access rights per table.</a:t>
            </a:r>
          </a:p>
          <a:p>
            <a:pPr>
              <a:lnSpc>
                <a:spcPct val="100000"/>
              </a:lnSpc>
              <a:spcAft>
                <a:spcPts val="600"/>
              </a:spcAft>
            </a:pPr>
            <a:r>
              <a:rPr lang="en-US" sz="1600" dirty="0">
                <a:solidFill>
                  <a:schemeClr val="tx1"/>
                </a:solidFill>
              </a:rPr>
              <a:t>Create PowerBI reports on the views created on external data</a:t>
            </a:r>
          </a:p>
        </p:txBody>
      </p:sp>
      <p:sp>
        <p:nvSpPr>
          <p:cNvPr id="6" name="Rectangle 5">
            <a:extLst>
              <a:ext uri="{FF2B5EF4-FFF2-40B4-BE49-F238E27FC236}">
                <a16:creationId xmlns:a16="http://schemas.microsoft.com/office/drawing/2014/main" id="{6197DE10-2CF4-4CC0-9712-418B4374CC16}"/>
              </a:ext>
            </a:extLst>
          </p:cNvPr>
          <p:cNvSpPr/>
          <p:nvPr/>
        </p:nvSpPr>
        <p:spPr>
          <a:xfrm>
            <a:off x="5981607" y="1160373"/>
            <a:ext cx="5783969" cy="3539430"/>
          </a:xfrm>
          <a:prstGeom prst="rect">
            <a:avLst/>
          </a:prstGeom>
          <a:ln>
            <a:solidFill>
              <a:schemeClr val="bg2">
                <a:lumMod val="50000"/>
              </a:schemeClr>
            </a:solidFill>
          </a:ln>
        </p:spPr>
        <p:txBody>
          <a:bodyPr wrap="square"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FF"/>
                </a:solidFill>
                <a:effectLst/>
                <a:uLnTx/>
                <a:uFillTx/>
                <a:latin typeface="Calibri"/>
                <a:cs typeface="Calibri"/>
              </a:rPr>
              <a:t>USE</a:t>
            </a:r>
            <a:r>
              <a:rPr kumimoji="0" lang="en-US" sz="1400" b="0" i="0" u="none" strike="noStrike" kern="1200" cap="none" spc="0" normalizeH="0" baseline="0" noProof="0" dirty="0">
                <a:ln>
                  <a:noFill/>
                </a:ln>
                <a:solidFill>
                  <a:srgbClr val="212121"/>
                </a:solidFill>
                <a:effectLst/>
                <a:uLnTx/>
                <a:uFillTx/>
                <a:latin typeface="Calibri"/>
                <a:cs typeface="Calibri"/>
              </a:rPr>
              <a:t> [</a:t>
            </a:r>
            <a:r>
              <a:rPr kumimoji="0" lang="en-US" sz="1400" b="0" i="0" u="none" strike="noStrike" kern="1200" cap="none" spc="0" normalizeH="0" baseline="0" noProof="0" dirty="0" err="1">
                <a:ln>
                  <a:noFill/>
                </a:ln>
                <a:solidFill>
                  <a:srgbClr val="212121"/>
                </a:solidFill>
                <a:effectLst/>
                <a:uLnTx/>
                <a:uFillTx/>
                <a:latin typeface="Calibri"/>
                <a:cs typeface="Calibri"/>
              </a:rPr>
              <a:t>mydbname</a:t>
            </a:r>
            <a:r>
              <a:rPr kumimoji="0" lang="en-US" sz="1400" b="0" i="0" u="none" strike="noStrike" kern="1200" cap="none" spc="0" normalizeH="0" baseline="0" noProof="0" dirty="0">
                <a:ln>
                  <a:noFill/>
                </a:ln>
                <a:solidFill>
                  <a:srgbClr val="212121"/>
                </a:solidFill>
                <a:effectLst/>
                <a:uLnTx/>
                <a:uFillTx/>
                <a:latin typeface="Calibri"/>
                <a:cs typeface="Calibri"/>
              </a:rPr>
              <a:t>]</a:t>
            </a:r>
            <a:endParaRPr lang="en-US" sz="1400" b="0" i="0" u="none" strike="noStrike" kern="1200" cap="none" spc="0" normalizeH="0" baseline="0" noProof="0" dirty="0">
              <a:ln>
                <a:noFill/>
              </a:ln>
              <a:solidFill>
                <a:srgbClr val="212121"/>
              </a:solidFill>
              <a:effectLst/>
              <a:uLnTx/>
              <a:uFillTx/>
              <a:latin typeface="Calibri"/>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FF"/>
                </a:solidFill>
                <a:effectLst/>
                <a:uLnTx/>
                <a:uFillTx/>
                <a:latin typeface="Calibri"/>
                <a:cs typeface="Calibri"/>
              </a:rPr>
              <a:t>GO</a:t>
            </a:r>
            <a:endParaRPr lang="en-US" sz="1400" b="0" i="0" u="none" strike="noStrike" kern="1200" cap="none" spc="0" normalizeH="0" baseline="0" noProof="0" dirty="0">
              <a:ln>
                <a:noFill/>
              </a:ln>
              <a:solidFill>
                <a:srgbClr val="212121"/>
              </a:solidFill>
              <a:effectLst/>
              <a:uLnTx/>
              <a:uFillTx/>
              <a:latin typeface="Calibri"/>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FF"/>
                </a:solidFill>
                <a:effectLst/>
                <a:uLnTx/>
                <a:uFillTx/>
                <a:latin typeface="Calibri"/>
                <a:cs typeface="Calibri"/>
              </a:rPr>
              <a:t>DROP</a:t>
            </a:r>
            <a:r>
              <a:rPr kumimoji="0" lang="en-US" sz="1400" b="0" i="0" u="none" strike="noStrike" kern="1200" cap="none" spc="0" normalizeH="0" baseline="0" noProof="0" dirty="0">
                <a:ln>
                  <a:noFill/>
                </a:ln>
                <a:solidFill>
                  <a:srgbClr val="212121"/>
                </a:solidFill>
                <a:effectLst/>
                <a:uLnTx/>
                <a:uFillTx/>
                <a:latin typeface="Calibri"/>
                <a:cs typeface="Calibri"/>
              </a:rPr>
              <a:t> TABLE </a:t>
            </a:r>
            <a:r>
              <a:rPr kumimoji="0" lang="en-US" sz="1400" b="0" i="0" u="none" strike="noStrike" kern="1200" cap="none" spc="0" normalizeH="0" baseline="0" noProof="0" dirty="0">
                <a:ln>
                  <a:noFill/>
                </a:ln>
                <a:solidFill>
                  <a:srgbClr val="0000FF"/>
                </a:solidFill>
                <a:effectLst/>
                <a:uLnTx/>
                <a:uFillTx/>
                <a:latin typeface="Calibri"/>
                <a:cs typeface="Calibri"/>
              </a:rPr>
              <a:t>IF</a:t>
            </a:r>
            <a:r>
              <a:rPr kumimoji="0" lang="en-US" sz="1400" b="0" i="0" u="none" strike="noStrike" kern="1200" cap="none" spc="0" normalizeH="0" baseline="0" noProof="0" dirty="0">
                <a:ln>
                  <a:noFill/>
                </a:ln>
                <a:solidFill>
                  <a:srgbClr val="212121"/>
                </a:solidFill>
                <a:effectLst/>
                <a:uLnTx/>
                <a:uFillTx/>
                <a:latin typeface="Calibri"/>
                <a:cs typeface="Calibri"/>
              </a:rPr>
              <a:t> </a:t>
            </a:r>
            <a:r>
              <a:rPr kumimoji="0" lang="en-US" sz="1400" b="0" i="0" u="none" strike="noStrike" kern="1200" cap="none" spc="0" normalizeH="0" baseline="0" noProof="0" dirty="0">
                <a:ln>
                  <a:noFill/>
                </a:ln>
                <a:solidFill>
                  <a:srgbClr val="0000FF"/>
                </a:solidFill>
                <a:effectLst/>
                <a:uLnTx/>
                <a:uFillTx/>
                <a:latin typeface="Calibri"/>
                <a:cs typeface="Calibri"/>
              </a:rPr>
              <a:t>EXISTS </a:t>
            </a:r>
            <a:r>
              <a:rPr kumimoji="0" lang="en-US" sz="1400" b="0" i="0" u="none" strike="noStrike" kern="1200" cap="none" spc="0" normalizeH="0" baseline="0" noProof="0" dirty="0" err="1">
                <a:ln>
                  <a:noFill/>
                </a:ln>
                <a:solidFill>
                  <a:srgbClr val="0000FF"/>
                </a:solidFill>
                <a:effectLst/>
                <a:uLnTx/>
                <a:uFillTx/>
                <a:latin typeface="Calibri"/>
                <a:cs typeface="Calibri"/>
              </a:rPr>
              <a:t>dbo.P</a:t>
            </a:r>
            <a:r>
              <a:rPr kumimoji="0" lang="en-US" sz="1400" b="0" i="0" u="none" strike="noStrike" kern="1200" cap="none" spc="0" normalizeH="0" baseline="0" noProof="0" dirty="0" err="1">
                <a:ln>
                  <a:noFill/>
                </a:ln>
                <a:solidFill>
                  <a:srgbClr val="212121"/>
                </a:solidFill>
                <a:effectLst/>
                <a:uLnTx/>
                <a:uFillTx/>
                <a:latin typeface="Calibri"/>
                <a:cs typeface="Calibri"/>
              </a:rPr>
              <a:t>opulation</a:t>
            </a:r>
            <a:endParaRPr lang="en-US" sz="1400" b="0" i="0" u="none" strike="noStrike" kern="1200" cap="none" spc="0" normalizeH="0" baseline="0" noProof="0" dirty="0">
              <a:ln>
                <a:noFill/>
              </a:ln>
              <a:solidFill>
                <a:srgbClr val="212121"/>
              </a:solidFill>
              <a:effectLst/>
              <a:uLnTx/>
              <a:uFillTx/>
              <a:latin typeface="Calibri"/>
              <a:cs typeface="Calibri"/>
            </a:endParaRPr>
          </a:p>
          <a:p>
            <a:pPr lvl="0">
              <a:defRPr/>
            </a:pPr>
            <a:r>
              <a:rPr kumimoji="0" lang="en-US" sz="1400" b="0" i="0" u="none" strike="noStrike" kern="1200" cap="none" spc="0" normalizeH="0" baseline="0" noProof="0" dirty="0">
                <a:ln>
                  <a:noFill/>
                </a:ln>
                <a:solidFill>
                  <a:srgbClr val="0000FF"/>
                </a:solidFill>
                <a:effectLst/>
                <a:uLnTx/>
                <a:uFillTx/>
                <a:latin typeface="Calibri"/>
                <a:cs typeface="Calibri"/>
              </a:rPr>
              <a:t>GO</a:t>
            </a:r>
            <a:endParaRPr lang="en-US" sz="1400" b="0" i="0" u="none" strike="noStrike" kern="1200" cap="none" spc="0" normalizeH="0" baseline="0" noProof="0" dirty="0">
              <a:ln>
                <a:noFill/>
              </a:ln>
              <a:solidFill>
                <a:srgbClr val="0000FF"/>
              </a:solidFill>
              <a:effectLst/>
              <a:uLnTx/>
              <a:uFillTx/>
              <a:latin typeface="Calibri"/>
              <a:cs typeface="Calibri"/>
            </a:endParaRPr>
          </a:p>
          <a:p>
            <a:pPr lvl="0">
              <a:defRPr/>
            </a:pPr>
            <a:r>
              <a:rPr lang="en-US" sz="1400" dirty="0">
                <a:solidFill>
                  <a:srgbClr val="0000FF"/>
                </a:solidFill>
                <a:highlight>
                  <a:srgbClr val="FFFFFF"/>
                </a:highlight>
                <a:latin typeface="Calibri"/>
                <a:cs typeface="Calibri"/>
              </a:rPr>
              <a:t>CREATE</a:t>
            </a:r>
            <a:r>
              <a:rPr lang="en-US" sz="1400" dirty="0">
                <a:solidFill>
                  <a:srgbClr val="000000"/>
                </a:solidFill>
                <a:highlight>
                  <a:srgbClr val="FFFFFF"/>
                </a:highlight>
                <a:latin typeface="Calibri"/>
                <a:cs typeface="Calibri"/>
              </a:rPr>
              <a:t> </a:t>
            </a:r>
            <a:r>
              <a:rPr lang="en-US" sz="1400" dirty="0">
                <a:solidFill>
                  <a:srgbClr val="0000FF"/>
                </a:solidFill>
                <a:highlight>
                  <a:srgbClr val="FFFFFF"/>
                </a:highlight>
                <a:latin typeface="Calibri"/>
                <a:cs typeface="Calibri"/>
              </a:rPr>
              <a:t>EXTERNAL</a:t>
            </a:r>
            <a:r>
              <a:rPr lang="en-US" sz="1400" dirty="0">
                <a:solidFill>
                  <a:srgbClr val="000000"/>
                </a:solidFill>
                <a:highlight>
                  <a:srgbClr val="FFFFFF"/>
                </a:highlight>
                <a:latin typeface="Calibri"/>
                <a:cs typeface="Calibri"/>
              </a:rPr>
              <a:t> </a:t>
            </a:r>
            <a:r>
              <a:rPr lang="en-US" sz="1400" dirty="0">
                <a:solidFill>
                  <a:srgbClr val="0000FF"/>
                </a:solidFill>
                <a:highlight>
                  <a:srgbClr val="FFFFFF"/>
                </a:highlight>
                <a:latin typeface="Calibri"/>
                <a:cs typeface="Calibri"/>
              </a:rPr>
              <a:t>TABLE</a:t>
            </a:r>
            <a:r>
              <a:rPr lang="en-US" sz="1400" dirty="0">
                <a:solidFill>
                  <a:srgbClr val="000000"/>
                </a:solidFill>
                <a:highlight>
                  <a:srgbClr val="FFFFFF"/>
                </a:highlight>
                <a:latin typeface="Calibri"/>
                <a:cs typeface="Calibri"/>
              </a:rPr>
              <a:t> </a:t>
            </a:r>
            <a:r>
              <a:rPr lang="en-US" sz="1400" dirty="0" err="1">
                <a:solidFill>
                  <a:srgbClr val="000000"/>
                </a:solidFill>
                <a:highlight>
                  <a:srgbClr val="FFFFFF"/>
                </a:highlight>
                <a:latin typeface="Calibri"/>
                <a:cs typeface="Calibri"/>
              </a:rPr>
              <a:t>dbo</a:t>
            </a:r>
            <a:r>
              <a:rPr lang="en-US" sz="1400" dirty="0" err="1">
                <a:solidFill>
                  <a:srgbClr val="808080"/>
                </a:solidFill>
                <a:highlight>
                  <a:srgbClr val="FFFFFF"/>
                </a:highlight>
                <a:latin typeface="Calibri"/>
                <a:cs typeface="Calibri"/>
              </a:rPr>
              <a:t>.</a:t>
            </a:r>
            <a:r>
              <a:rPr lang="en-US" sz="1400" dirty="0" err="1">
                <a:solidFill>
                  <a:srgbClr val="000000"/>
                </a:solidFill>
                <a:highlight>
                  <a:srgbClr val="FFFFFF"/>
                </a:highlight>
                <a:latin typeface="Calibri"/>
                <a:cs typeface="Calibri"/>
              </a:rPr>
              <a:t>Population</a:t>
            </a:r>
            <a:r>
              <a:rPr lang="en-US" sz="1400" dirty="0">
                <a:solidFill>
                  <a:srgbClr val="000000"/>
                </a:solidFill>
                <a:highlight>
                  <a:srgbClr val="FFFFFF"/>
                </a:highlight>
                <a:latin typeface="Calibri"/>
                <a:cs typeface="Calibri"/>
              </a:rPr>
              <a:t> </a:t>
            </a:r>
            <a:r>
              <a:rPr lang="en-US" sz="1400" dirty="0">
                <a:solidFill>
                  <a:srgbClr val="212121"/>
                </a:solidFill>
                <a:highlight>
                  <a:srgbClr val="FFFFFF"/>
                </a:highlight>
                <a:latin typeface="Calibri"/>
                <a:cs typeface="Calibri"/>
              </a:rPr>
              <a:t>(</a:t>
            </a:r>
          </a:p>
          <a:p>
            <a:pPr lvl="0">
              <a:defRPr/>
            </a:pPr>
            <a:r>
              <a:rPr lang="en-US" sz="1400" dirty="0">
                <a:solidFill>
                  <a:srgbClr val="212121"/>
                </a:solidFill>
                <a:highlight>
                  <a:srgbClr val="FFFFFF"/>
                </a:highlight>
                <a:latin typeface="Calibri"/>
                <a:cs typeface="Calibri"/>
              </a:rPr>
              <a:t>    </a:t>
            </a:r>
            <a:r>
              <a:rPr lang="en-US" sz="1400" dirty="0" err="1">
                <a:solidFill>
                  <a:srgbClr val="212121"/>
                </a:solidFill>
                <a:highlight>
                  <a:srgbClr val="FFFFFF"/>
                </a:highlight>
                <a:latin typeface="Calibri"/>
                <a:cs typeface="Calibri"/>
              </a:rPr>
              <a:t>country_code</a:t>
            </a:r>
            <a:r>
              <a:rPr lang="en-US" sz="1400" dirty="0">
                <a:solidFill>
                  <a:srgbClr val="212121"/>
                </a:solidFill>
                <a:highlight>
                  <a:srgbClr val="FFFFFF"/>
                </a:highlight>
                <a:latin typeface="Calibri"/>
                <a:cs typeface="Calibri"/>
              </a:rPr>
              <a:t> </a:t>
            </a:r>
            <a:r>
              <a:rPr lang="en-US" sz="1400" dirty="0">
                <a:solidFill>
                  <a:srgbClr val="0000FF"/>
                </a:solidFill>
                <a:highlight>
                  <a:srgbClr val="FFFFFF"/>
                </a:highlight>
                <a:latin typeface="Calibri"/>
                <a:cs typeface="Calibri"/>
              </a:rPr>
              <a:t>VARCHAR</a:t>
            </a:r>
            <a:r>
              <a:rPr lang="en-US" sz="1400" dirty="0">
                <a:solidFill>
                  <a:srgbClr val="212121"/>
                </a:solidFill>
                <a:highlight>
                  <a:srgbClr val="FFFFFF"/>
                </a:highlight>
                <a:latin typeface="Calibri"/>
                <a:cs typeface="Calibri"/>
              </a:rPr>
              <a:t> (</a:t>
            </a:r>
            <a:r>
              <a:rPr lang="en-US" sz="1400" dirty="0">
                <a:solidFill>
                  <a:srgbClr val="09885A"/>
                </a:solidFill>
                <a:highlight>
                  <a:srgbClr val="FFFFFF"/>
                </a:highlight>
                <a:latin typeface="Calibri"/>
                <a:cs typeface="Calibri"/>
              </a:rPr>
              <a:t>5</a:t>
            </a:r>
            <a:r>
              <a:rPr lang="en-US" sz="1400" dirty="0">
                <a:solidFill>
                  <a:srgbClr val="212121"/>
                </a:solidFill>
                <a:highlight>
                  <a:srgbClr val="FFFFFF"/>
                </a:highlight>
                <a:latin typeface="Calibri"/>
                <a:cs typeface="Calibri"/>
              </a:rPr>
              <a:t>) COLLATE Latin1_General_BIN2,</a:t>
            </a:r>
          </a:p>
          <a:p>
            <a:pPr lvl="0">
              <a:defRPr/>
            </a:pPr>
            <a:r>
              <a:rPr lang="en-US" sz="1400" dirty="0">
                <a:solidFill>
                  <a:srgbClr val="212121"/>
                </a:solidFill>
                <a:highlight>
                  <a:srgbClr val="FFFFFF"/>
                </a:highlight>
                <a:latin typeface="Calibri"/>
                <a:cs typeface="Calibri"/>
              </a:rPr>
              <a:t>    </a:t>
            </a:r>
            <a:r>
              <a:rPr lang="en-US" sz="1400" dirty="0" err="1">
                <a:solidFill>
                  <a:srgbClr val="212121"/>
                </a:solidFill>
                <a:highlight>
                  <a:srgbClr val="FFFFFF"/>
                </a:highlight>
                <a:latin typeface="Calibri"/>
                <a:cs typeface="Calibri"/>
              </a:rPr>
              <a:t>country_name</a:t>
            </a:r>
            <a:r>
              <a:rPr lang="en-US" sz="1400" dirty="0">
                <a:solidFill>
                  <a:srgbClr val="212121"/>
                </a:solidFill>
                <a:highlight>
                  <a:srgbClr val="FFFFFF"/>
                </a:highlight>
                <a:latin typeface="Calibri"/>
                <a:cs typeface="Calibri"/>
              </a:rPr>
              <a:t> </a:t>
            </a:r>
            <a:r>
              <a:rPr lang="en-US" sz="1400" dirty="0">
                <a:solidFill>
                  <a:srgbClr val="0000FF"/>
                </a:solidFill>
                <a:highlight>
                  <a:srgbClr val="FFFFFF"/>
                </a:highlight>
                <a:latin typeface="Calibri"/>
                <a:cs typeface="Calibri"/>
              </a:rPr>
              <a:t>VARCHAR</a:t>
            </a:r>
            <a:r>
              <a:rPr lang="en-US" sz="1400" dirty="0">
                <a:solidFill>
                  <a:srgbClr val="212121"/>
                </a:solidFill>
                <a:highlight>
                  <a:srgbClr val="FFFFFF"/>
                </a:highlight>
                <a:latin typeface="Calibri"/>
                <a:cs typeface="Calibri"/>
              </a:rPr>
              <a:t> (</a:t>
            </a:r>
            <a:r>
              <a:rPr lang="en-US" sz="1400" dirty="0">
                <a:solidFill>
                  <a:srgbClr val="09885A"/>
                </a:solidFill>
                <a:highlight>
                  <a:srgbClr val="FFFFFF"/>
                </a:highlight>
                <a:latin typeface="Calibri"/>
                <a:cs typeface="Calibri"/>
              </a:rPr>
              <a:t>100</a:t>
            </a:r>
            <a:r>
              <a:rPr lang="en-US" sz="1400" dirty="0">
                <a:solidFill>
                  <a:srgbClr val="212121"/>
                </a:solidFill>
                <a:highlight>
                  <a:srgbClr val="FFFFFF"/>
                </a:highlight>
                <a:latin typeface="Calibri"/>
                <a:cs typeface="Calibri"/>
              </a:rPr>
              <a:t>) COLLATE Latin1_General_BIN2,</a:t>
            </a:r>
          </a:p>
          <a:p>
            <a:pPr lvl="0">
              <a:defRPr/>
            </a:pPr>
            <a:r>
              <a:rPr lang="en-US" sz="1400" dirty="0">
                <a:solidFill>
                  <a:srgbClr val="212121"/>
                </a:solidFill>
                <a:highlight>
                  <a:srgbClr val="FFFFFF"/>
                </a:highlight>
                <a:latin typeface="Calibri"/>
                <a:cs typeface="Calibri"/>
              </a:rPr>
              <a:t>    year </a:t>
            </a:r>
            <a:r>
              <a:rPr lang="en-US" sz="1400" dirty="0" err="1">
                <a:solidFill>
                  <a:srgbClr val="0000FF"/>
                </a:solidFill>
                <a:highlight>
                  <a:srgbClr val="FFFFFF"/>
                </a:highlight>
                <a:latin typeface="Calibri"/>
                <a:cs typeface="Calibri"/>
              </a:rPr>
              <a:t>smallint</a:t>
            </a:r>
            <a:r>
              <a:rPr lang="en-US" sz="1400" dirty="0">
                <a:solidFill>
                  <a:srgbClr val="212121"/>
                </a:solidFill>
                <a:highlight>
                  <a:srgbClr val="FFFFFF"/>
                </a:highlight>
                <a:latin typeface="Calibri"/>
                <a:cs typeface="Calibri"/>
              </a:rPr>
              <a:t>,</a:t>
            </a:r>
          </a:p>
          <a:p>
            <a:pPr lvl="0">
              <a:defRPr/>
            </a:pPr>
            <a:r>
              <a:rPr lang="en-US" sz="1400" dirty="0">
                <a:solidFill>
                  <a:srgbClr val="212121"/>
                </a:solidFill>
                <a:highlight>
                  <a:srgbClr val="FFFFFF"/>
                </a:highlight>
                <a:latin typeface="Calibri"/>
                <a:cs typeface="Calibri"/>
              </a:rPr>
              <a:t>    population </a:t>
            </a:r>
            <a:r>
              <a:rPr lang="en-US" sz="1400" dirty="0" err="1">
                <a:solidFill>
                  <a:srgbClr val="0000FF"/>
                </a:solidFill>
                <a:highlight>
                  <a:srgbClr val="FFFFFF"/>
                </a:highlight>
                <a:latin typeface="Calibri"/>
                <a:cs typeface="Calibri"/>
              </a:rPr>
              <a:t>bigint</a:t>
            </a:r>
            <a:endParaRPr lang="en-US" sz="1400" dirty="0">
              <a:solidFill>
                <a:srgbClr val="212121"/>
              </a:solidFill>
              <a:highlight>
                <a:srgbClr val="FFFFFF"/>
              </a:highlight>
              <a:latin typeface="Calibri"/>
              <a:cs typeface="Calibri"/>
            </a:endParaRPr>
          </a:p>
          <a:p>
            <a:pPr>
              <a:defRPr/>
            </a:pPr>
            <a:r>
              <a:rPr lang="en-US" sz="1400" dirty="0">
                <a:solidFill>
                  <a:srgbClr val="212121"/>
                </a:solidFill>
                <a:highlight>
                  <a:srgbClr val="FFFFFF"/>
                </a:highlight>
                <a:latin typeface="Calibri"/>
                <a:cs typeface="Calibri"/>
              </a:rPr>
              <a:t>)</a:t>
            </a:r>
            <a:r>
              <a:rPr lang="en-US" sz="1400" dirty="0">
                <a:solidFill>
                  <a:srgbClr val="000000"/>
                </a:solidFill>
                <a:highlight>
                  <a:srgbClr val="FFFFFF"/>
                </a:highlight>
                <a:latin typeface="Calibri"/>
                <a:cs typeface="Calibri"/>
              </a:rPr>
              <a:t>  </a:t>
            </a:r>
          </a:p>
          <a:p>
            <a:pPr lvl="0">
              <a:defRPr/>
            </a:pPr>
            <a:r>
              <a:rPr lang="en-US" sz="1400" dirty="0">
                <a:solidFill>
                  <a:srgbClr val="0000FF"/>
                </a:solidFill>
                <a:highlight>
                  <a:srgbClr val="FFFFFF"/>
                </a:highlight>
                <a:latin typeface="Calibri"/>
                <a:cs typeface="Calibri"/>
              </a:rPr>
              <a:t>WITH</a:t>
            </a:r>
            <a:r>
              <a:rPr lang="en-US" sz="1400" dirty="0">
                <a:solidFill>
                  <a:srgbClr val="808080"/>
                </a:solidFill>
                <a:highlight>
                  <a:srgbClr val="FFFFFF"/>
                </a:highlight>
                <a:latin typeface="Calibri"/>
                <a:cs typeface="Calibri"/>
              </a:rPr>
              <a:t>(</a:t>
            </a:r>
            <a:r>
              <a:rPr lang="en-US" sz="1400" dirty="0">
                <a:solidFill>
                  <a:srgbClr val="000000"/>
                </a:solidFill>
                <a:highlight>
                  <a:srgbClr val="FFFFFF"/>
                </a:highlight>
                <a:latin typeface="Calibri"/>
                <a:cs typeface="Calibri"/>
              </a:rPr>
              <a:t>   </a:t>
            </a:r>
          </a:p>
          <a:p>
            <a:pPr>
              <a:defRPr/>
            </a:pPr>
            <a:r>
              <a:rPr lang="en-US" sz="1400" dirty="0">
                <a:solidFill>
                  <a:srgbClr val="000000"/>
                </a:solidFill>
                <a:highlight>
                  <a:srgbClr val="FFFFFF"/>
                </a:highlight>
                <a:latin typeface="Calibri"/>
                <a:cs typeface="Calibri"/>
              </a:rPr>
              <a:t>        </a:t>
            </a:r>
            <a:r>
              <a:rPr lang="en-US" sz="1400" dirty="0">
                <a:solidFill>
                  <a:srgbClr val="0000FF"/>
                </a:solidFill>
                <a:highlight>
                  <a:srgbClr val="FFFFFF"/>
                </a:highlight>
                <a:latin typeface="Calibri"/>
                <a:cs typeface="Calibri"/>
              </a:rPr>
              <a:t>LOCATION</a:t>
            </a:r>
            <a:r>
              <a:rPr lang="en-US" sz="1400" dirty="0">
                <a:solidFill>
                  <a:srgbClr val="000000"/>
                </a:solidFill>
                <a:highlight>
                  <a:srgbClr val="FFFFFF"/>
                </a:highlight>
                <a:latin typeface="Calibri"/>
                <a:cs typeface="Calibri"/>
              </a:rPr>
              <a:t> </a:t>
            </a:r>
            <a:r>
              <a:rPr lang="en-US" sz="1400" dirty="0">
                <a:solidFill>
                  <a:srgbClr val="808080"/>
                </a:solidFill>
                <a:highlight>
                  <a:srgbClr val="FFFFFF"/>
                </a:highlight>
                <a:latin typeface="Calibri"/>
                <a:cs typeface="Calibri"/>
              </a:rPr>
              <a:t>=</a:t>
            </a:r>
            <a:r>
              <a:rPr lang="en-US" sz="1400" dirty="0">
                <a:solidFill>
                  <a:srgbClr val="000000"/>
                </a:solidFill>
                <a:highlight>
                  <a:srgbClr val="FFFFFF"/>
                </a:highlight>
                <a:latin typeface="Calibri"/>
                <a:cs typeface="Calibri"/>
              </a:rPr>
              <a:t> </a:t>
            </a:r>
            <a:r>
              <a:rPr lang="en-US" sz="1400" dirty="0">
                <a:solidFill>
                  <a:srgbClr val="FF0000"/>
                </a:solidFill>
                <a:highlight>
                  <a:srgbClr val="FFFFFF"/>
                </a:highlight>
                <a:latin typeface="Calibri"/>
                <a:cs typeface="Calibri"/>
              </a:rPr>
              <a:t>'</a:t>
            </a:r>
            <a:r>
              <a:rPr lang="en-US" sz="1400" dirty="0">
                <a:solidFill>
                  <a:srgbClr val="FF0000"/>
                </a:solidFill>
                <a:latin typeface="Calibri"/>
                <a:cs typeface="Calibri"/>
              </a:rPr>
              <a:t>/csv/population/population-*.csv</a:t>
            </a:r>
            <a:r>
              <a:rPr lang="en-US" sz="1400" dirty="0">
                <a:solidFill>
                  <a:srgbClr val="FF0000"/>
                </a:solidFill>
                <a:highlight>
                  <a:srgbClr val="FFFFFF"/>
                </a:highlight>
                <a:latin typeface="Calibri"/>
                <a:cs typeface="Calibri"/>
              </a:rPr>
              <a:t>'</a:t>
            </a:r>
            <a:r>
              <a:rPr lang="en-US" sz="1400" dirty="0">
                <a:solidFill>
                  <a:srgbClr val="808080"/>
                </a:solidFill>
                <a:highlight>
                  <a:srgbClr val="FFFFFF"/>
                </a:highlight>
                <a:latin typeface="Calibri"/>
                <a:cs typeface="Calibri"/>
              </a:rPr>
              <a:t>,</a:t>
            </a:r>
            <a:r>
              <a:rPr lang="en-US" sz="1400" dirty="0">
                <a:solidFill>
                  <a:srgbClr val="000000"/>
                </a:solidFill>
                <a:highlight>
                  <a:srgbClr val="FFFFFF"/>
                </a:highlight>
                <a:latin typeface="Calibri"/>
                <a:cs typeface="Calibri"/>
              </a:rPr>
              <a:t>  </a:t>
            </a:r>
            <a:endParaRPr lang="en-US" sz="1400" dirty="0">
              <a:solidFill>
                <a:srgbClr val="000000"/>
              </a:solidFill>
              <a:highlight>
                <a:srgbClr val="FFFFFF"/>
              </a:highlight>
              <a:latin typeface="Calibri" panose="020F0502020204030204" pitchFamily="34" charset="0"/>
              <a:cs typeface="Calibri" panose="020F0502020204030204" pitchFamily="34" charset="0"/>
            </a:endParaRPr>
          </a:p>
          <a:p>
            <a:pPr>
              <a:defRPr/>
            </a:pPr>
            <a:r>
              <a:rPr lang="en-US" sz="1400" dirty="0">
                <a:solidFill>
                  <a:srgbClr val="000000"/>
                </a:solidFill>
                <a:highlight>
                  <a:srgbClr val="FFFFFF"/>
                </a:highlight>
                <a:latin typeface="Calibri"/>
                <a:cs typeface="Calibri"/>
              </a:rPr>
              <a:t>        </a:t>
            </a:r>
            <a:r>
              <a:rPr lang="en-US" sz="1400" dirty="0">
                <a:solidFill>
                  <a:srgbClr val="0000FF"/>
                </a:solidFill>
                <a:highlight>
                  <a:srgbClr val="FFFFFF"/>
                </a:highlight>
                <a:latin typeface="Calibri"/>
                <a:cs typeface="Calibri"/>
              </a:rPr>
              <a:t>DATA_SOURCE</a:t>
            </a:r>
            <a:r>
              <a:rPr lang="en-US" sz="1400" dirty="0">
                <a:solidFill>
                  <a:srgbClr val="000000"/>
                </a:solidFill>
                <a:highlight>
                  <a:srgbClr val="FFFFFF"/>
                </a:highlight>
                <a:latin typeface="Calibri"/>
                <a:cs typeface="Calibri"/>
              </a:rPr>
              <a:t> </a:t>
            </a:r>
            <a:r>
              <a:rPr lang="en-US" sz="1400" dirty="0">
                <a:solidFill>
                  <a:srgbClr val="808080"/>
                </a:solidFill>
                <a:highlight>
                  <a:srgbClr val="FFFFFF"/>
                </a:highlight>
                <a:latin typeface="Calibri"/>
                <a:cs typeface="Calibri"/>
              </a:rPr>
              <a:t>=</a:t>
            </a:r>
            <a:r>
              <a:rPr lang="en-US" sz="1400" dirty="0">
                <a:solidFill>
                  <a:srgbClr val="000000"/>
                </a:solidFill>
                <a:highlight>
                  <a:srgbClr val="FFFFFF"/>
                </a:highlight>
                <a:latin typeface="Calibri"/>
                <a:cs typeface="Calibri"/>
              </a:rPr>
              <a:t> </a:t>
            </a:r>
            <a:r>
              <a:rPr lang="en-US" sz="1400" dirty="0" err="1">
                <a:solidFill>
                  <a:srgbClr val="000000"/>
                </a:solidFill>
                <a:highlight>
                  <a:srgbClr val="FFFFFF"/>
                </a:highlight>
                <a:latin typeface="Calibri"/>
                <a:cs typeface="Calibri"/>
              </a:rPr>
              <a:t>MyAzureStorage</a:t>
            </a:r>
            <a:r>
              <a:rPr lang="en-US" sz="1400" dirty="0">
                <a:solidFill>
                  <a:srgbClr val="808080"/>
                </a:solidFill>
                <a:highlight>
                  <a:srgbClr val="FFFFFF"/>
                </a:highlight>
                <a:latin typeface="Calibri"/>
                <a:cs typeface="Calibri"/>
              </a:rPr>
              <a:t>,</a:t>
            </a:r>
            <a:r>
              <a:rPr lang="en-US" sz="1400" dirty="0">
                <a:solidFill>
                  <a:srgbClr val="000000"/>
                </a:solidFill>
                <a:highlight>
                  <a:srgbClr val="FFFFFF"/>
                </a:highlight>
                <a:latin typeface="Calibri"/>
                <a:cs typeface="Calibri"/>
              </a:rPr>
              <a:t>  </a:t>
            </a:r>
            <a:endParaRPr lang="en-US" sz="1400" dirty="0">
              <a:solidFill>
                <a:srgbClr val="000000"/>
              </a:solidFill>
              <a:highlight>
                <a:srgbClr val="FFFFFF"/>
              </a:highlight>
              <a:latin typeface="Calibri" panose="020F0502020204030204" pitchFamily="34" charset="0"/>
              <a:cs typeface="Calibri" panose="020F0502020204030204" pitchFamily="34" charset="0"/>
            </a:endParaRPr>
          </a:p>
          <a:p>
            <a:pPr>
              <a:defRPr/>
            </a:pPr>
            <a:r>
              <a:rPr lang="en-US" sz="1400" dirty="0">
                <a:solidFill>
                  <a:srgbClr val="000000"/>
                </a:solidFill>
                <a:highlight>
                  <a:srgbClr val="FFFFFF"/>
                </a:highlight>
                <a:latin typeface="Calibri"/>
                <a:cs typeface="Calibri"/>
              </a:rPr>
              <a:t>        </a:t>
            </a:r>
            <a:r>
              <a:rPr lang="en-US" sz="1400" dirty="0">
                <a:solidFill>
                  <a:srgbClr val="0000FF"/>
                </a:solidFill>
                <a:highlight>
                  <a:srgbClr val="FFFFFF"/>
                </a:highlight>
                <a:latin typeface="Calibri"/>
                <a:cs typeface="Calibri"/>
              </a:rPr>
              <a:t>FILE_FORMAT</a:t>
            </a:r>
            <a:r>
              <a:rPr lang="en-US" sz="1400" dirty="0">
                <a:solidFill>
                  <a:srgbClr val="000000"/>
                </a:solidFill>
                <a:highlight>
                  <a:srgbClr val="FFFFFF"/>
                </a:highlight>
                <a:latin typeface="Calibri"/>
                <a:cs typeface="Calibri"/>
              </a:rPr>
              <a:t> </a:t>
            </a:r>
            <a:r>
              <a:rPr lang="en-US" sz="1400" dirty="0">
                <a:solidFill>
                  <a:srgbClr val="808080"/>
                </a:solidFill>
                <a:highlight>
                  <a:srgbClr val="FFFFFF"/>
                </a:highlight>
                <a:latin typeface="Calibri"/>
                <a:cs typeface="Calibri"/>
              </a:rPr>
              <a:t>=</a:t>
            </a:r>
            <a:r>
              <a:rPr lang="en-US" sz="1400" dirty="0">
                <a:solidFill>
                  <a:srgbClr val="000000"/>
                </a:solidFill>
                <a:highlight>
                  <a:srgbClr val="FFFFFF"/>
                </a:highlight>
                <a:latin typeface="Calibri"/>
                <a:cs typeface="Calibri"/>
              </a:rPr>
              <a:t> </a:t>
            </a:r>
            <a:r>
              <a:rPr lang="en-US" sz="1400" dirty="0" err="1">
                <a:solidFill>
                  <a:srgbClr val="000000"/>
                </a:solidFill>
                <a:highlight>
                  <a:srgbClr val="FFFFFF"/>
                </a:highlight>
                <a:latin typeface="Calibri"/>
                <a:cs typeface="Calibri"/>
              </a:rPr>
              <a:t>MyAzureCSVFormat</a:t>
            </a:r>
            <a:r>
              <a:rPr lang="en-US" sz="1400" dirty="0">
                <a:solidFill>
                  <a:srgbClr val="000000"/>
                </a:solidFill>
                <a:highlight>
                  <a:srgbClr val="FFFFFF"/>
                </a:highlight>
                <a:latin typeface="Calibri"/>
                <a:cs typeface="Calibri"/>
              </a:rPr>
              <a:t>  </a:t>
            </a:r>
            <a:endParaRPr lang="en-US" sz="1400" dirty="0">
              <a:solidFill>
                <a:srgbClr val="000000"/>
              </a:solidFill>
              <a:highlight>
                <a:srgbClr val="FFFFFF"/>
              </a:highlight>
              <a:latin typeface="Calibri" panose="020F0502020204030204" pitchFamily="34" charset="0"/>
              <a:cs typeface="Calibri" panose="020F0502020204030204" pitchFamily="34" charset="0"/>
            </a:endParaRPr>
          </a:p>
          <a:p>
            <a:pPr lvl="0">
              <a:defRPr/>
            </a:pPr>
            <a:r>
              <a:rPr lang="en-US" sz="1400" dirty="0">
                <a:solidFill>
                  <a:srgbClr val="808080"/>
                </a:solidFill>
                <a:highlight>
                  <a:srgbClr val="FFFFFF"/>
                </a:highlight>
                <a:latin typeface="Calibri"/>
                <a:cs typeface="Calibri"/>
              </a:rPr>
              <a:t>)</a:t>
            </a:r>
            <a:endParaRPr lang="en-US" sz="1400" dirty="0">
              <a:solidFill>
                <a:srgbClr val="212121"/>
              </a:solidFill>
              <a:latin typeface="Calibri"/>
              <a:cs typeface="Calibri"/>
            </a:endParaRPr>
          </a:p>
        </p:txBody>
      </p:sp>
      <p:sp>
        <p:nvSpPr>
          <p:cNvPr id="7" name="Rectangle 6">
            <a:extLst>
              <a:ext uri="{FF2B5EF4-FFF2-40B4-BE49-F238E27FC236}">
                <a16:creationId xmlns:a16="http://schemas.microsoft.com/office/drawing/2014/main" id="{D9633777-80A4-4833-A9C7-4CDBB5A09B75}"/>
              </a:ext>
            </a:extLst>
          </p:cNvPr>
          <p:cNvSpPr/>
          <p:nvPr/>
        </p:nvSpPr>
        <p:spPr>
          <a:xfrm>
            <a:off x="5981607" y="5510380"/>
            <a:ext cx="3510736" cy="1169551"/>
          </a:xfrm>
          <a:prstGeom prst="rect">
            <a:avLst/>
          </a:prstGeom>
          <a:ln>
            <a:solidFill>
              <a:schemeClr val="bg2">
                <a:lumMod val="50000"/>
              </a:schemeClr>
            </a:solidFill>
          </a:ln>
        </p:spPr>
        <p:txBody>
          <a:bodyPr wrap="square"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FF"/>
                </a:solidFill>
                <a:effectLst/>
                <a:uLnTx/>
                <a:uFillTx/>
                <a:latin typeface="Calibri"/>
                <a:cs typeface="Calibri"/>
              </a:rPr>
              <a:t>SELECT</a:t>
            </a:r>
            <a:r>
              <a:rPr kumimoji="0" lang="en-US" sz="1400" b="0" i="0" u="none" strike="noStrike" kern="1200" cap="none" spc="0" normalizeH="0" baseline="0" noProof="0">
                <a:ln>
                  <a:noFill/>
                </a:ln>
                <a:solidFill>
                  <a:srgbClr val="212121"/>
                </a:solidFill>
                <a:effectLst/>
                <a:uLnTx/>
                <a:uFillTx/>
                <a:latin typeface="Calibri"/>
                <a:cs typeface="Calibri"/>
              </a:rPr>
              <a:t> </a:t>
            </a:r>
            <a:endParaRPr lang="en-US" sz="1400" b="0" i="0" u="none" strike="noStrike" kern="1200" cap="none" spc="0" normalizeH="0" baseline="0" noProof="0">
              <a:ln>
                <a:noFill/>
              </a:ln>
              <a:solidFill>
                <a:srgbClr val="212121"/>
              </a:solidFill>
              <a:effectLst/>
              <a:uLnTx/>
              <a:uFillTx/>
              <a:latin typeface="Calibri"/>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212121"/>
                </a:solidFill>
                <a:effectLst/>
                <a:uLnTx/>
                <a:uFillTx/>
                <a:latin typeface="Calibri"/>
                <a:cs typeface="Calibri"/>
              </a:rPr>
              <a:t>    </a:t>
            </a:r>
            <a:r>
              <a:rPr kumimoji="0" lang="en-US" sz="1400" b="0" i="0" u="none" strike="noStrike" kern="1200" cap="none" spc="0" normalizeH="0" baseline="0" noProof="0" err="1">
                <a:ln>
                  <a:noFill/>
                </a:ln>
                <a:solidFill>
                  <a:srgbClr val="212121"/>
                </a:solidFill>
                <a:effectLst/>
                <a:uLnTx/>
                <a:uFillTx/>
                <a:latin typeface="Calibri"/>
                <a:cs typeface="Calibri"/>
              </a:rPr>
              <a:t>country_name</a:t>
            </a:r>
            <a:r>
              <a:rPr kumimoji="0" lang="en-US" sz="1400" b="0" i="0" u="none" strike="noStrike" kern="1200" cap="none" spc="0" normalizeH="0" baseline="0" noProof="0">
                <a:ln>
                  <a:noFill/>
                </a:ln>
                <a:solidFill>
                  <a:srgbClr val="212121"/>
                </a:solidFill>
                <a:effectLst/>
                <a:uLnTx/>
                <a:uFillTx/>
                <a:latin typeface="Calibri"/>
                <a:cs typeface="Calibri"/>
              </a:rPr>
              <a:t>, </a:t>
            </a:r>
            <a:r>
              <a:rPr kumimoji="0" lang="en-US" sz="1400" b="0" i="0" u="none" strike="noStrike" kern="1200" cap="none" spc="0" normalizeH="0" baseline="0" noProof="0">
                <a:ln>
                  <a:noFill/>
                </a:ln>
                <a:solidFill>
                  <a:srgbClr val="0000FF"/>
                </a:solidFill>
                <a:effectLst/>
                <a:uLnTx/>
                <a:uFillTx/>
                <a:latin typeface="Calibri"/>
                <a:cs typeface="Calibri"/>
              </a:rPr>
              <a:t>population</a:t>
            </a:r>
            <a:endParaRPr lang="en-US" sz="1400" b="0" i="0" u="none" strike="noStrike" kern="1200" cap="none" spc="0" normalizeH="0" baseline="0" noProof="0">
              <a:ln>
                <a:noFill/>
              </a:ln>
              <a:solidFill>
                <a:srgbClr val="212121"/>
              </a:solidFill>
              <a:effectLst/>
              <a:uLnTx/>
              <a:uFillTx/>
              <a:latin typeface="Calibri"/>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FF"/>
                </a:solidFill>
                <a:effectLst/>
                <a:uLnTx/>
                <a:uFillTx/>
                <a:latin typeface="Calibri"/>
                <a:cs typeface="Calibri"/>
              </a:rPr>
              <a:t>FROM</a:t>
            </a:r>
            <a:r>
              <a:rPr kumimoji="0" lang="en-US" sz="1400" b="0" i="0" u="none" strike="noStrike" kern="1200" cap="none" spc="0" normalizeH="0" baseline="0" noProof="0">
                <a:ln>
                  <a:noFill/>
                </a:ln>
                <a:solidFill>
                  <a:srgbClr val="212121"/>
                </a:solidFill>
                <a:effectLst/>
                <a:uLnTx/>
                <a:uFillTx/>
                <a:latin typeface="Calibri"/>
                <a:cs typeface="Calibri"/>
              </a:rPr>
              <a:t> population</a:t>
            </a:r>
            <a:endParaRPr lang="en-US" sz="1400" b="0" i="0" u="none" strike="noStrike" kern="1200" cap="none" spc="0" normalizeH="0" baseline="0" noProof="0">
              <a:ln>
                <a:noFill/>
              </a:ln>
              <a:solidFill>
                <a:srgbClr val="212121"/>
              </a:solidFill>
              <a:effectLst/>
              <a:uLnTx/>
              <a:uFillTx/>
              <a:latin typeface="Calibri"/>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FF"/>
                </a:solidFill>
                <a:effectLst/>
                <a:uLnTx/>
                <a:uFillTx/>
                <a:latin typeface="Calibri"/>
                <a:cs typeface="Calibri"/>
              </a:rPr>
              <a:t>WHERE</a:t>
            </a:r>
            <a:r>
              <a:rPr kumimoji="0" lang="en-US" sz="1400" b="0" i="0" u="none" strike="noStrike" kern="1200" cap="none" spc="0" normalizeH="0" baseline="0" noProof="0">
                <a:ln>
                  <a:noFill/>
                </a:ln>
                <a:solidFill>
                  <a:srgbClr val="212121"/>
                </a:solidFill>
                <a:effectLst/>
                <a:uLnTx/>
                <a:uFillTx/>
                <a:latin typeface="Calibri"/>
                <a:cs typeface="Calibri"/>
              </a:rPr>
              <a:t> year </a:t>
            </a:r>
            <a:r>
              <a:rPr kumimoji="0" lang="en-US" sz="1400" b="0" i="0" u="none" strike="noStrike" kern="1200" cap="none" spc="0" normalizeH="0" baseline="0" noProof="0">
                <a:ln>
                  <a:noFill/>
                </a:ln>
                <a:solidFill>
                  <a:srgbClr val="000000"/>
                </a:solidFill>
                <a:effectLst/>
                <a:uLnTx/>
                <a:uFillTx/>
                <a:latin typeface="Calibri"/>
                <a:cs typeface="Calibri"/>
              </a:rPr>
              <a:t>=</a:t>
            </a:r>
            <a:r>
              <a:rPr kumimoji="0" lang="en-US" sz="1400" b="0" i="0" u="none" strike="noStrike" kern="1200" cap="none" spc="0" normalizeH="0" baseline="0" noProof="0">
                <a:ln>
                  <a:noFill/>
                </a:ln>
                <a:solidFill>
                  <a:srgbClr val="212121"/>
                </a:solidFill>
                <a:effectLst/>
                <a:uLnTx/>
                <a:uFillTx/>
                <a:latin typeface="Calibri"/>
                <a:cs typeface="Calibri"/>
              </a:rPr>
              <a:t> </a:t>
            </a:r>
            <a:r>
              <a:rPr kumimoji="0" lang="en-US" sz="1400" b="0" i="0" u="none" strike="noStrike" kern="1200" cap="none" spc="0" normalizeH="0" baseline="0" noProof="0">
                <a:ln>
                  <a:noFill/>
                </a:ln>
                <a:solidFill>
                  <a:srgbClr val="09885A"/>
                </a:solidFill>
                <a:effectLst/>
                <a:uLnTx/>
                <a:uFillTx/>
                <a:latin typeface="Calibri"/>
                <a:cs typeface="Calibri"/>
              </a:rPr>
              <a:t>2019</a:t>
            </a:r>
            <a:endParaRPr lang="en-US" sz="1400" b="0" i="0" u="none" strike="noStrike" kern="1200" cap="none" spc="0" normalizeH="0" baseline="0" noProof="0">
              <a:ln>
                <a:noFill/>
              </a:ln>
              <a:solidFill>
                <a:srgbClr val="212121"/>
              </a:solidFill>
              <a:effectLst/>
              <a:uLnTx/>
              <a:uFillTx/>
              <a:latin typeface="Calibri"/>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FF"/>
                </a:solidFill>
                <a:effectLst/>
                <a:uLnTx/>
                <a:uFillTx/>
                <a:latin typeface="Calibri"/>
                <a:cs typeface="Calibri"/>
              </a:rPr>
              <a:t>ORDER BY</a:t>
            </a:r>
            <a:r>
              <a:rPr kumimoji="0" lang="en-US" sz="1400" b="0" i="0" u="none" strike="noStrike" kern="1200" cap="none" spc="0" normalizeH="0" baseline="0" noProof="0">
                <a:ln>
                  <a:noFill/>
                </a:ln>
                <a:solidFill>
                  <a:srgbClr val="212121"/>
                </a:solidFill>
                <a:effectLst/>
                <a:uLnTx/>
                <a:uFillTx/>
                <a:latin typeface="Calibri"/>
                <a:cs typeface="Calibri"/>
              </a:rPr>
              <a:t> population </a:t>
            </a:r>
            <a:r>
              <a:rPr kumimoji="0" lang="en-US" sz="1400" b="0" i="0" u="none" strike="noStrike" kern="1200" cap="none" spc="0" normalizeH="0" baseline="0" noProof="0">
                <a:ln>
                  <a:noFill/>
                </a:ln>
                <a:solidFill>
                  <a:srgbClr val="0000FF"/>
                </a:solidFill>
                <a:effectLst/>
                <a:uLnTx/>
                <a:uFillTx/>
                <a:latin typeface="Calibri"/>
                <a:cs typeface="Calibri"/>
              </a:rPr>
              <a:t>DESC</a:t>
            </a:r>
            <a:endParaRPr kumimoji="0" lang="en-US" sz="1400" b="0" i="0" u="none" strike="noStrike" kern="1200" cap="none" spc="0" normalizeH="0" baseline="0" noProof="0">
              <a:ln>
                <a:noFill/>
              </a:ln>
              <a:solidFill>
                <a:srgbClr val="212121"/>
              </a:solidFill>
              <a:effectLst/>
              <a:uLnTx/>
              <a:uFillTx/>
              <a:latin typeface="Calibri"/>
              <a:cs typeface="Calibri"/>
            </a:endParaRPr>
          </a:p>
        </p:txBody>
      </p:sp>
      <p:pic>
        <p:nvPicPr>
          <p:cNvPr id="8" name="Picture 7">
            <a:extLst>
              <a:ext uri="{FF2B5EF4-FFF2-40B4-BE49-F238E27FC236}">
                <a16:creationId xmlns:a16="http://schemas.microsoft.com/office/drawing/2014/main" id="{E9D10BE3-0A0E-46DC-B34A-7D3075D06AD9}"/>
              </a:ext>
            </a:extLst>
          </p:cNvPr>
          <p:cNvPicPr>
            <a:picLocks noChangeAspect="1"/>
          </p:cNvPicPr>
          <p:nvPr/>
        </p:nvPicPr>
        <p:blipFill>
          <a:blip r:embed="rId2"/>
          <a:stretch>
            <a:fillRect/>
          </a:stretch>
        </p:blipFill>
        <p:spPr>
          <a:xfrm>
            <a:off x="9866325" y="4324593"/>
            <a:ext cx="2216134" cy="2468377"/>
          </a:xfrm>
          <a:prstGeom prst="rect">
            <a:avLst/>
          </a:prstGeom>
          <a:ln>
            <a:solidFill>
              <a:schemeClr val="bg2">
                <a:lumMod val="50000"/>
              </a:schemeClr>
            </a:solidFill>
          </a:ln>
        </p:spPr>
      </p:pic>
      <p:sp>
        <p:nvSpPr>
          <p:cNvPr id="9" name="Rectangle 8">
            <a:extLst>
              <a:ext uri="{FF2B5EF4-FFF2-40B4-BE49-F238E27FC236}">
                <a16:creationId xmlns:a16="http://schemas.microsoft.com/office/drawing/2014/main" id="{01374D68-9431-430E-B7C6-D16A6A3A495C}"/>
              </a:ext>
            </a:extLst>
          </p:cNvPr>
          <p:cNvSpPr/>
          <p:nvPr/>
        </p:nvSpPr>
        <p:spPr>
          <a:xfrm>
            <a:off x="5981608" y="4788800"/>
            <a:ext cx="3804650" cy="523220"/>
          </a:xfrm>
          <a:prstGeom prst="rect">
            <a:avLst/>
          </a:prstGeom>
          <a:ln>
            <a:solidFill>
              <a:schemeClr val="bg2">
                <a:lumMod val="50000"/>
              </a:schemeClr>
            </a:solidFill>
          </a:ln>
        </p:spPr>
        <p:txBody>
          <a:bodyPr wrap="square"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defRPr/>
            </a:pPr>
            <a:r>
              <a:rPr lang="en-US" sz="1400">
                <a:solidFill>
                  <a:srgbClr val="0000FF"/>
                </a:solidFill>
                <a:highlight>
                  <a:srgbClr val="FFFFFF"/>
                </a:highlight>
                <a:latin typeface="Calibri"/>
                <a:cs typeface="Calibri"/>
              </a:rPr>
              <a:t>CREATE</a:t>
            </a:r>
            <a:r>
              <a:rPr lang="en-US" sz="1400">
                <a:solidFill>
                  <a:srgbClr val="000000"/>
                </a:solidFill>
                <a:highlight>
                  <a:srgbClr val="FFFFFF"/>
                </a:highlight>
                <a:latin typeface="Calibri"/>
                <a:cs typeface="Calibri"/>
              </a:rPr>
              <a:t> </a:t>
            </a:r>
            <a:r>
              <a:rPr lang="en-US" sz="1400">
                <a:solidFill>
                  <a:srgbClr val="0000FF"/>
                </a:solidFill>
                <a:highlight>
                  <a:srgbClr val="FFFFFF"/>
                </a:highlight>
                <a:latin typeface="Calibri"/>
                <a:cs typeface="Calibri"/>
              </a:rPr>
              <a:t>STATISTICS </a:t>
            </a:r>
            <a:r>
              <a:rPr lang="en-US" sz="1400" err="1">
                <a:solidFill>
                  <a:srgbClr val="212121"/>
                </a:solidFill>
                <a:highlight>
                  <a:srgbClr val="FFFFFF"/>
                </a:highlight>
                <a:latin typeface="Calibri"/>
                <a:cs typeface="Calibri"/>
              </a:rPr>
              <a:t>stat_country_name</a:t>
            </a:r>
            <a:br>
              <a:rPr lang="en-US" sz="1400">
                <a:highlight>
                  <a:srgbClr val="FFFFFF"/>
                </a:highlight>
                <a:latin typeface="Calibri" panose="020F0502020204030204" pitchFamily="34" charset="0"/>
                <a:cs typeface="Calibri" panose="020F0502020204030204" pitchFamily="34" charset="0"/>
              </a:rPr>
            </a:br>
            <a:r>
              <a:rPr lang="en-US" sz="1400">
                <a:solidFill>
                  <a:srgbClr val="0000FF"/>
                </a:solidFill>
                <a:highlight>
                  <a:srgbClr val="FFFFFF"/>
                </a:highlight>
                <a:latin typeface="Calibri"/>
                <a:cs typeface="Calibri"/>
              </a:rPr>
              <a:t>ON</a:t>
            </a:r>
            <a:r>
              <a:rPr lang="en-US" sz="1400">
                <a:solidFill>
                  <a:srgbClr val="000000"/>
                </a:solidFill>
                <a:highlight>
                  <a:srgbClr val="FFFFFF"/>
                </a:highlight>
                <a:latin typeface="Calibri"/>
                <a:cs typeface="Calibri"/>
              </a:rPr>
              <a:t> </a:t>
            </a:r>
            <a:r>
              <a:rPr lang="en-US" sz="1400" err="1">
                <a:solidFill>
                  <a:srgbClr val="000000"/>
                </a:solidFill>
                <a:highlight>
                  <a:srgbClr val="FFFFFF"/>
                </a:highlight>
                <a:latin typeface="Calibri"/>
                <a:cs typeface="Calibri"/>
              </a:rPr>
              <a:t>dbo</a:t>
            </a:r>
            <a:r>
              <a:rPr lang="en-US" sz="1400" err="1">
                <a:solidFill>
                  <a:srgbClr val="808080"/>
                </a:solidFill>
                <a:highlight>
                  <a:srgbClr val="FFFFFF"/>
                </a:highlight>
                <a:latin typeface="Calibri"/>
                <a:cs typeface="Calibri"/>
              </a:rPr>
              <a:t>.</a:t>
            </a:r>
            <a:r>
              <a:rPr lang="en-US" sz="1400" err="1">
                <a:solidFill>
                  <a:srgbClr val="000000"/>
                </a:solidFill>
                <a:highlight>
                  <a:srgbClr val="FFFFFF"/>
                </a:highlight>
                <a:latin typeface="Calibri"/>
                <a:cs typeface="Calibri"/>
              </a:rPr>
              <a:t>Population</a:t>
            </a:r>
            <a:r>
              <a:rPr lang="en-US" sz="1400">
                <a:solidFill>
                  <a:srgbClr val="000000"/>
                </a:solidFill>
                <a:highlight>
                  <a:srgbClr val="FFFFFF"/>
                </a:highlight>
                <a:latin typeface="Calibri"/>
                <a:cs typeface="Calibri"/>
              </a:rPr>
              <a:t>(</a:t>
            </a:r>
            <a:r>
              <a:rPr lang="en-US" sz="1400" err="1">
                <a:solidFill>
                  <a:srgbClr val="212121"/>
                </a:solidFill>
                <a:highlight>
                  <a:srgbClr val="FFFFFF"/>
                </a:highlight>
                <a:latin typeface="Calibri"/>
                <a:cs typeface="Calibri"/>
              </a:rPr>
              <a:t>country_name</a:t>
            </a:r>
            <a:r>
              <a:rPr lang="en-US" sz="1400">
                <a:solidFill>
                  <a:srgbClr val="000000"/>
                </a:solidFill>
                <a:highlight>
                  <a:srgbClr val="FFFFFF"/>
                </a:highlight>
                <a:latin typeface="Calibri"/>
                <a:cs typeface="Calibri"/>
              </a:rPr>
              <a:t>);</a:t>
            </a:r>
            <a:endParaRPr lang="en-US" sz="1400">
              <a:solidFill>
                <a:srgbClr val="212121"/>
              </a:solidFill>
              <a:latin typeface="Calibri"/>
              <a:cs typeface="Calibri"/>
            </a:endParaRPr>
          </a:p>
        </p:txBody>
      </p:sp>
    </p:spTree>
    <p:extLst>
      <p:ext uri="{BB962C8B-B14F-4D97-AF65-F5344CB8AC3E}">
        <p14:creationId xmlns:p14="http://schemas.microsoft.com/office/powerpoint/2010/main" val="4015827698"/>
      </p:ext>
    </p:extLst>
  </p:cSld>
  <p:clrMapOvr>
    <a:masterClrMapping/>
  </p:clrMapOvr>
  <p:transition>
    <p:fade/>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Rectangle 61">
            <a:extLst>
              <a:ext uri="{FF2B5EF4-FFF2-40B4-BE49-F238E27FC236}">
                <a16:creationId xmlns:a16="http://schemas.microsoft.com/office/drawing/2014/main" id="{7E532778-2236-43F2-8F72-2C8222A60E8B}"/>
              </a:ext>
            </a:extLst>
          </p:cNvPr>
          <p:cNvSpPr/>
          <p:nvPr/>
        </p:nvSpPr>
        <p:spPr bwMode="auto">
          <a:xfrm>
            <a:off x="6065778" y="5015588"/>
            <a:ext cx="1477110" cy="1236097"/>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8" name="Rectangle 117">
            <a:extLst>
              <a:ext uri="{FF2B5EF4-FFF2-40B4-BE49-F238E27FC236}">
                <a16:creationId xmlns:a16="http://schemas.microsoft.com/office/drawing/2014/main" id="{0F96E7A9-C891-48AC-9930-3D4C0FA51573}"/>
              </a:ext>
            </a:extLst>
          </p:cNvPr>
          <p:cNvSpPr/>
          <p:nvPr/>
        </p:nvSpPr>
        <p:spPr bwMode="auto">
          <a:xfrm>
            <a:off x="6931554" y="3728308"/>
            <a:ext cx="5095434" cy="896124"/>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2">
            <a:extLst>
              <a:ext uri="{FF2B5EF4-FFF2-40B4-BE49-F238E27FC236}">
                <a16:creationId xmlns:a16="http://schemas.microsoft.com/office/drawing/2014/main" id="{EAB8106B-0502-4AB8-A557-CEAE8D056E1D}"/>
              </a:ext>
            </a:extLst>
          </p:cNvPr>
          <p:cNvSpPr>
            <a:spLocks noGrp="1"/>
          </p:cNvSpPr>
          <p:nvPr>
            <p:ph type="title"/>
          </p:nvPr>
        </p:nvSpPr>
        <p:spPr>
          <a:xfrm>
            <a:off x="426425" y="222583"/>
            <a:ext cx="8969305" cy="758022"/>
          </a:xfrm>
        </p:spPr>
        <p:txBody>
          <a:bodyPr/>
          <a:lstStyle/>
          <a:p>
            <a:r>
              <a:rPr lang="en-US" dirty="0"/>
              <a:t>Easy data transformation</a:t>
            </a:r>
          </a:p>
        </p:txBody>
      </p:sp>
      <p:sp>
        <p:nvSpPr>
          <p:cNvPr id="4" name="Text Placeholder 3">
            <a:extLst>
              <a:ext uri="{FF2B5EF4-FFF2-40B4-BE49-F238E27FC236}">
                <a16:creationId xmlns:a16="http://schemas.microsoft.com/office/drawing/2014/main" id="{2E06A59A-ED8B-4DCD-AD0F-224D76FC03D1}"/>
              </a:ext>
            </a:extLst>
          </p:cNvPr>
          <p:cNvSpPr>
            <a:spLocks noGrp="1"/>
          </p:cNvSpPr>
          <p:nvPr>
            <p:ph type="body" sz="quarter" idx="11"/>
          </p:nvPr>
        </p:nvSpPr>
        <p:spPr>
          <a:xfrm>
            <a:off x="333272" y="1100833"/>
            <a:ext cx="5614445" cy="5505503"/>
          </a:xfrm>
        </p:spPr>
        <p:txBody>
          <a:bodyPr vert="horz" wrap="square" lIns="0" tIns="0" rIns="0" bIns="0" rtlCol="0" anchor="t">
            <a:noAutofit/>
          </a:bodyPr>
          <a:lstStyle/>
          <a:p>
            <a:pPr>
              <a:lnSpc>
                <a:spcPct val="100000"/>
              </a:lnSpc>
              <a:spcAft>
                <a:spcPts val="600"/>
              </a:spcAft>
            </a:pPr>
            <a:r>
              <a:rPr lang="en-US" sz="1800" dirty="0">
                <a:solidFill>
                  <a:schemeClr val="tx2"/>
                </a:solidFill>
                <a:latin typeface="+mj-lt"/>
              </a:rPr>
              <a:t>Overview</a:t>
            </a:r>
          </a:p>
          <a:p>
            <a:pPr>
              <a:lnSpc>
                <a:spcPct val="100000"/>
              </a:lnSpc>
              <a:spcAft>
                <a:spcPts val="600"/>
              </a:spcAft>
            </a:pPr>
            <a:r>
              <a:rPr lang="en-US" sz="1600" dirty="0">
                <a:solidFill>
                  <a:schemeClr val="tx1"/>
                </a:solidFill>
              </a:rPr>
              <a:t>Easily perform data transformations of Azure Storage files using SQL queries</a:t>
            </a:r>
          </a:p>
          <a:p>
            <a:pPr>
              <a:lnSpc>
                <a:spcPct val="100000"/>
              </a:lnSpc>
              <a:spcAft>
                <a:spcPts val="600"/>
              </a:spcAft>
            </a:pPr>
            <a:r>
              <a:rPr lang="en-US" sz="1600" dirty="0">
                <a:solidFill>
                  <a:schemeClr val="tx1"/>
                </a:solidFill>
              </a:rPr>
              <a:t>Optimize data pipeline - achieve more using serverless SQL pool</a:t>
            </a:r>
          </a:p>
          <a:p>
            <a:pPr>
              <a:lnSpc>
                <a:spcPct val="100000"/>
              </a:lnSpc>
              <a:spcAft>
                <a:spcPts val="600"/>
              </a:spcAft>
            </a:pPr>
            <a:endParaRPr lang="en-US" sz="1600" dirty="0">
              <a:solidFill>
                <a:schemeClr val="tx1"/>
              </a:solidFill>
            </a:endParaRPr>
          </a:p>
          <a:p>
            <a:pPr>
              <a:lnSpc>
                <a:spcPct val="100000"/>
              </a:lnSpc>
              <a:spcAft>
                <a:spcPts val="600"/>
              </a:spcAft>
            </a:pPr>
            <a:r>
              <a:rPr lang="en-US" sz="1800" dirty="0">
                <a:solidFill>
                  <a:schemeClr val="tx2"/>
                </a:solidFill>
                <a:latin typeface="+mj-lt"/>
              </a:rPr>
              <a:t>Benefits</a:t>
            </a:r>
          </a:p>
          <a:p>
            <a:pPr>
              <a:lnSpc>
                <a:spcPct val="100000"/>
              </a:lnSpc>
              <a:spcAft>
                <a:spcPts val="600"/>
              </a:spcAft>
            </a:pPr>
            <a:r>
              <a:rPr lang="en-US" sz="1600" dirty="0">
                <a:solidFill>
                  <a:schemeClr val="tx1"/>
                </a:solidFill>
              </a:rPr>
              <a:t>Single statement transformations:</a:t>
            </a:r>
          </a:p>
          <a:p>
            <a:pPr marL="285750" indent="-285750">
              <a:lnSpc>
                <a:spcPct val="100000"/>
              </a:lnSpc>
              <a:spcAft>
                <a:spcPts val="600"/>
              </a:spcAft>
              <a:buFont typeface="Arial" panose="020B0604020202020204" pitchFamily="34" charset="0"/>
              <a:buChar char="•"/>
            </a:pPr>
            <a:r>
              <a:rPr lang="en-US" sz="1600" dirty="0">
                <a:solidFill>
                  <a:schemeClr val="tx1"/>
                </a:solidFill>
              </a:rPr>
              <a:t>convert CSV or JSON files to Parquet</a:t>
            </a:r>
          </a:p>
          <a:p>
            <a:pPr marL="285750" indent="-285750">
              <a:lnSpc>
                <a:spcPct val="100000"/>
              </a:lnSpc>
              <a:spcAft>
                <a:spcPts val="600"/>
              </a:spcAft>
              <a:buFont typeface="Arial" panose="020B0604020202020204" pitchFamily="34" charset="0"/>
              <a:buChar char="•"/>
            </a:pPr>
            <a:r>
              <a:rPr lang="en-US" sz="1600" dirty="0">
                <a:solidFill>
                  <a:schemeClr val="tx1"/>
                </a:solidFill>
              </a:rPr>
              <a:t>copy files from one storage account to another</a:t>
            </a:r>
          </a:p>
          <a:p>
            <a:pPr marL="285750" indent="-285750">
              <a:lnSpc>
                <a:spcPct val="100000"/>
              </a:lnSpc>
              <a:spcAft>
                <a:spcPts val="600"/>
              </a:spcAft>
              <a:buFont typeface="Arial" panose="020B0604020202020204" pitchFamily="34" charset="0"/>
              <a:buChar char="•"/>
            </a:pPr>
            <a:r>
              <a:rPr lang="en-US" sz="1600" dirty="0">
                <a:solidFill>
                  <a:schemeClr val="tx1"/>
                </a:solidFill>
              </a:rPr>
              <a:t>re-partition data to new location(s)</a:t>
            </a:r>
          </a:p>
          <a:p>
            <a:pPr marL="285750" indent="-285750">
              <a:lnSpc>
                <a:spcPct val="100000"/>
              </a:lnSpc>
              <a:spcAft>
                <a:spcPts val="600"/>
              </a:spcAft>
              <a:buFont typeface="Arial" panose="020B0604020202020204" pitchFamily="34" charset="0"/>
              <a:buChar char="•"/>
            </a:pPr>
            <a:r>
              <a:rPr lang="en-US" sz="1600" dirty="0">
                <a:solidFill>
                  <a:schemeClr val="tx1"/>
                </a:solidFill>
              </a:rPr>
              <a:t>store results of your query on Azure Storage</a:t>
            </a:r>
          </a:p>
          <a:p>
            <a:pPr>
              <a:lnSpc>
                <a:spcPct val="100000"/>
              </a:lnSpc>
              <a:spcAft>
                <a:spcPts val="600"/>
              </a:spcAft>
            </a:pPr>
            <a:endParaRPr lang="en-US" sz="1600" dirty="0">
              <a:solidFill>
                <a:schemeClr val="tx1"/>
              </a:solidFill>
            </a:endParaRPr>
          </a:p>
          <a:p>
            <a:pPr>
              <a:lnSpc>
                <a:spcPct val="100000"/>
              </a:lnSpc>
              <a:spcAft>
                <a:spcPts val="600"/>
              </a:spcAft>
            </a:pPr>
            <a:r>
              <a:rPr lang="en-US" sz="1600" dirty="0">
                <a:solidFill>
                  <a:schemeClr val="tx1"/>
                </a:solidFill>
              </a:rPr>
              <a:t>SQL ETL pipelines</a:t>
            </a:r>
          </a:p>
          <a:p>
            <a:pPr marL="285750" indent="-285750">
              <a:lnSpc>
                <a:spcPct val="100000"/>
              </a:lnSpc>
              <a:spcAft>
                <a:spcPts val="600"/>
              </a:spcAft>
              <a:buFont typeface="Arial" panose="020B0604020202020204" pitchFamily="34" charset="0"/>
              <a:buChar char="•"/>
            </a:pPr>
            <a:r>
              <a:rPr lang="en-US" sz="1600" dirty="0">
                <a:solidFill>
                  <a:schemeClr val="tx1"/>
                </a:solidFill>
              </a:rPr>
              <a:t>Use SQL commands to transform data</a:t>
            </a:r>
          </a:p>
          <a:p>
            <a:pPr marL="285750" indent="-285750">
              <a:lnSpc>
                <a:spcPct val="100000"/>
              </a:lnSpc>
              <a:spcAft>
                <a:spcPts val="600"/>
              </a:spcAft>
              <a:buFont typeface="Arial" panose="020B0604020202020204" pitchFamily="34" charset="0"/>
              <a:buChar char="•"/>
            </a:pPr>
            <a:r>
              <a:rPr lang="en-US" sz="1600" dirty="0">
                <a:solidFill>
                  <a:schemeClr val="tx1"/>
                </a:solidFill>
              </a:rPr>
              <a:t>Chain SQL statement for build ETL process</a:t>
            </a:r>
          </a:p>
          <a:p>
            <a:pPr marL="285750" indent="-285750">
              <a:lnSpc>
                <a:spcPct val="100000"/>
              </a:lnSpc>
              <a:spcAft>
                <a:spcPts val="600"/>
              </a:spcAft>
              <a:buFont typeface="Arial" panose="020B0604020202020204" pitchFamily="34" charset="0"/>
              <a:buChar char="•"/>
            </a:pPr>
            <a:r>
              <a:rPr lang="en-US" sz="1600" dirty="0">
                <a:solidFill>
                  <a:schemeClr val="tx1"/>
                </a:solidFill>
              </a:rPr>
              <a:t>Materialize reports created on the current snapshot of data</a:t>
            </a:r>
          </a:p>
          <a:p>
            <a:pPr>
              <a:lnSpc>
                <a:spcPct val="100000"/>
              </a:lnSpc>
              <a:spcAft>
                <a:spcPts val="600"/>
              </a:spcAft>
            </a:pPr>
            <a:endParaRPr lang="en-US" sz="1600" dirty="0">
              <a:solidFill>
                <a:schemeClr val="tx1"/>
              </a:solidFill>
            </a:endParaRPr>
          </a:p>
        </p:txBody>
      </p:sp>
      <p:sp>
        <p:nvSpPr>
          <p:cNvPr id="8" name="Rectangle 7">
            <a:extLst>
              <a:ext uri="{FF2B5EF4-FFF2-40B4-BE49-F238E27FC236}">
                <a16:creationId xmlns:a16="http://schemas.microsoft.com/office/drawing/2014/main" id="{72064726-9B7F-4414-9722-C20BA814FDBF}"/>
              </a:ext>
            </a:extLst>
          </p:cNvPr>
          <p:cNvSpPr/>
          <p:nvPr/>
        </p:nvSpPr>
        <p:spPr bwMode="auto">
          <a:xfrm>
            <a:off x="8190053" y="5015588"/>
            <a:ext cx="3836935" cy="1200722"/>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8" name="Group 37">
            <a:extLst>
              <a:ext uri="{FF2B5EF4-FFF2-40B4-BE49-F238E27FC236}">
                <a16:creationId xmlns:a16="http://schemas.microsoft.com/office/drawing/2014/main" id="{0CF16C1D-682C-4A0A-B852-E3DBAD1A3646}"/>
              </a:ext>
            </a:extLst>
          </p:cNvPr>
          <p:cNvGrpSpPr/>
          <p:nvPr/>
        </p:nvGrpSpPr>
        <p:grpSpPr>
          <a:xfrm>
            <a:off x="7638295" y="6167388"/>
            <a:ext cx="1098176" cy="533539"/>
            <a:chOff x="8795019" y="5045255"/>
            <a:chExt cx="1098176" cy="533539"/>
          </a:xfrm>
        </p:grpSpPr>
        <p:sp>
          <p:nvSpPr>
            <p:cNvPr id="9" name="TextBox 8">
              <a:extLst>
                <a:ext uri="{FF2B5EF4-FFF2-40B4-BE49-F238E27FC236}">
                  <a16:creationId xmlns:a16="http://schemas.microsoft.com/office/drawing/2014/main" id="{5FF8E85B-2DFD-4060-8431-FB6F54474B54}"/>
                </a:ext>
              </a:extLst>
            </p:cNvPr>
            <p:cNvSpPr txBox="1"/>
            <p:nvPr/>
          </p:nvSpPr>
          <p:spPr>
            <a:xfrm>
              <a:off x="8795019" y="5045255"/>
              <a:ext cx="470418" cy="510909"/>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10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01</a:t>
              </a:r>
            </a:p>
          </p:txBody>
        </p:sp>
        <p:sp>
          <p:nvSpPr>
            <p:cNvPr id="10" name="Rectangle 9">
              <a:extLst>
                <a:ext uri="{FF2B5EF4-FFF2-40B4-BE49-F238E27FC236}">
                  <a16:creationId xmlns:a16="http://schemas.microsoft.com/office/drawing/2014/main" id="{99798162-AB13-40A7-8C8C-3F59C8A825D4}"/>
                </a:ext>
              </a:extLst>
            </p:cNvPr>
            <p:cNvSpPr/>
            <p:nvPr/>
          </p:nvSpPr>
          <p:spPr>
            <a:xfrm>
              <a:off x="9253276" y="5178684"/>
              <a:ext cx="639919" cy="400110"/>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300"/>
                </a:spcAft>
                <a:buClrTx/>
                <a:buSzPct val="90000"/>
                <a:buFontTx/>
                <a:buNone/>
                <a:tabLst/>
                <a:defRPr/>
              </a:pPr>
              <a:r>
                <a:rPr kumimoji="0" lang="en-US" sz="10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a:t>
              </a:r>
              <a:br>
                <a:rPr kumimoji="0" lang="en-US" sz="10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br>
              <a:r>
                <a:rPr kumimoji="0" lang="en-US" sz="10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Storage</a:t>
              </a:r>
            </a:p>
          </p:txBody>
        </p:sp>
        <p:sp>
          <p:nvSpPr>
            <p:cNvPr id="11" name="Hexagon 10">
              <a:extLst>
                <a:ext uri="{FF2B5EF4-FFF2-40B4-BE49-F238E27FC236}">
                  <a16:creationId xmlns:a16="http://schemas.microsoft.com/office/drawing/2014/main" id="{CA48B45E-77B5-40A5-B1A3-9BF51750DC73}"/>
                </a:ext>
              </a:extLst>
            </p:cNvPr>
            <p:cNvSpPr/>
            <p:nvPr/>
          </p:nvSpPr>
          <p:spPr bwMode="auto">
            <a:xfrm>
              <a:off x="8807042" y="5067382"/>
              <a:ext cx="434210" cy="435880"/>
            </a:xfrm>
            <a:prstGeom prst="hexagon">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 name="Snip Single Corner Rectangle 26">
              <a:extLst>
                <a:ext uri="{FF2B5EF4-FFF2-40B4-BE49-F238E27FC236}">
                  <a16:creationId xmlns:a16="http://schemas.microsoft.com/office/drawing/2014/main" id="{49037A4E-6B75-4D0B-8DDF-E16C7191597E}"/>
                </a:ext>
              </a:extLst>
            </p:cNvPr>
            <p:cNvSpPr/>
            <p:nvPr/>
          </p:nvSpPr>
          <p:spPr bwMode="auto">
            <a:xfrm>
              <a:off x="8925103" y="5157863"/>
              <a:ext cx="214211" cy="254917"/>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91440" rIns="0" bIns="91440" numCol="1" spcCol="0" rtlCol="0" fromWordArt="0" anchor="ctr" anchorCtr="1"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600" b="0" i="0" u="none" strike="noStrike" kern="120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grpSp>
      <p:cxnSp>
        <p:nvCxnSpPr>
          <p:cNvPr id="23" name="Straight Arrow Connector 22">
            <a:extLst>
              <a:ext uri="{FF2B5EF4-FFF2-40B4-BE49-F238E27FC236}">
                <a16:creationId xmlns:a16="http://schemas.microsoft.com/office/drawing/2014/main" id="{83F008BA-FCA7-458F-A80E-D473060F79F2}"/>
              </a:ext>
            </a:extLst>
          </p:cNvPr>
          <p:cNvCxnSpPr>
            <a:cxnSpLocks/>
            <a:stCxn id="68" idx="1"/>
            <a:endCxn id="42" idx="0"/>
          </p:cNvCxnSpPr>
          <p:nvPr/>
        </p:nvCxnSpPr>
        <p:spPr>
          <a:xfrm rot="10800000" flipV="1">
            <a:off x="6825405" y="4204437"/>
            <a:ext cx="720153" cy="1011860"/>
          </a:xfrm>
          <a:prstGeom prst="curvedConnector2">
            <a:avLst/>
          </a:prstGeom>
          <a:ln>
            <a:solidFill>
              <a:srgbClr val="00B0F0"/>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42" name="Flowchart: Multidocument 41">
            <a:extLst>
              <a:ext uri="{FF2B5EF4-FFF2-40B4-BE49-F238E27FC236}">
                <a16:creationId xmlns:a16="http://schemas.microsoft.com/office/drawing/2014/main" id="{7AB6DEE8-A809-4C78-BDD5-0E3204BE4614}"/>
              </a:ext>
            </a:extLst>
          </p:cNvPr>
          <p:cNvSpPr/>
          <p:nvPr/>
        </p:nvSpPr>
        <p:spPr bwMode="auto">
          <a:xfrm>
            <a:off x="6176846" y="5216297"/>
            <a:ext cx="1140229" cy="796466"/>
          </a:xfrm>
          <a:prstGeom prst="flowChartMultidocumen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solidFill>
                  <a:schemeClr val="tx1"/>
                </a:solidFill>
                <a:ea typeface="Segoe UI" pitchFamily="34" charset="0"/>
                <a:cs typeface="Segoe UI" pitchFamily="34" charset="0"/>
              </a:rPr>
              <a:t>csv</a:t>
            </a:r>
          </a:p>
        </p:txBody>
      </p:sp>
      <p:sp>
        <p:nvSpPr>
          <p:cNvPr id="47" name="Flowchart: Multidocument 46">
            <a:extLst>
              <a:ext uri="{FF2B5EF4-FFF2-40B4-BE49-F238E27FC236}">
                <a16:creationId xmlns:a16="http://schemas.microsoft.com/office/drawing/2014/main" id="{216DEB4E-EEA2-440D-9482-4148E450EA03}"/>
              </a:ext>
            </a:extLst>
          </p:cNvPr>
          <p:cNvSpPr/>
          <p:nvPr/>
        </p:nvSpPr>
        <p:spPr bwMode="auto">
          <a:xfrm>
            <a:off x="8290740" y="5216297"/>
            <a:ext cx="1738164" cy="846358"/>
          </a:xfrm>
          <a:prstGeom prst="flowChartMultidocumen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a:solidFill>
                  <a:schemeClr val="tx1"/>
                </a:solidFill>
                <a:ea typeface="Segoe UI" pitchFamily="34" charset="0"/>
                <a:cs typeface="Segoe UI" pitchFamily="34" charset="0"/>
              </a:rPr>
              <a:t>parquet</a:t>
            </a:r>
          </a:p>
        </p:txBody>
      </p:sp>
      <p:sp>
        <p:nvSpPr>
          <p:cNvPr id="48" name="Flowchart: Multidocument 47">
            <a:extLst>
              <a:ext uri="{FF2B5EF4-FFF2-40B4-BE49-F238E27FC236}">
                <a16:creationId xmlns:a16="http://schemas.microsoft.com/office/drawing/2014/main" id="{E71673B7-1269-436F-B587-D452B4F46D84}"/>
              </a:ext>
            </a:extLst>
          </p:cNvPr>
          <p:cNvSpPr/>
          <p:nvPr/>
        </p:nvSpPr>
        <p:spPr bwMode="auto">
          <a:xfrm>
            <a:off x="10367447" y="5329409"/>
            <a:ext cx="588689" cy="643830"/>
          </a:xfrm>
          <a:prstGeom prst="flowChartMultidocumen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0" name="Flowchart: Multidocument 49">
            <a:extLst>
              <a:ext uri="{FF2B5EF4-FFF2-40B4-BE49-F238E27FC236}">
                <a16:creationId xmlns:a16="http://schemas.microsoft.com/office/drawing/2014/main" id="{15AAAB26-8766-421B-9970-EFC18C703B47}"/>
              </a:ext>
            </a:extLst>
          </p:cNvPr>
          <p:cNvSpPr/>
          <p:nvPr/>
        </p:nvSpPr>
        <p:spPr bwMode="auto">
          <a:xfrm>
            <a:off x="11099756" y="5329409"/>
            <a:ext cx="588689" cy="643830"/>
          </a:xfrm>
          <a:prstGeom prst="flowChartMultidocumen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59" name="Straight Arrow Connector 58">
            <a:extLst>
              <a:ext uri="{FF2B5EF4-FFF2-40B4-BE49-F238E27FC236}">
                <a16:creationId xmlns:a16="http://schemas.microsoft.com/office/drawing/2014/main" id="{C0FAA479-A2A9-44D9-95C1-1D99AE32215B}"/>
              </a:ext>
            </a:extLst>
          </p:cNvPr>
          <p:cNvCxnSpPr>
            <a:cxnSpLocks/>
            <a:stCxn id="95" idx="1"/>
            <a:endCxn id="47" idx="0"/>
          </p:cNvCxnSpPr>
          <p:nvPr/>
        </p:nvCxnSpPr>
        <p:spPr>
          <a:xfrm rot="10800000" flipV="1">
            <a:off x="9279402" y="4173565"/>
            <a:ext cx="1260113" cy="1042732"/>
          </a:xfrm>
          <a:prstGeom prst="curvedConnector2">
            <a:avLst/>
          </a:prstGeom>
          <a:ln>
            <a:solidFill>
              <a:srgbClr val="00B0F0"/>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21" name="Rectangle 120">
            <a:extLst>
              <a:ext uri="{FF2B5EF4-FFF2-40B4-BE49-F238E27FC236}">
                <a16:creationId xmlns:a16="http://schemas.microsoft.com/office/drawing/2014/main" id="{89B8F116-B5FF-474D-BFFC-8D708D15A706}"/>
              </a:ext>
            </a:extLst>
          </p:cNvPr>
          <p:cNvSpPr/>
          <p:nvPr/>
        </p:nvSpPr>
        <p:spPr>
          <a:xfrm>
            <a:off x="6895376" y="3425038"/>
            <a:ext cx="1314784" cy="246221"/>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300"/>
              </a:spcAft>
              <a:buClrTx/>
              <a:buSzPct val="90000"/>
              <a:buFontTx/>
              <a:buNone/>
              <a:tabLst/>
              <a:defRPr/>
            </a:pPr>
            <a:r>
              <a:rPr lang="en-US" sz="100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serverless SQL pool</a:t>
            </a:r>
            <a:endParaRPr kumimoji="0" lang="en-US" sz="1000" b="0" i="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endParaRPr>
          </a:p>
        </p:txBody>
      </p:sp>
      <p:sp>
        <p:nvSpPr>
          <p:cNvPr id="68" name="Flowchart: Predefined Process 67">
            <a:extLst>
              <a:ext uri="{FF2B5EF4-FFF2-40B4-BE49-F238E27FC236}">
                <a16:creationId xmlns:a16="http://schemas.microsoft.com/office/drawing/2014/main" id="{61B3D58D-52B4-4C4A-B4C6-3F9F63ADDCBB}"/>
              </a:ext>
            </a:extLst>
          </p:cNvPr>
          <p:cNvSpPr/>
          <p:nvPr/>
        </p:nvSpPr>
        <p:spPr bwMode="auto">
          <a:xfrm>
            <a:off x="7545557" y="3973939"/>
            <a:ext cx="1012310" cy="460996"/>
          </a:xfrm>
          <a:prstGeom prst="flowChartPredefinedProcess">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solidFill>
                  <a:schemeClr val="tx1"/>
                </a:solidFill>
                <a:ea typeface="Segoe UI" pitchFamily="34" charset="0"/>
                <a:cs typeface="Segoe UI" pitchFamily="34" charset="0"/>
              </a:rPr>
              <a:t>SQL</a:t>
            </a:r>
          </a:p>
        </p:txBody>
      </p:sp>
      <p:cxnSp>
        <p:nvCxnSpPr>
          <p:cNvPr id="83" name="Straight Arrow Connector 22">
            <a:extLst>
              <a:ext uri="{FF2B5EF4-FFF2-40B4-BE49-F238E27FC236}">
                <a16:creationId xmlns:a16="http://schemas.microsoft.com/office/drawing/2014/main" id="{7CA8FB56-28C6-454A-9022-087DDFC9F080}"/>
              </a:ext>
            </a:extLst>
          </p:cNvPr>
          <p:cNvCxnSpPr>
            <a:cxnSpLocks/>
            <a:stCxn id="47" idx="0"/>
            <a:endCxn id="68" idx="3"/>
          </p:cNvCxnSpPr>
          <p:nvPr/>
        </p:nvCxnSpPr>
        <p:spPr>
          <a:xfrm rot="16200000" flipV="1">
            <a:off x="8412704" y="4349600"/>
            <a:ext cx="1011860" cy="721534"/>
          </a:xfrm>
          <a:prstGeom prst="curvedConnector2">
            <a:avLst/>
          </a:prstGeom>
          <a:ln>
            <a:solidFill>
              <a:srgbClr val="00B0F0"/>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95" name="Flowchart: Predefined Process 94">
            <a:extLst>
              <a:ext uri="{FF2B5EF4-FFF2-40B4-BE49-F238E27FC236}">
                <a16:creationId xmlns:a16="http://schemas.microsoft.com/office/drawing/2014/main" id="{0EBDD06C-2AEB-482F-85C1-96373397F8BC}"/>
              </a:ext>
            </a:extLst>
          </p:cNvPr>
          <p:cNvSpPr/>
          <p:nvPr/>
        </p:nvSpPr>
        <p:spPr bwMode="auto">
          <a:xfrm>
            <a:off x="10539514" y="3943067"/>
            <a:ext cx="1012310" cy="460996"/>
          </a:xfrm>
          <a:prstGeom prst="flowChartPredefinedProcess">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solidFill>
                  <a:schemeClr val="tx1"/>
                </a:solidFill>
                <a:ea typeface="Segoe UI" pitchFamily="34" charset="0"/>
                <a:cs typeface="Segoe UI" pitchFamily="34" charset="0"/>
              </a:rPr>
              <a:t>SQL</a:t>
            </a:r>
          </a:p>
        </p:txBody>
      </p:sp>
      <p:cxnSp>
        <p:nvCxnSpPr>
          <p:cNvPr id="98" name="Straight Arrow Connector 22">
            <a:extLst>
              <a:ext uri="{FF2B5EF4-FFF2-40B4-BE49-F238E27FC236}">
                <a16:creationId xmlns:a16="http://schemas.microsoft.com/office/drawing/2014/main" id="{F139CB05-ACE1-4F00-9756-A2F0441AB94A}"/>
              </a:ext>
            </a:extLst>
          </p:cNvPr>
          <p:cNvCxnSpPr>
            <a:cxnSpLocks/>
            <a:stCxn id="50" idx="0"/>
            <a:endCxn id="95" idx="2"/>
          </p:cNvCxnSpPr>
          <p:nvPr/>
        </p:nvCxnSpPr>
        <p:spPr>
          <a:xfrm rot="16200000" flipV="1">
            <a:off x="10777462" y="4672270"/>
            <a:ext cx="925346" cy="388931"/>
          </a:xfrm>
          <a:prstGeom prst="curvedConnector3">
            <a:avLst>
              <a:gd name="adj1" fmla="val 50000"/>
            </a:avLst>
          </a:prstGeom>
          <a:ln>
            <a:solidFill>
              <a:srgbClr val="00B0F0"/>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2" name="Straight Arrow Connector 22">
            <a:extLst>
              <a:ext uri="{FF2B5EF4-FFF2-40B4-BE49-F238E27FC236}">
                <a16:creationId xmlns:a16="http://schemas.microsoft.com/office/drawing/2014/main" id="{A57399F9-1720-4361-B4B7-9970A78DE93D}"/>
              </a:ext>
            </a:extLst>
          </p:cNvPr>
          <p:cNvCxnSpPr>
            <a:cxnSpLocks/>
            <a:stCxn id="48" idx="0"/>
            <a:endCxn id="95" idx="2"/>
          </p:cNvCxnSpPr>
          <p:nvPr/>
        </p:nvCxnSpPr>
        <p:spPr>
          <a:xfrm rot="5400000" flipH="1" flipV="1">
            <a:off x="10411307" y="4695047"/>
            <a:ext cx="925346" cy="343378"/>
          </a:xfrm>
          <a:prstGeom prst="curvedConnector3">
            <a:avLst>
              <a:gd name="adj1" fmla="val 50000"/>
            </a:avLst>
          </a:prstGeom>
          <a:ln>
            <a:solidFill>
              <a:srgbClr val="00B0F0"/>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pic>
        <p:nvPicPr>
          <p:cNvPr id="125" name="Picture 124">
            <a:extLst>
              <a:ext uri="{FF2B5EF4-FFF2-40B4-BE49-F238E27FC236}">
                <a16:creationId xmlns:a16="http://schemas.microsoft.com/office/drawing/2014/main" id="{7E837E59-9CED-4E33-AB53-961B7942DA8C}"/>
              </a:ext>
            </a:extLst>
          </p:cNvPr>
          <p:cNvPicPr>
            <a:picLocks noChangeAspect="1"/>
          </p:cNvPicPr>
          <p:nvPr/>
        </p:nvPicPr>
        <p:blipFill rotWithShape="1">
          <a:blip r:embed="rId2"/>
          <a:srcRect l="22291" t="16581" r="24531" b="12216"/>
          <a:stretch/>
        </p:blipFill>
        <p:spPr>
          <a:xfrm>
            <a:off x="9207515" y="2117057"/>
            <a:ext cx="708918" cy="764893"/>
          </a:xfrm>
          <a:prstGeom prst="rect">
            <a:avLst/>
          </a:prstGeom>
        </p:spPr>
      </p:pic>
      <p:cxnSp>
        <p:nvCxnSpPr>
          <p:cNvPr id="127" name="Straight Arrow Connector 22">
            <a:extLst>
              <a:ext uri="{FF2B5EF4-FFF2-40B4-BE49-F238E27FC236}">
                <a16:creationId xmlns:a16="http://schemas.microsoft.com/office/drawing/2014/main" id="{E63B6E41-FEBF-4D95-A0F1-C84CBD330C93}"/>
              </a:ext>
            </a:extLst>
          </p:cNvPr>
          <p:cNvCxnSpPr>
            <a:cxnSpLocks/>
            <a:stCxn id="95" idx="0"/>
            <a:endCxn id="125" idx="3"/>
          </p:cNvCxnSpPr>
          <p:nvPr/>
        </p:nvCxnSpPr>
        <p:spPr>
          <a:xfrm rot="16200000" flipV="1">
            <a:off x="9759270" y="2656668"/>
            <a:ext cx="1443563" cy="1129236"/>
          </a:xfrm>
          <a:prstGeom prst="curvedConnector2">
            <a:avLst/>
          </a:prstGeom>
          <a:ln>
            <a:solidFill>
              <a:srgbClr val="00B0F0"/>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1" name="Straight Arrow Connector 22">
            <a:extLst>
              <a:ext uri="{FF2B5EF4-FFF2-40B4-BE49-F238E27FC236}">
                <a16:creationId xmlns:a16="http://schemas.microsoft.com/office/drawing/2014/main" id="{6467D036-0600-4C22-AF29-4568803C6605}"/>
              </a:ext>
            </a:extLst>
          </p:cNvPr>
          <p:cNvCxnSpPr>
            <a:cxnSpLocks/>
            <a:stCxn id="68" idx="0"/>
            <a:endCxn id="125" idx="1"/>
          </p:cNvCxnSpPr>
          <p:nvPr/>
        </p:nvCxnSpPr>
        <p:spPr>
          <a:xfrm rot="5400000" flipH="1" flipV="1">
            <a:off x="7892396" y="2658821"/>
            <a:ext cx="1474435" cy="1155803"/>
          </a:xfrm>
          <a:prstGeom prst="curvedConnector2">
            <a:avLst/>
          </a:prstGeom>
          <a:ln>
            <a:solidFill>
              <a:srgbClr val="00B0F0"/>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12FB64D1-B22C-4CCA-AA62-EB7D03D616BF}"/>
              </a:ext>
            </a:extLst>
          </p:cNvPr>
          <p:cNvSpPr/>
          <p:nvPr/>
        </p:nvSpPr>
        <p:spPr bwMode="auto">
          <a:xfrm>
            <a:off x="5947717" y="4866735"/>
            <a:ext cx="6165625" cy="1954360"/>
          </a:xfrm>
          <a:prstGeom prst="rect">
            <a:avLst/>
          </a:prstGeom>
          <a:noFill/>
          <a:ln w="31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082819070"/>
      </p:ext>
    </p:extLst>
  </p:cSld>
  <p:clrMapOvr>
    <a:masterClrMapping/>
  </p:clrMapOvr>
  <p:transition>
    <p:fade/>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346013-BB0C-4B74-9CDB-2AF59FC3859D}"/>
              </a:ext>
            </a:extLst>
          </p:cNvPr>
          <p:cNvSpPr>
            <a:spLocks noGrp="1"/>
          </p:cNvSpPr>
          <p:nvPr>
            <p:ph type="title"/>
          </p:nvPr>
        </p:nvSpPr>
        <p:spPr>
          <a:xfrm>
            <a:off x="426426" y="222583"/>
            <a:ext cx="10470174" cy="758022"/>
          </a:xfrm>
        </p:spPr>
        <p:txBody>
          <a:bodyPr/>
          <a:lstStyle/>
          <a:p>
            <a:r>
              <a:rPr lang="en-US"/>
              <a:t>Easy data transformation with CETAS</a:t>
            </a:r>
          </a:p>
        </p:txBody>
      </p:sp>
      <p:sp>
        <p:nvSpPr>
          <p:cNvPr id="4" name="Text Placeholder 3">
            <a:extLst>
              <a:ext uri="{FF2B5EF4-FFF2-40B4-BE49-F238E27FC236}">
                <a16:creationId xmlns:a16="http://schemas.microsoft.com/office/drawing/2014/main" id="{7FF1CCFA-71D7-4E69-9342-9AC6FAFE4AEB}"/>
              </a:ext>
            </a:extLst>
          </p:cNvPr>
          <p:cNvSpPr>
            <a:spLocks noGrp="1"/>
          </p:cNvSpPr>
          <p:nvPr>
            <p:ph type="body" sz="quarter" idx="11"/>
          </p:nvPr>
        </p:nvSpPr>
        <p:spPr>
          <a:xfrm>
            <a:off x="426424" y="1129914"/>
            <a:ext cx="5050549" cy="5107599"/>
          </a:xfrm>
        </p:spPr>
        <p:txBody>
          <a:bodyPr/>
          <a:lstStyle/>
          <a:p>
            <a:pPr>
              <a:lnSpc>
                <a:spcPct val="100000"/>
              </a:lnSpc>
              <a:spcAft>
                <a:spcPts val="600"/>
              </a:spcAft>
            </a:pPr>
            <a:r>
              <a:rPr lang="en-US" sz="1800" dirty="0">
                <a:solidFill>
                  <a:schemeClr val="tx2"/>
                </a:solidFill>
                <a:latin typeface="+mj-lt"/>
              </a:rPr>
              <a:t>Overview</a:t>
            </a:r>
          </a:p>
          <a:p>
            <a:pPr>
              <a:lnSpc>
                <a:spcPct val="100000"/>
              </a:lnSpc>
              <a:spcAft>
                <a:spcPts val="600"/>
              </a:spcAft>
            </a:pPr>
            <a:r>
              <a:rPr lang="en-US" sz="1600" dirty="0">
                <a:solidFill>
                  <a:schemeClr val="tx1"/>
                </a:solidFill>
              </a:rPr>
              <a:t>Create external tables as select (CETAS) enables you to easily transform data and store the results of query on Azure storage </a:t>
            </a:r>
          </a:p>
          <a:p>
            <a:pPr>
              <a:lnSpc>
                <a:spcPct val="100000"/>
              </a:lnSpc>
              <a:spcAft>
                <a:spcPts val="600"/>
              </a:spcAft>
            </a:pPr>
            <a:endParaRPr lang="en-US" sz="1600" dirty="0">
              <a:solidFill>
                <a:schemeClr val="tx1"/>
              </a:solidFill>
            </a:endParaRPr>
          </a:p>
          <a:p>
            <a:pPr>
              <a:lnSpc>
                <a:spcPct val="100000"/>
              </a:lnSpc>
              <a:spcAft>
                <a:spcPts val="600"/>
              </a:spcAft>
            </a:pPr>
            <a:r>
              <a:rPr lang="en-US" sz="1800" dirty="0">
                <a:solidFill>
                  <a:schemeClr val="tx2"/>
                </a:solidFill>
                <a:latin typeface="+mj-lt"/>
              </a:rPr>
              <a:t>Benefits</a:t>
            </a:r>
          </a:p>
          <a:p>
            <a:pPr>
              <a:lnSpc>
                <a:spcPct val="100000"/>
              </a:lnSpc>
              <a:spcAft>
                <a:spcPts val="600"/>
              </a:spcAft>
            </a:pPr>
            <a:r>
              <a:rPr lang="en-US" sz="1600" dirty="0">
                <a:solidFill>
                  <a:schemeClr val="tx1"/>
                </a:solidFill>
              </a:rPr>
              <a:t>Select any data set and store it in parquet format.</a:t>
            </a:r>
          </a:p>
          <a:p>
            <a:pPr>
              <a:lnSpc>
                <a:spcPct val="100000"/>
              </a:lnSpc>
              <a:spcAft>
                <a:spcPts val="600"/>
              </a:spcAft>
            </a:pPr>
            <a:r>
              <a:rPr lang="en-US" sz="1600" dirty="0">
                <a:solidFill>
                  <a:schemeClr val="tx1"/>
                </a:solidFill>
              </a:rPr>
              <a:t>Pre-calculate and store results of query and store them permanently on Azure storage.</a:t>
            </a:r>
          </a:p>
          <a:p>
            <a:pPr>
              <a:lnSpc>
                <a:spcPct val="100000"/>
              </a:lnSpc>
              <a:spcAft>
                <a:spcPts val="600"/>
              </a:spcAft>
            </a:pPr>
            <a:r>
              <a:rPr lang="en-US" sz="1600" dirty="0">
                <a:solidFill>
                  <a:schemeClr val="tx1"/>
                </a:solidFill>
              </a:rPr>
              <a:t>Use saved data using external table.</a:t>
            </a:r>
          </a:p>
          <a:p>
            <a:pPr>
              <a:lnSpc>
                <a:spcPct val="100000"/>
              </a:lnSpc>
              <a:spcAft>
                <a:spcPts val="600"/>
              </a:spcAft>
            </a:pPr>
            <a:r>
              <a:rPr lang="en-US" sz="1600" dirty="0">
                <a:solidFill>
                  <a:schemeClr val="tx1"/>
                </a:solidFill>
              </a:rPr>
              <a:t>Improve performance of your reports by permanently storing the result based on current snapshot of data as parquet files.</a:t>
            </a:r>
          </a:p>
        </p:txBody>
      </p:sp>
      <p:sp>
        <p:nvSpPr>
          <p:cNvPr id="6" name="Rectangle 5">
            <a:extLst>
              <a:ext uri="{FF2B5EF4-FFF2-40B4-BE49-F238E27FC236}">
                <a16:creationId xmlns:a16="http://schemas.microsoft.com/office/drawing/2014/main" id="{6197DE10-2CF4-4CC0-9712-418B4374CC16}"/>
              </a:ext>
            </a:extLst>
          </p:cNvPr>
          <p:cNvSpPr/>
          <p:nvPr/>
        </p:nvSpPr>
        <p:spPr>
          <a:xfrm>
            <a:off x="6096000" y="1528532"/>
            <a:ext cx="5783969" cy="5078313"/>
          </a:xfrm>
          <a:prstGeom prst="rect">
            <a:avLst/>
          </a:prstGeom>
          <a:ln>
            <a:solidFill>
              <a:schemeClr val="bg2">
                <a:lumMod val="50000"/>
              </a:schemeClr>
            </a:solidFill>
          </a:ln>
        </p:spPr>
        <p:txBody>
          <a:bodyPr wrap="square">
            <a:spAutoFit/>
          </a:bodyPr>
          <a:lstStyle/>
          <a:p>
            <a:pPr>
              <a:defRPr/>
            </a:pPr>
            <a:r>
              <a:rPr lang="en-US" sz="1200" dirty="0">
                <a:solidFill>
                  <a:srgbClr val="339933"/>
                </a:solidFill>
                <a:highlight>
                  <a:srgbClr val="FFFFFF"/>
                </a:highlight>
                <a:latin typeface="Calibri" panose="020F0502020204030204" pitchFamily="34" charset="0"/>
                <a:cs typeface="Calibri" panose="020F0502020204030204" pitchFamily="34" charset="0"/>
              </a:rPr>
              <a:t>-- copy CSV dataset into parquet data set</a:t>
            </a:r>
            <a:endParaRPr lang="en-US" sz="1200" dirty="0">
              <a:solidFill>
                <a:srgbClr val="0000FF"/>
              </a:solidFill>
              <a:highlight>
                <a:srgbClr val="FFFFFF"/>
              </a:highlight>
              <a:latin typeface="Calibri" panose="020F0502020204030204" pitchFamily="34" charset="0"/>
              <a:cs typeface="Calibri" panose="020F0502020204030204" pitchFamily="34" charset="0"/>
            </a:endParaRPr>
          </a:p>
          <a:p>
            <a:pPr lvl="0">
              <a:defRPr/>
            </a:pPr>
            <a:r>
              <a:rPr lang="en-US" sz="1200" dirty="0">
                <a:solidFill>
                  <a:srgbClr val="0000FF"/>
                </a:solidFill>
                <a:highlight>
                  <a:srgbClr val="FFFFFF"/>
                </a:highlight>
                <a:latin typeface="Calibri" panose="020F0502020204030204" pitchFamily="34" charset="0"/>
                <a:cs typeface="Calibri" panose="020F0502020204030204" pitchFamily="34" charset="0"/>
              </a:rPr>
              <a:t>CREATE</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EXTERNAL</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TABLE</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err="1">
                <a:solidFill>
                  <a:srgbClr val="000000"/>
                </a:solidFill>
                <a:highlight>
                  <a:srgbClr val="FFFFFF"/>
                </a:highlight>
                <a:latin typeface="Calibri" panose="020F0502020204030204" pitchFamily="34" charset="0"/>
                <a:cs typeface="Calibri" panose="020F0502020204030204" pitchFamily="34" charset="0"/>
              </a:rPr>
              <a:t>parquet</a:t>
            </a:r>
            <a:r>
              <a:rPr lang="en-US" sz="1200" dirty="0" err="1">
                <a:solidFill>
                  <a:srgbClr val="808080"/>
                </a:solidFill>
                <a:highlight>
                  <a:srgbClr val="FFFFFF"/>
                </a:highlight>
                <a:latin typeface="Calibri" panose="020F0502020204030204" pitchFamily="34" charset="0"/>
                <a:cs typeface="Calibri" panose="020F0502020204030204" pitchFamily="34" charset="0"/>
              </a:rPr>
              <a:t>.</a:t>
            </a:r>
            <a:r>
              <a:rPr lang="en-US" sz="1200" dirty="0" err="1">
                <a:solidFill>
                  <a:srgbClr val="000000"/>
                </a:solidFill>
                <a:highlight>
                  <a:srgbClr val="FFFFFF"/>
                </a:highlight>
                <a:latin typeface="Calibri" panose="020F0502020204030204" pitchFamily="34" charset="0"/>
                <a:cs typeface="Calibri" panose="020F0502020204030204" pitchFamily="34" charset="0"/>
              </a:rPr>
              <a:t>Population</a:t>
            </a:r>
            <a:r>
              <a:rPr lang="en-US" sz="1200" dirty="0">
                <a:solidFill>
                  <a:srgbClr val="000000"/>
                </a:solidFill>
                <a:highlight>
                  <a:srgbClr val="FFFFFF"/>
                </a:highlight>
                <a:latin typeface="Calibri" panose="020F0502020204030204" pitchFamily="34" charset="0"/>
                <a:cs typeface="Calibri" panose="020F0502020204030204" pitchFamily="34" charset="0"/>
              </a:rPr>
              <a:t>  </a:t>
            </a:r>
          </a:p>
          <a:p>
            <a:pPr lvl="0">
              <a:defRPr/>
            </a:pPr>
            <a:r>
              <a:rPr lang="en-US" sz="1200" dirty="0">
                <a:solidFill>
                  <a:srgbClr val="0000FF"/>
                </a:solidFill>
                <a:highlight>
                  <a:srgbClr val="FFFFFF"/>
                </a:highlight>
                <a:latin typeface="Calibri" panose="020F0502020204030204" pitchFamily="34" charset="0"/>
                <a:cs typeface="Calibri" panose="020F0502020204030204" pitchFamily="34" charset="0"/>
              </a:rPr>
              <a:t>WITH</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p>
          <a:p>
            <a:pPr lvl="0">
              <a:defRPr/>
            </a:pP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LOCATION</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FF0000"/>
                </a:solidFill>
                <a:highlight>
                  <a:srgbClr val="FFFFFF"/>
                </a:highlight>
                <a:latin typeface="Calibri" panose="020F0502020204030204" pitchFamily="34" charset="0"/>
                <a:cs typeface="Calibri" panose="020F0502020204030204" pitchFamily="34" charset="0"/>
              </a:rPr>
              <a:t>‘/parquet/population'</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p>
          <a:p>
            <a:pPr lvl="0">
              <a:defRPr/>
            </a:pP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DATA_SOURCE</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err="1">
                <a:solidFill>
                  <a:srgbClr val="000000"/>
                </a:solidFill>
                <a:highlight>
                  <a:srgbClr val="FFFFFF"/>
                </a:highlight>
                <a:latin typeface="Calibri" panose="020F0502020204030204" pitchFamily="34" charset="0"/>
                <a:cs typeface="Calibri" panose="020F0502020204030204" pitchFamily="34" charset="0"/>
              </a:rPr>
              <a:t>MyAzureStorage</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p>
          <a:p>
            <a:pPr lvl="0">
              <a:defRPr/>
            </a:pP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FILE_FORMAT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err="1">
                <a:solidFill>
                  <a:srgbClr val="000000"/>
                </a:solidFill>
                <a:highlight>
                  <a:srgbClr val="FFFFFF"/>
                </a:highlight>
                <a:latin typeface="Calibri" panose="020F0502020204030204" pitchFamily="34" charset="0"/>
                <a:cs typeface="Calibri" panose="020F0502020204030204" pitchFamily="34" charset="0"/>
              </a:rPr>
              <a:t>MyAzureParquetFormat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p>
          <a:p>
            <a:pPr lvl="0">
              <a:defRPr/>
            </a:pPr>
            <a:r>
              <a:rPr lang="en-US" sz="1200" dirty="0">
                <a:solidFill>
                  <a:srgbClr val="0000FF"/>
                </a:solidFill>
                <a:highlight>
                  <a:srgbClr val="FFFFFF"/>
                </a:highlight>
                <a:latin typeface="Calibri" panose="020F0502020204030204" pitchFamily="34" charset="0"/>
                <a:cs typeface="Calibri" panose="020F0502020204030204" pitchFamily="34" charset="0"/>
              </a:rPr>
              <a:t>AS</a:t>
            </a:r>
          </a:p>
          <a:p>
            <a:pPr lvl="0">
              <a:defRPr/>
            </a:pPr>
            <a:r>
              <a:rPr lang="en-US" sz="1200" dirty="0">
                <a:solidFill>
                  <a:srgbClr val="0000FF"/>
                </a:solidFill>
                <a:highlight>
                  <a:srgbClr val="FFFFFF"/>
                </a:highlight>
                <a:latin typeface="Calibri" panose="020F0502020204030204" pitchFamily="34" charset="0"/>
                <a:cs typeface="Calibri" panose="020F0502020204030204" pitchFamily="34" charset="0"/>
              </a:rPr>
              <a:t>SELECT</a:t>
            </a:r>
            <a:r>
              <a:rPr lang="en-US" sz="1200" dirty="0">
                <a:solidFill>
                  <a:srgbClr val="212121"/>
                </a:solidFill>
                <a:highlight>
                  <a:srgbClr val="FFFFFF"/>
                </a:highlight>
                <a:latin typeface="Calibri" panose="020F0502020204030204" pitchFamily="34" charset="0"/>
                <a:cs typeface="Calibri" panose="020F0502020204030204" pitchFamily="34" charset="0"/>
              </a:rPr>
              <a:t> *</a:t>
            </a:r>
          </a:p>
          <a:p>
            <a:pPr lvl="0">
              <a:defRPr/>
            </a:pPr>
            <a:r>
              <a:rPr lang="en-US" sz="1200" dirty="0">
                <a:solidFill>
                  <a:srgbClr val="0000FF"/>
                </a:solidFill>
                <a:highlight>
                  <a:srgbClr val="FFFFFF"/>
                </a:highlight>
                <a:latin typeface="Calibri" panose="020F0502020204030204" pitchFamily="34" charset="0"/>
                <a:cs typeface="Calibri" panose="020F0502020204030204" pitchFamily="34" charset="0"/>
              </a:rPr>
              <a:t>FROM</a:t>
            </a:r>
            <a:r>
              <a:rPr lang="en-US" sz="1200" dirty="0">
                <a:solidFill>
                  <a:srgbClr val="212121"/>
                </a:solidFill>
                <a:highlight>
                  <a:srgbClr val="FFFFFF"/>
                </a:highlight>
                <a:latin typeface="Calibri" panose="020F0502020204030204" pitchFamily="34" charset="0"/>
                <a:cs typeface="Calibri" panose="020F0502020204030204" pitchFamily="34" charset="0"/>
              </a:rPr>
              <a:t> </a:t>
            </a:r>
            <a:r>
              <a:rPr lang="en-US" sz="1200" dirty="0" err="1">
                <a:solidFill>
                  <a:srgbClr val="795E26"/>
                </a:solidFill>
                <a:highlight>
                  <a:srgbClr val="FFFFFF"/>
                </a:highlight>
                <a:latin typeface="Calibri" panose="020F0502020204030204" pitchFamily="34" charset="0"/>
                <a:cs typeface="Calibri" panose="020F0502020204030204" pitchFamily="34" charset="0"/>
              </a:rPr>
              <a:t>csv.Population</a:t>
            </a:r>
            <a:endParaRPr lang="en-US" sz="1200" dirty="0">
              <a:solidFill>
                <a:srgbClr val="212121"/>
              </a:solidFill>
              <a:highlight>
                <a:srgbClr val="FFFFFF"/>
              </a:highlight>
              <a:latin typeface="Calibri" panose="020F0502020204030204" pitchFamily="34" charset="0"/>
              <a:cs typeface="Calibri" panose="020F0502020204030204" pitchFamily="34" charset="0"/>
            </a:endParaRPr>
          </a:p>
          <a:p>
            <a:pPr lvl="0">
              <a:defRPr/>
            </a:pPr>
            <a:endParaRPr lang="en-US" sz="1200" dirty="0">
              <a:solidFill>
                <a:srgbClr val="0000FF"/>
              </a:solidFill>
              <a:highlight>
                <a:srgbClr val="FFFFFF"/>
              </a:highlight>
              <a:latin typeface="Calibri" panose="020F0502020204030204" pitchFamily="34" charset="0"/>
              <a:cs typeface="Calibri" panose="020F0502020204030204" pitchFamily="34" charset="0"/>
            </a:endParaRPr>
          </a:p>
          <a:p>
            <a:pPr>
              <a:defRPr/>
            </a:pPr>
            <a:r>
              <a:rPr lang="en-US" sz="1200" dirty="0">
                <a:solidFill>
                  <a:srgbClr val="339933"/>
                </a:solidFill>
                <a:highlight>
                  <a:srgbClr val="FFFFFF"/>
                </a:highlight>
                <a:latin typeface="Calibri" panose="020F0502020204030204" pitchFamily="34" charset="0"/>
                <a:cs typeface="Calibri" panose="020F0502020204030204" pitchFamily="34" charset="0"/>
              </a:rPr>
              <a:t>-- pre-create report using new parquet data-set</a:t>
            </a:r>
            <a:endParaRPr lang="en-US" sz="1200" dirty="0">
              <a:solidFill>
                <a:srgbClr val="0000FF"/>
              </a:solidFill>
              <a:highlight>
                <a:srgbClr val="FFFFFF"/>
              </a:highlight>
              <a:latin typeface="Calibri" panose="020F0502020204030204" pitchFamily="34" charset="0"/>
              <a:cs typeface="Calibri" panose="020F0502020204030204" pitchFamily="34" charset="0"/>
            </a:endParaRPr>
          </a:p>
          <a:p>
            <a:pPr lvl="0">
              <a:defRPr/>
            </a:pPr>
            <a:r>
              <a:rPr lang="en-US" sz="1200" dirty="0">
                <a:solidFill>
                  <a:srgbClr val="0000FF"/>
                </a:solidFill>
                <a:highlight>
                  <a:srgbClr val="FFFFFF"/>
                </a:highlight>
                <a:latin typeface="Calibri" panose="020F0502020204030204" pitchFamily="34" charset="0"/>
                <a:cs typeface="Calibri" panose="020F0502020204030204" pitchFamily="34" charset="0"/>
              </a:rPr>
              <a:t>CREATE</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EXTERNAL</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TABLE</a:t>
            </a:r>
            <a:r>
              <a:rPr lang="en-US" sz="1200" dirty="0">
                <a:solidFill>
                  <a:srgbClr val="000000"/>
                </a:solidFill>
                <a:highlight>
                  <a:srgbClr val="FFFFFF"/>
                </a:highlight>
                <a:latin typeface="Calibri" panose="020F0502020204030204" pitchFamily="34" charset="0"/>
                <a:cs typeface="Calibri" panose="020F0502020204030204" pitchFamily="34" charset="0"/>
              </a:rPr>
              <a:t> parquet</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PopulationByMonth2017  </a:t>
            </a:r>
          </a:p>
          <a:p>
            <a:pPr lvl="0">
              <a:defRPr/>
            </a:pPr>
            <a:r>
              <a:rPr lang="en-US" sz="1200" dirty="0">
                <a:solidFill>
                  <a:srgbClr val="0000FF"/>
                </a:solidFill>
                <a:highlight>
                  <a:srgbClr val="FFFFFF"/>
                </a:highlight>
                <a:latin typeface="Calibri" panose="020F0502020204030204" pitchFamily="34" charset="0"/>
                <a:cs typeface="Calibri" panose="020F0502020204030204" pitchFamily="34" charset="0"/>
              </a:rPr>
              <a:t>WITH</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p>
          <a:p>
            <a:pPr lvl="0">
              <a:defRPr/>
            </a:pP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LOCATION</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FF0000"/>
                </a:solidFill>
                <a:highlight>
                  <a:srgbClr val="FFFFFF"/>
                </a:highlight>
                <a:latin typeface="Calibri" panose="020F0502020204030204" pitchFamily="34" charset="0"/>
                <a:cs typeface="Calibri" panose="020F0502020204030204" pitchFamily="34" charset="0"/>
              </a:rPr>
              <a:t>‘/parquet/population/</a:t>
            </a:r>
            <a:r>
              <a:rPr lang="en-US" sz="1200" dirty="0" err="1">
                <a:solidFill>
                  <a:srgbClr val="FF0000"/>
                </a:solidFill>
                <a:highlight>
                  <a:srgbClr val="FFFFFF"/>
                </a:highlight>
                <a:latin typeface="Calibri" panose="020F0502020204030204" pitchFamily="34" charset="0"/>
                <a:cs typeface="Calibri" panose="020F0502020204030204" pitchFamily="34" charset="0"/>
              </a:rPr>
              <a:t>bymonth</a:t>
            </a:r>
            <a:r>
              <a:rPr lang="en-US" sz="1200" dirty="0">
                <a:solidFill>
                  <a:srgbClr val="FF0000"/>
                </a:solidFill>
                <a:highlight>
                  <a:srgbClr val="FFFFFF"/>
                </a:highlight>
                <a:latin typeface="Calibri" panose="020F0502020204030204" pitchFamily="34" charset="0"/>
                <a:cs typeface="Calibri" panose="020F0502020204030204" pitchFamily="34" charset="0"/>
              </a:rPr>
              <a:t>/2017'</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p>
          <a:p>
            <a:pPr lvl="0">
              <a:defRPr/>
            </a:pP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DATA_SOURCE</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err="1">
                <a:solidFill>
                  <a:srgbClr val="000000"/>
                </a:solidFill>
                <a:highlight>
                  <a:srgbClr val="FFFFFF"/>
                </a:highlight>
                <a:latin typeface="Calibri" panose="020F0502020204030204" pitchFamily="34" charset="0"/>
                <a:cs typeface="Calibri" panose="020F0502020204030204" pitchFamily="34" charset="0"/>
              </a:rPr>
              <a:t>MyAzureStorage</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p>
          <a:p>
            <a:pPr lvl="0">
              <a:defRPr/>
            </a:pP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FILE_FORMAT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err="1">
                <a:solidFill>
                  <a:srgbClr val="000000"/>
                </a:solidFill>
                <a:highlight>
                  <a:srgbClr val="FFFFFF"/>
                </a:highlight>
                <a:latin typeface="Calibri" panose="020F0502020204030204" pitchFamily="34" charset="0"/>
                <a:cs typeface="Calibri" panose="020F0502020204030204" pitchFamily="34" charset="0"/>
              </a:rPr>
              <a:t>MyAzureParquetFormat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p>
          <a:p>
            <a:pPr lvl="0">
              <a:defRPr/>
            </a:pPr>
            <a:r>
              <a:rPr lang="en-US" sz="1200" dirty="0">
                <a:solidFill>
                  <a:srgbClr val="0000FF"/>
                </a:solidFill>
                <a:highlight>
                  <a:srgbClr val="FFFFFF"/>
                </a:highlight>
                <a:latin typeface="Calibri" panose="020F0502020204030204" pitchFamily="34" charset="0"/>
                <a:cs typeface="Calibri" panose="020F0502020204030204" pitchFamily="34" charset="0"/>
              </a:rPr>
              <a:t>AS</a:t>
            </a:r>
          </a:p>
          <a:p>
            <a:pPr lvl="0">
              <a:defRPr/>
            </a:pPr>
            <a:r>
              <a:rPr lang="en-US" sz="1200" dirty="0">
                <a:solidFill>
                  <a:srgbClr val="0000FF"/>
                </a:solidFill>
                <a:highlight>
                  <a:srgbClr val="FFFFFF"/>
                </a:highlight>
                <a:latin typeface="Calibri" panose="020F0502020204030204" pitchFamily="34" charset="0"/>
                <a:cs typeface="Calibri" panose="020F0502020204030204" pitchFamily="34" charset="0"/>
              </a:rPr>
              <a:t>SELECT</a:t>
            </a:r>
            <a:r>
              <a:rPr lang="en-US" sz="1200" dirty="0">
                <a:solidFill>
                  <a:srgbClr val="212121"/>
                </a:solidFill>
                <a:highlight>
                  <a:srgbClr val="FFFFFF"/>
                </a:highlight>
                <a:latin typeface="Calibri" panose="020F0502020204030204" pitchFamily="34" charset="0"/>
                <a:cs typeface="Calibri" panose="020F0502020204030204" pitchFamily="34" charset="0"/>
              </a:rPr>
              <a:t> month = </a:t>
            </a:r>
            <a:r>
              <a:rPr lang="en-US" sz="1200" dirty="0" err="1">
                <a:solidFill>
                  <a:srgbClr val="212121"/>
                </a:solidFill>
                <a:highlight>
                  <a:srgbClr val="FFFFFF"/>
                </a:highlight>
                <a:latin typeface="Calibri" panose="020F0502020204030204" pitchFamily="34" charset="0"/>
                <a:cs typeface="Calibri" panose="020F0502020204030204" pitchFamily="34" charset="0"/>
              </a:rPr>
              <a:t>p.month</a:t>
            </a:r>
            <a:r>
              <a:rPr lang="en-US" sz="1200" dirty="0">
                <a:solidFill>
                  <a:srgbClr val="212121"/>
                </a:solidFill>
                <a:highlight>
                  <a:srgbClr val="FFFFFF"/>
                </a:highlight>
                <a:latin typeface="Calibri" panose="020F0502020204030204" pitchFamily="34" charset="0"/>
                <a:cs typeface="Calibri" panose="020F0502020204030204" pitchFamily="34" charset="0"/>
              </a:rPr>
              <a:t>, population = </a:t>
            </a:r>
            <a:r>
              <a:rPr lang="en-US" sz="1200" dirty="0">
                <a:solidFill>
                  <a:srgbClr val="0000FF"/>
                </a:solidFill>
                <a:highlight>
                  <a:srgbClr val="FFFFFF"/>
                </a:highlight>
                <a:latin typeface="Calibri" panose="020F0502020204030204" pitchFamily="34" charset="0"/>
                <a:cs typeface="Calibri" panose="020F0502020204030204" pitchFamily="34" charset="0"/>
              </a:rPr>
              <a:t>COUNT</a:t>
            </a:r>
            <a:r>
              <a:rPr lang="en-US" sz="1200" dirty="0">
                <a:solidFill>
                  <a:srgbClr val="212121"/>
                </a:solidFill>
                <a:highlight>
                  <a:srgbClr val="FFFFFF"/>
                </a:highlight>
                <a:latin typeface="Calibri" panose="020F0502020204030204" pitchFamily="34" charset="0"/>
                <a:cs typeface="Calibri" panose="020F0502020204030204" pitchFamily="34" charset="0"/>
              </a:rPr>
              <a:t> ( </a:t>
            </a:r>
            <a:r>
              <a:rPr lang="en-US" sz="1200" dirty="0" err="1">
                <a:solidFill>
                  <a:srgbClr val="000000"/>
                </a:solidFill>
                <a:highlight>
                  <a:srgbClr val="FFFFFF"/>
                </a:highlight>
                <a:latin typeface="Calibri" panose="020F0502020204030204" pitchFamily="34" charset="0"/>
                <a:cs typeface="Calibri" panose="020F0502020204030204" pitchFamily="34" charset="0"/>
              </a:rPr>
              <a:t>p.population</a:t>
            </a:r>
            <a:r>
              <a:rPr lang="en-US" sz="1200" dirty="0">
                <a:solidFill>
                  <a:srgbClr val="000000"/>
                </a:solidFill>
                <a:highlight>
                  <a:srgbClr val="FFFFFF"/>
                </a:highlight>
                <a:latin typeface="Calibri" panose="020F0502020204030204" pitchFamily="34" charset="0"/>
                <a:cs typeface="Calibri" panose="020F0502020204030204" pitchFamily="34" charset="0"/>
              </a:rPr>
              <a:t> )</a:t>
            </a:r>
            <a:endParaRPr lang="en-US" sz="1200" dirty="0">
              <a:solidFill>
                <a:srgbClr val="212121"/>
              </a:solidFill>
              <a:highlight>
                <a:srgbClr val="FFFFFF"/>
              </a:highlight>
              <a:latin typeface="Calibri" panose="020F0502020204030204" pitchFamily="34" charset="0"/>
              <a:cs typeface="Calibri" panose="020F0502020204030204" pitchFamily="34" charset="0"/>
            </a:endParaRPr>
          </a:p>
          <a:p>
            <a:pPr lvl="0">
              <a:defRPr/>
            </a:pPr>
            <a:r>
              <a:rPr lang="en-US" sz="1200" dirty="0">
                <a:solidFill>
                  <a:srgbClr val="0000FF"/>
                </a:solidFill>
                <a:highlight>
                  <a:srgbClr val="FFFFFF"/>
                </a:highlight>
                <a:latin typeface="Calibri" panose="020F0502020204030204" pitchFamily="34" charset="0"/>
                <a:cs typeface="Calibri" panose="020F0502020204030204" pitchFamily="34" charset="0"/>
              </a:rPr>
              <a:t>FROM</a:t>
            </a:r>
            <a:r>
              <a:rPr lang="en-US" sz="1200" dirty="0">
                <a:solidFill>
                  <a:srgbClr val="212121"/>
                </a:solidFill>
                <a:highlight>
                  <a:srgbClr val="FFFFFF"/>
                </a:highlight>
                <a:latin typeface="Calibri" panose="020F0502020204030204" pitchFamily="34" charset="0"/>
                <a:cs typeface="Calibri" panose="020F0502020204030204" pitchFamily="34" charset="0"/>
              </a:rPr>
              <a:t> </a:t>
            </a:r>
            <a:r>
              <a:rPr lang="en-US" sz="1200" dirty="0" err="1">
                <a:solidFill>
                  <a:srgbClr val="795E26"/>
                </a:solidFill>
                <a:highlight>
                  <a:srgbClr val="FFFFFF"/>
                </a:highlight>
                <a:latin typeface="Calibri" panose="020F0502020204030204" pitchFamily="34" charset="0"/>
                <a:cs typeface="Calibri" panose="020F0502020204030204" pitchFamily="34" charset="0"/>
              </a:rPr>
              <a:t>parquet.Population</a:t>
            </a:r>
            <a:r>
              <a:rPr lang="en-US" sz="1200" dirty="0">
                <a:solidFill>
                  <a:srgbClr val="795E26"/>
                </a:solidFill>
                <a:highlight>
                  <a:srgbClr val="FFFFFF"/>
                </a:highlight>
                <a:latin typeface="Calibri" panose="020F0502020204030204" pitchFamily="34" charset="0"/>
                <a:cs typeface="Calibri" panose="020F0502020204030204" pitchFamily="34" charset="0"/>
              </a:rPr>
              <a:t> p</a:t>
            </a:r>
          </a:p>
          <a:p>
            <a:pPr lvl="0">
              <a:defRPr/>
            </a:pPr>
            <a:r>
              <a:rPr lang="en-US" sz="1200" dirty="0">
                <a:solidFill>
                  <a:srgbClr val="0000FF"/>
                </a:solidFill>
                <a:highlight>
                  <a:srgbClr val="FFFFFF"/>
                </a:highlight>
                <a:latin typeface="Calibri" panose="020F0502020204030204" pitchFamily="34" charset="0"/>
                <a:cs typeface="Calibri" panose="020F0502020204030204" pitchFamily="34" charset="0"/>
              </a:rPr>
              <a:t>WHERE</a:t>
            </a:r>
            <a:r>
              <a:rPr lang="en-US" sz="1200" dirty="0">
                <a:solidFill>
                  <a:srgbClr val="212121"/>
                </a:solidFill>
                <a:highlight>
                  <a:srgbClr val="FFFFFF"/>
                </a:highlight>
                <a:latin typeface="Calibri" panose="020F0502020204030204" pitchFamily="34" charset="0"/>
                <a:cs typeface="Calibri" panose="020F0502020204030204" pitchFamily="34" charset="0"/>
              </a:rPr>
              <a:t> </a:t>
            </a:r>
            <a:r>
              <a:rPr lang="en-US" sz="1200" dirty="0" err="1">
                <a:solidFill>
                  <a:srgbClr val="212121"/>
                </a:solidFill>
                <a:highlight>
                  <a:srgbClr val="FFFFFF"/>
                </a:highlight>
                <a:latin typeface="Calibri" panose="020F0502020204030204" pitchFamily="34" charset="0"/>
                <a:cs typeface="Calibri" panose="020F0502020204030204" pitchFamily="34" charset="0"/>
              </a:rPr>
              <a:t>p.year</a:t>
            </a:r>
            <a:r>
              <a:rPr lang="en-US" sz="1200" dirty="0">
                <a:solidFill>
                  <a:srgbClr val="212121"/>
                </a:solidFill>
                <a:highlight>
                  <a:srgbClr val="FFFFFF"/>
                </a:highlight>
                <a:latin typeface="Calibri" panose="020F0502020204030204" pitchFamily="34" charset="0"/>
                <a:cs typeface="Calibri" panose="020F0502020204030204" pitchFamily="34" charset="0"/>
              </a:rPr>
              <a:t> = </a:t>
            </a:r>
            <a:r>
              <a:rPr lang="en-US" sz="1200" dirty="0">
                <a:solidFill>
                  <a:srgbClr val="A31515"/>
                </a:solidFill>
                <a:highlight>
                  <a:srgbClr val="FFFFFF"/>
                </a:highlight>
                <a:latin typeface="Calibri" panose="020F0502020204030204" pitchFamily="34" charset="0"/>
                <a:cs typeface="Calibri" panose="020F0502020204030204" pitchFamily="34" charset="0"/>
              </a:rPr>
              <a:t>2017</a:t>
            </a:r>
            <a:endParaRPr lang="en-US" sz="1200" dirty="0">
              <a:solidFill>
                <a:srgbClr val="212121"/>
              </a:solidFill>
              <a:highlight>
                <a:srgbClr val="FFFFFF"/>
              </a:highlight>
              <a:latin typeface="Calibri" panose="020F0502020204030204" pitchFamily="34" charset="0"/>
              <a:cs typeface="Calibri" panose="020F0502020204030204" pitchFamily="34" charset="0"/>
            </a:endParaRPr>
          </a:p>
          <a:p>
            <a:pPr lvl="0">
              <a:defRPr/>
            </a:pPr>
            <a:r>
              <a:rPr lang="en-US" sz="1200" dirty="0">
                <a:solidFill>
                  <a:srgbClr val="0000FF"/>
                </a:solidFill>
                <a:highlight>
                  <a:srgbClr val="FFFFFF"/>
                </a:highlight>
                <a:latin typeface="Calibri" panose="020F0502020204030204" pitchFamily="34" charset="0"/>
                <a:cs typeface="Calibri" panose="020F0502020204030204" pitchFamily="34" charset="0"/>
              </a:rPr>
              <a:t>GROUP BY</a:t>
            </a:r>
            <a:r>
              <a:rPr lang="en-US" sz="1200" dirty="0">
                <a:solidFill>
                  <a:srgbClr val="212121"/>
                </a:solidFill>
                <a:highlight>
                  <a:srgbClr val="FFFFFF"/>
                </a:highlight>
                <a:latin typeface="Calibri" panose="020F0502020204030204" pitchFamily="34" charset="0"/>
                <a:cs typeface="Calibri" panose="020F0502020204030204" pitchFamily="34" charset="0"/>
              </a:rPr>
              <a:t> </a:t>
            </a:r>
            <a:r>
              <a:rPr lang="en-US" sz="1200" dirty="0" err="1">
                <a:solidFill>
                  <a:srgbClr val="212121"/>
                </a:solidFill>
                <a:highlight>
                  <a:srgbClr val="FFFFFF"/>
                </a:highlight>
                <a:latin typeface="Calibri" panose="020F0502020204030204" pitchFamily="34" charset="0"/>
                <a:cs typeface="Calibri" panose="020F0502020204030204" pitchFamily="34" charset="0"/>
              </a:rPr>
              <a:t>p.month</a:t>
            </a:r>
            <a:endParaRPr lang="en-US" sz="1200" dirty="0">
              <a:solidFill>
                <a:srgbClr val="212121"/>
              </a:solidFill>
              <a:highlight>
                <a:srgbClr val="FFFFFF"/>
              </a:highlight>
              <a:latin typeface="Calibri" panose="020F0502020204030204" pitchFamily="34" charset="0"/>
              <a:cs typeface="Calibri" panose="020F0502020204030204" pitchFamily="34" charset="0"/>
            </a:endParaRPr>
          </a:p>
          <a:p>
            <a:pPr lvl="0">
              <a:defRPr/>
            </a:pPr>
            <a:endParaRPr lang="en-US" sz="1200" dirty="0">
              <a:solidFill>
                <a:srgbClr val="212121"/>
              </a:solidFill>
              <a:highlight>
                <a:srgbClr val="FFFFFF"/>
              </a:highlight>
              <a:latin typeface="Calibri" panose="020F0502020204030204" pitchFamily="34" charset="0"/>
              <a:cs typeface="Calibri" panose="020F0502020204030204" pitchFamily="34" charset="0"/>
            </a:endParaRPr>
          </a:p>
          <a:p>
            <a:pPr>
              <a:defRPr/>
            </a:pPr>
            <a:r>
              <a:rPr lang="en-US" sz="1200" dirty="0">
                <a:solidFill>
                  <a:srgbClr val="339933"/>
                </a:solidFill>
                <a:highlight>
                  <a:srgbClr val="FFFFFF"/>
                </a:highlight>
                <a:latin typeface="Calibri" panose="020F0502020204030204" pitchFamily="34" charset="0"/>
                <a:cs typeface="Calibri" panose="020F0502020204030204" pitchFamily="34" charset="0"/>
              </a:rPr>
              <a:t>-- Reporting tools can now directly read data from pre-created report</a:t>
            </a:r>
            <a:endParaRPr lang="en-US" sz="1200" dirty="0">
              <a:solidFill>
                <a:srgbClr val="212121"/>
              </a:solidFill>
              <a:highlight>
                <a:srgbClr val="FFFFFF"/>
              </a:highlight>
              <a:latin typeface="Calibri" panose="020F0502020204030204" pitchFamily="34" charset="0"/>
              <a:cs typeface="Calibri" panose="020F0502020204030204" pitchFamily="34" charset="0"/>
            </a:endParaRPr>
          </a:p>
          <a:p>
            <a:pPr lvl="0">
              <a:defRPr/>
            </a:pPr>
            <a:r>
              <a:rPr lang="en-US" sz="1200" dirty="0">
                <a:solidFill>
                  <a:srgbClr val="0000FF"/>
                </a:solidFill>
                <a:highlight>
                  <a:srgbClr val="FFFFFF"/>
                </a:highlight>
                <a:latin typeface="Calibri" panose="020F0502020204030204" pitchFamily="34" charset="0"/>
                <a:cs typeface="Calibri" panose="020F0502020204030204" pitchFamily="34" charset="0"/>
              </a:rPr>
              <a:t>SELECT</a:t>
            </a:r>
            <a:r>
              <a:rPr lang="en-US" sz="1200" dirty="0">
                <a:solidFill>
                  <a:srgbClr val="212121"/>
                </a:solidFill>
                <a:highlight>
                  <a:srgbClr val="FFFFFF"/>
                </a:highlight>
                <a:latin typeface="Calibri" panose="020F0502020204030204" pitchFamily="34" charset="0"/>
                <a:cs typeface="Calibri" panose="020F0502020204030204" pitchFamily="34" charset="0"/>
              </a:rPr>
              <a:t> *</a:t>
            </a:r>
          </a:p>
          <a:p>
            <a:pPr lvl="0">
              <a:defRPr/>
            </a:pPr>
            <a:r>
              <a:rPr lang="en-US" sz="1200" dirty="0">
                <a:solidFill>
                  <a:srgbClr val="0000FF"/>
                </a:solidFill>
                <a:highlight>
                  <a:srgbClr val="FFFFFF"/>
                </a:highlight>
                <a:latin typeface="Calibri" panose="020F0502020204030204" pitchFamily="34" charset="0"/>
                <a:cs typeface="Calibri" panose="020F0502020204030204" pitchFamily="34" charset="0"/>
              </a:rPr>
              <a:t>FROM</a:t>
            </a:r>
            <a:r>
              <a:rPr lang="en-US" sz="1200" dirty="0">
                <a:solidFill>
                  <a:srgbClr val="212121"/>
                </a:solidFill>
                <a:highlight>
                  <a:srgbClr val="FFFFFF"/>
                </a:highlight>
                <a:latin typeface="Calibri" panose="020F0502020204030204" pitchFamily="34" charset="0"/>
                <a:cs typeface="Calibri" panose="020F0502020204030204" pitchFamily="34" charset="0"/>
              </a:rPr>
              <a:t> </a:t>
            </a:r>
            <a:r>
              <a:rPr lang="en-US" sz="1200" dirty="0">
                <a:solidFill>
                  <a:srgbClr val="795E26"/>
                </a:solidFill>
                <a:highlight>
                  <a:srgbClr val="FFFFFF"/>
                </a:highlight>
                <a:latin typeface="Calibri" panose="020F0502020204030204" pitchFamily="34" charset="0"/>
                <a:cs typeface="Calibri" panose="020F0502020204030204" pitchFamily="34" charset="0"/>
              </a:rPr>
              <a:t>parquet.PopulationByMonth2017</a:t>
            </a:r>
          </a:p>
          <a:p>
            <a:pPr lvl="0">
              <a:defRPr/>
            </a:pPr>
            <a:endParaRPr lang="en-US" sz="1200" dirty="0">
              <a:solidFill>
                <a:srgbClr val="000000"/>
              </a:solidFill>
              <a:highlight>
                <a:srgbClr val="FFFFFF"/>
              </a:highligh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559695734"/>
      </p:ext>
    </p:extLst>
  </p:cSld>
  <p:clrMapOvr>
    <a:masterClrMapping/>
  </p:clrMapOvr>
  <p:transition>
    <p:fade/>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03AB8FC6-307E-4E17-8554-C99CA306BD2E}"/>
              </a:ext>
            </a:extLst>
          </p:cNvPr>
          <p:cNvPicPr>
            <a:picLocks noChangeAspect="1"/>
          </p:cNvPicPr>
          <p:nvPr/>
        </p:nvPicPr>
        <p:blipFill>
          <a:blip r:embed="rId3"/>
          <a:stretch>
            <a:fillRect/>
          </a:stretch>
        </p:blipFill>
        <p:spPr>
          <a:xfrm>
            <a:off x="3968" y="1526733"/>
            <a:ext cx="4842024" cy="3804533"/>
          </a:xfrm>
          <a:prstGeom prst="rect">
            <a:avLst/>
          </a:prstGeom>
          <a:ln>
            <a:solidFill>
              <a:schemeClr val="tx1"/>
            </a:solidFill>
          </a:ln>
        </p:spPr>
      </p:pic>
      <p:sp>
        <p:nvSpPr>
          <p:cNvPr id="3" name="Title 2">
            <a:extLst>
              <a:ext uri="{FF2B5EF4-FFF2-40B4-BE49-F238E27FC236}">
                <a16:creationId xmlns:a16="http://schemas.microsoft.com/office/drawing/2014/main" id="{2964A1A5-3C91-4E64-AC9A-C9368CCC8E3B}"/>
              </a:ext>
            </a:extLst>
          </p:cNvPr>
          <p:cNvSpPr>
            <a:spLocks noGrp="1"/>
          </p:cNvSpPr>
          <p:nvPr>
            <p:ph type="title"/>
          </p:nvPr>
        </p:nvSpPr>
        <p:spPr/>
        <p:txBody>
          <a:bodyPr/>
          <a:lstStyle/>
          <a:p>
            <a:r>
              <a:rPr lang="en-US"/>
              <a:t>UI based data transformation</a:t>
            </a:r>
          </a:p>
        </p:txBody>
      </p:sp>
      <p:pic>
        <p:nvPicPr>
          <p:cNvPr id="12" name="Picture 11">
            <a:extLst>
              <a:ext uri="{FF2B5EF4-FFF2-40B4-BE49-F238E27FC236}">
                <a16:creationId xmlns:a16="http://schemas.microsoft.com/office/drawing/2014/main" id="{4F7AC4EF-3515-4F75-9273-29AB3E67B3D0}"/>
              </a:ext>
            </a:extLst>
          </p:cNvPr>
          <p:cNvPicPr>
            <a:picLocks noChangeAspect="1"/>
          </p:cNvPicPr>
          <p:nvPr/>
        </p:nvPicPr>
        <p:blipFill>
          <a:blip r:embed="rId4"/>
          <a:stretch>
            <a:fillRect/>
          </a:stretch>
        </p:blipFill>
        <p:spPr>
          <a:xfrm>
            <a:off x="4942177" y="1029700"/>
            <a:ext cx="2481907" cy="5698378"/>
          </a:xfrm>
          <a:prstGeom prst="rect">
            <a:avLst/>
          </a:prstGeom>
          <a:ln>
            <a:solidFill>
              <a:schemeClr val="tx1"/>
            </a:solidFill>
          </a:ln>
        </p:spPr>
      </p:pic>
      <p:pic>
        <p:nvPicPr>
          <p:cNvPr id="20" name="Picture 19">
            <a:extLst>
              <a:ext uri="{FF2B5EF4-FFF2-40B4-BE49-F238E27FC236}">
                <a16:creationId xmlns:a16="http://schemas.microsoft.com/office/drawing/2014/main" id="{7FC2FFEA-C9B8-4D04-8F0A-7F65446DB86F}"/>
              </a:ext>
            </a:extLst>
          </p:cNvPr>
          <p:cNvPicPr>
            <a:picLocks noChangeAspect="1"/>
          </p:cNvPicPr>
          <p:nvPr/>
        </p:nvPicPr>
        <p:blipFill>
          <a:blip r:embed="rId5"/>
          <a:stretch>
            <a:fillRect/>
          </a:stretch>
        </p:blipFill>
        <p:spPr>
          <a:xfrm>
            <a:off x="7732633" y="1128162"/>
            <a:ext cx="3836560" cy="1115125"/>
          </a:xfrm>
          <a:prstGeom prst="rect">
            <a:avLst/>
          </a:prstGeom>
          <a:ln>
            <a:solidFill>
              <a:schemeClr val="tx1"/>
            </a:solidFill>
          </a:ln>
        </p:spPr>
      </p:pic>
      <p:pic>
        <p:nvPicPr>
          <p:cNvPr id="22" name="Picture 21">
            <a:extLst>
              <a:ext uri="{FF2B5EF4-FFF2-40B4-BE49-F238E27FC236}">
                <a16:creationId xmlns:a16="http://schemas.microsoft.com/office/drawing/2014/main" id="{C6C89E5C-32BA-4705-8893-60B95AF3642C}"/>
              </a:ext>
            </a:extLst>
          </p:cNvPr>
          <p:cNvPicPr>
            <a:picLocks noChangeAspect="1"/>
          </p:cNvPicPr>
          <p:nvPr/>
        </p:nvPicPr>
        <p:blipFill>
          <a:blip r:embed="rId6"/>
          <a:stretch>
            <a:fillRect/>
          </a:stretch>
        </p:blipFill>
        <p:spPr>
          <a:xfrm>
            <a:off x="7577663" y="3176978"/>
            <a:ext cx="4614337" cy="2781965"/>
          </a:xfrm>
          <a:prstGeom prst="rect">
            <a:avLst/>
          </a:prstGeom>
          <a:ln>
            <a:solidFill>
              <a:schemeClr val="tx1"/>
            </a:solidFill>
          </a:ln>
        </p:spPr>
      </p:pic>
      <p:sp>
        <p:nvSpPr>
          <p:cNvPr id="42" name="Rectangle 41">
            <a:extLst>
              <a:ext uri="{FF2B5EF4-FFF2-40B4-BE49-F238E27FC236}">
                <a16:creationId xmlns:a16="http://schemas.microsoft.com/office/drawing/2014/main" id="{51014EB7-F3CB-4FD9-A435-774E2DA1D3F7}"/>
              </a:ext>
            </a:extLst>
          </p:cNvPr>
          <p:cNvSpPr/>
          <p:nvPr/>
        </p:nvSpPr>
        <p:spPr bwMode="auto">
          <a:xfrm>
            <a:off x="2153265" y="3008671"/>
            <a:ext cx="1055984" cy="241874"/>
          </a:xfrm>
          <a:prstGeom prst="rect">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ln>
                <a:solidFill>
                  <a:srgbClr val="FF0000"/>
                </a:solidFill>
              </a:ln>
              <a:gradFill>
                <a:gsLst>
                  <a:gs pos="0">
                    <a:srgbClr val="FFFFFF"/>
                  </a:gs>
                  <a:gs pos="100000">
                    <a:srgbClr val="FFFFFF"/>
                  </a:gs>
                </a:gsLst>
                <a:lin ang="5400000" scaled="0"/>
              </a:gradFill>
              <a:ea typeface="Segoe UI" pitchFamily="34" charset="0"/>
              <a:cs typeface="Segoe UI" pitchFamily="34" charset="0"/>
            </a:endParaRPr>
          </a:p>
        </p:txBody>
      </p:sp>
      <p:cxnSp>
        <p:nvCxnSpPr>
          <p:cNvPr id="44" name="Straight Arrow Connector 43">
            <a:extLst>
              <a:ext uri="{FF2B5EF4-FFF2-40B4-BE49-F238E27FC236}">
                <a16:creationId xmlns:a16="http://schemas.microsoft.com/office/drawing/2014/main" id="{26669766-053A-4869-BAD0-4FD33E7CCD72}"/>
              </a:ext>
            </a:extLst>
          </p:cNvPr>
          <p:cNvCxnSpPr/>
          <p:nvPr/>
        </p:nvCxnSpPr>
        <p:spPr>
          <a:xfrm>
            <a:off x="3268243" y="3106186"/>
            <a:ext cx="1734410" cy="0"/>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F35A74FC-BB2B-43F0-900A-AB46AE7F1BB5}"/>
              </a:ext>
            </a:extLst>
          </p:cNvPr>
          <p:cNvCxnSpPr/>
          <p:nvPr/>
        </p:nvCxnSpPr>
        <p:spPr>
          <a:xfrm flipV="1">
            <a:off x="6029141" y="1852397"/>
            <a:ext cx="1703492" cy="2347944"/>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8B8357FB-4B7E-47F1-850F-45BC2B206AAA}"/>
              </a:ext>
            </a:extLst>
          </p:cNvPr>
          <p:cNvCxnSpPr>
            <a:cxnSpLocks/>
          </p:cNvCxnSpPr>
          <p:nvPr/>
        </p:nvCxnSpPr>
        <p:spPr>
          <a:xfrm>
            <a:off x="6029141" y="4414859"/>
            <a:ext cx="1548522" cy="0"/>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8BB458A8-4D60-4EE9-B4A3-5E3256569E30}"/>
              </a:ext>
            </a:extLst>
          </p:cNvPr>
          <p:cNvSpPr/>
          <p:nvPr/>
        </p:nvSpPr>
        <p:spPr bwMode="auto">
          <a:xfrm>
            <a:off x="5057714" y="3527875"/>
            <a:ext cx="2015612" cy="252629"/>
          </a:xfrm>
          <a:prstGeom prst="rect">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ln>
                <a:solidFill>
                  <a:srgbClr val="FF0000"/>
                </a:solidFill>
              </a:ln>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976201191"/>
      </p:ext>
    </p:extLst>
  </p:cSld>
  <p:clrMapOvr>
    <a:masterClrMapping/>
  </p:clrMapOvr>
  <p:transition>
    <p:fade/>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346013-BB0C-4B74-9CDB-2AF59FC3859D}"/>
              </a:ext>
            </a:extLst>
          </p:cNvPr>
          <p:cNvSpPr>
            <a:spLocks noGrp="1"/>
          </p:cNvSpPr>
          <p:nvPr>
            <p:ph type="title"/>
          </p:nvPr>
        </p:nvSpPr>
        <p:spPr>
          <a:xfrm>
            <a:off x="426426" y="222583"/>
            <a:ext cx="10470174" cy="758022"/>
          </a:xfrm>
        </p:spPr>
        <p:txBody>
          <a:bodyPr/>
          <a:lstStyle/>
          <a:p>
            <a:r>
              <a:rPr lang="en-US"/>
              <a:t>Automatic syncing of Spark tables</a:t>
            </a:r>
          </a:p>
        </p:txBody>
      </p:sp>
      <p:sp>
        <p:nvSpPr>
          <p:cNvPr id="4" name="Text Placeholder 3">
            <a:extLst>
              <a:ext uri="{FF2B5EF4-FFF2-40B4-BE49-F238E27FC236}">
                <a16:creationId xmlns:a16="http://schemas.microsoft.com/office/drawing/2014/main" id="{7FF1CCFA-71D7-4E69-9342-9AC6FAFE4AEB}"/>
              </a:ext>
            </a:extLst>
          </p:cNvPr>
          <p:cNvSpPr>
            <a:spLocks noGrp="1"/>
          </p:cNvSpPr>
          <p:nvPr>
            <p:ph type="body" sz="quarter" idx="11"/>
          </p:nvPr>
        </p:nvSpPr>
        <p:spPr>
          <a:xfrm>
            <a:off x="426424" y="1129914"/>
            <a:ext cx="5050549" cy="5107599"/>
          </a:xfrm>
        </p:spPr>
        <p:txBody>
          <a:bodyPr/>
          <a:lstStyle/>
          <a:p>
            <a:pPr>
              <a:lnSpc>
                <a:spcPct val="100000"/>
              </a:lnSpc>
              <a:spcAft>
                <a:spcPts val="600"/>
              </a:spcAft>
            </a:pPr>
            <a:r>
              <a:rPr lang="en-US" sz="1800" dirty="0">
                <a:solidFill>
                  <a:schemeClr val="tx2"/>
                </a:solidFill>
                <a:latin typeface="+mj-lt"/>
              </a:rPr>
              <a:t>Overview</a:t>
            </a:r>
          </a:p>
          <a:p>
            <a:pPr>
              <a:lnSpc>
                <a:spcPct val="100000"/>
              </a:lnSpc>
              <a:spcAft>
                <a:spcPts val="600"/>
              </a:spcAft>
            </a:pPr>
            <a:r>
              <a:rPr lang="en-US" sz="1600" dirty="0">
                <a:solidFill>
                  <a:schemeClr val="tx1"/>
                </a:solidFill>
              </a:rPr>
              <a:t>Tables created in Spark pool are automatically created as external tables that reference external files in your serverless SQL pool logical data warehouse </a:t>
            </a:r>
          </a:p>
          <a:p>
            <a:pPr>
              <a:lnSpc>
                <a:spcPct val="100000"/>
              </a:lnSpc>
              <a:spcAft>
                <a:spcPts val="600"/>
              </a:spcAft>
            </a:pPr>
            <a:endParaRPr lang="en-US" sz="1600" dirty="0">
              <a:solidFill>
                <a:schemeClr val="tx1"/>
              </a:solidFill>
            </a:endParaRPr>
          </a:p>
          <a:p>
            <a:pPr>
              <a:lnSpc>
                <a:spcPct val="100000"/>
              </a:lnSpc>
              <a:spcAft>
                <a:spcPts val="600"/>
              </a:spcAft>
            </a:pPr>
            <a:r>
              <a:rPr lang="en-US" sz="1800" dirty="0">
                <a:solidFill>
                  <a:schemeClr val="tx2"/>
                </a:solidFill>
                <a:latin typeface="+mj-lt"/>
              </a:rPr>
              <a:t>Benefits</a:t>
            </a:r>
          </a:p>
          <a:p>
            <a:pPr>
              <a:lnSpc>
                <a:spcPct val="100000"/>
              </a:lnSpc>
              <a:spcAft>
                <a:spcPts val="600"/>
              </a:spcAft>
            </a:pPr>
            <a:r>
              <a:rPr lang="en-US" sz="1600" dirty="0">
                <a:solidFill>
                  <a:schemeClr val="tx1"/>
                </a:solidFill>
              </a:rPr>
              <a:t>Tables designed using Spark languages are immediately available in serverless SQL pool.</a:t>
            </a:r>
          </a:p>
          <a:p>
            <a:pPr>
              <a:lnSpc>
                <a:spcPct val="100000"/>
              </a:lnSpc>
              <a:spcAft>
                <a:spcPts val="600"/>
              </a:spcAft>
            </a:pPr>
            <a:r>
              <a:rPr lang="en-US" sz="1600" dirty="0">
                <a:solidFill>
                  <a:schemeClr val="tx1"/>
                </a:solidFill>
              </a:rPr>
              <a:t>Schema definition matches original</a:t>
            </a:r>
          </a:p>
          <a:p>
            <a:pPr>
              <a:lnSpc>
                <a:spcPct val="100000"/>
              </a:lnSpc>
              <a:spcAft>
                <a:spcPts val="600"/>
              </a:spcAft>
            </a:pPr>
            <a:r>
              <a:rPr lang="en-US" sz="1600" dirty="0">
                <a:solidFill>
                  <a:schemeClr val="tx1"/>
                </a:solidFill>
              </a:rPr>
              <a:t>Spark table updates are applied in</a:t>
            </a:r>
            <a:br>
              <a:rPr lang="en-US" sz="1600" dirty="0">
                <a:solidFill>
                  <a:schemeClr val="tx1"/>
                </a:solidFill>
              </a:rPr>
            </a:br>
            <a:r>
              <a:rPr lang="en-US" sz="1600" dirty="0">
                <a:solidFill>
                  <a:schemeClr val="tx1"/>
                </a:solidFill>
              </a:rPr>
              <a:t>serverless SQL pool</a:t>
            </a:r>
          </a:p>
          <a:p>
            <a:pPr>
              <a:lnSpc>
                <a:spcPct val="100000"/>
              </a:lnSpc>
              <a:spcAft>
                <a:spcPts val="600"/>
              </a:spcAft>
            </a:pPr>
            <a:r>
              <a:rPr lang="en-US" sz="1600" dirty="0">
                <a:solidFill>
                  <a:schemeClr val="tx1"/>
                </a:solidFill>
              </a:rPr>
              <a:t>No need to manually create SQL tables</a:t>
            </a:r>
            <a:br>
              <a:rPr lang="en-US" sz="1600" dirty="0">
                <a:solidFill>
                  <a:schemeClr val="tx1"/>
                </a:solidFill>
              </a:rPr>
            </a:br>
            <a:r>
              <a:rPr lang="en-US" sz="1600" dirty="0">
                <a:solidFill>
                  <a:schemeClr val="tx1"/>
                </a:solidFill>
              </a:rPr>
              <a:t>that match Spark tables</a:t>
            </a:r>
          </a:p>
          <a:p>
            <a:pPr>
              <a:lnSpc>
                <a:spcPct val="100000"/>
              </a:lnSpc>
              <a:spcAft>
                <a:spcPts val="600"/>
              </a:spcAft>
            </a:pPr>
            <a:r>
              <a:rPr lang="en-US" sz="1600" dirty="0">
                <a:solidFill>
                  <a:schemeClr val="tx1"/>
                </a:solidFill>
              </a:rPr>
              <a:t>Spark and serverless SQL pool tables</a:t>
            </a:r>
            <a:br>
              <a:rPr lang="en-US" sz="1600" dirty="0">
                <a:solidFill>
                  <a:schemeClr val="tx1"/>
                </a:solidFill>
              </a:rPr>
            </a:br>
            <a:r>
              <a:rPr lang="en-US" sz="1600" dirty="0">
                <a:solidFill>
                  <a:schemeClr val="tx1"/>
                </a:solidFill>
              </a:rPr>
              <a:t>reference the same external files.</a:t>
            </a:r>
          </a:p>
        </p:txBody>
      </p:sp>
      <p:pic>
        <p:nvPicPr>
          <p:cNvPr id="2" name="Picture 1">
            <a:extLst>
              <a:ext uri="{FF2B5EF4-FFF2-40B4-BE49-F238E27FC236}">
                <a16:creationId xmlns:a16="http://schemas.microsoft.com/office/drawing/2014/main" id="{BC130666-7337-48FC-90DD-7D8E8D2AECC9}"/>
              </a:ext>
            </a:extLst>
          </p:cNvPr>
          <p:cNvPicPr>
            <a:picLocks noChangeAspect="1"/>
          </p:cNvPicPr>
          <p:nvPr/>
        </p:nvPicPr>
        <p:blipFill>
          <a:blip r:embed="rId2"/>
          <a:stretch>
            <a:fillRect/>
          </a:stretch>
        </p:blipFill>
        <p:spPr>
          <a:xfrm>
            <a:off x="5981607" y="1474105"/>
            <a:ext cx="5952444" cy="1729679"/>
          </a:xfrm>
          <a:prstGeom prst="rect">
            <a:avLst/>
          </a:prstGeom>
        </p:spPr>
      </p:pic>
      <p:pic>
        <p:nvPicPr>
          <p:cNvPr id="10" name="Picture 9">
            <a:extLst>
              <a:ext uri="{FF2B5EF4-FFF2-40B4-BE49-F238E27FC236}">
                <a16:creationId xmlns:a16="http://schemas.microsoft.com/office/drawing/2014/main" id="{4CC14AE2-6C1B-417F-8823-F3661C2C62A3}"/>
              </a:ext>
            </a:extLst>
          </p:cNvPr>
          <p:cNvPicPr>
            <a:picLocks noChangeAspect="1"/>
          </p:cNvPicPr>
          <p:nvPr/>
        </p:nvPicPr>
        <p:blipFill>
          <a:blip r:embed="rId3"/>
          <a:stretch>
            <a:fillRect/>
          </a:stretch>
        </p:blipFill>
        <p:spPr>
          <a:xfrm>
            <a:off x="4072668" y="3429000"/>
            <a:ext cx="7992012" cy="3330005"/>
          </a:xfrm>
          <a:prstGeom prst="rect">
            <a:avLst/>
          </a:prstGeom>
        </p:spPr>
      </p:pic>
    </p:spTree>
    <p:extLst>
      <p:ext uri="{BB962C8B-B14F-4D97-AF65-F5344CB8AC3E}">
        <p14:creationId xmlns:p14="http://schemas.microsoft.com/office/powerpoint/2010/main" val="2250246957"/>
      </p:ext>
    </p:extLst>
  </p:cSld>
  <p:clrMapOvr>
    <a:masterClrMapping/>
  </p:clrMapOvr>
  <p:transition>
    <p:fade/>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EC7370DD-08CE-430A-93C2-F921DF960511}"/>
              </a:ext>
            </a:extLst>
          </p:cNvPr>
          <p:cNvSpPr>
            <a:spLocks noGrp="1"/>
          </p:cNvSpPr>
          <p:nvPr>
            <p:ph type="body" sz="quarter" idx="10"/>
          </p:nvPr>
        </p:nvSpPr>
        <p:spPr>
          <a:xfrm>
            <a:off x="426425" y="1120574"/>
            <a:ext cx="11038211" cy="5512984"/>
          </a:xfrm>
        </p:spPr>
        <p:txBody>
          <a:bodyPr/>
          <a:lstStyle/>
          <a:p>
            <a:pPr lvl="0">
              <a:spcAft>
                <a:spcPts val="1200"/>
              </a:spcAft>
            </a:pPr>
            <a:r>
              <a:rPr lang="en-US" dirty="0">
                <a:solidFill>
                  <a:srgbClr val="0078D7"/>
                </a:solidFill>
              </a:rPr>
              <a:t>Overview</a:t>
            </a:r>
          </a:p>
          <a:p>
            <a:pPr lvl="0">
              <a:spcAft>
                <a:spcPts val="1200"/>
              </a:spcAft>
            </a:pPr>
            <a:r>
              <a:rPr lang="en-US" sz="1600" dirty="0">
                <a:latin typeface="Segoe UI"/>
              </a:rPr>
              <a:t>It offers the different computational engines of a workspace to share databases and Parquet-backed tables between its Apache Spark pools, serverless SQL pool, and dedicated SQL pool.</a:t>
            </a:r>
          </a:p>
          <a:p>
            <a:pPr lvl="0"/>
            <a:endParaRPr lang="en-US" dirty="0">
              <a:solidFill>
                <a:srgbClr val="0078D7"/>
              </a:solidFill>
            </a:endParaRPr>
          </a:p>
          <a:p>
            <a:pPr lvl="0"/>
            <a:r>
              <a:rPr lang="en-US" dirty="0">
                <a:solidFill>
                  <a:srgbClr val="0078D7"/>
                </a:solidFill>
              </a:rPr>
              <a:t>Benefits</a:t>
            </a:r>
          </a:p>
          <a:p>
            <a:pPr marL="285750" lvl="0" indent="-285750">
              <a:buFont typeface="Arial" panose="020B0604020202020204" pitchFamily="34" charset="0"/>
              <a:buChar char="•"/>
            </a:pPr>
            <a:r>
              <a:rPr lang="en-US" sz="1600" dirty="0">
                <a:solidFill>
                  <a:srgbClr val="24292E"/>
                </a:solidFill>
                <a:latin typeface="+mn-lt"/>
              </a:rPr>
              <a:t>The shared metadata model supports the modern data warehouse pattern.</a:t>
            </a:r>
          </a:p>
          <a:p>
            <a:pPr marL="285750" lvl="0" indent="-285750">
              <a:buFont typeface="Arial" panose="020B0604020202020204" pitchFamily="34" charset="0"/>
              <a:buChar char="•"/>
            </a:pPr>
            <a:r>
              <a:rPr lang="en-US" sz="1600" b="0" i="0" dirty="0">
                <a:solidFill>
                  <a:srgbClr val="24292E"/>
                </a:solidFill>
                <a:effectLst/>
                <a:latin typeface="+mn-lt"/>
              </a:rPr>
              <a:t>The Spark created databases and all their tables become visible in any of the Azure Synapse workspace Spark pool instances and can be used from any of the Spark jobs provided necessary permissions are provided.</a:t>
            </a:r>
          </a:p>
          <a:p>
            <a:pPr marL="285750" lvl="0" indent="-285750">
              <a:buFont typeface="Arial" panose="020B0604020202020204" pitchFamily="34" charset="0"/>
              <a:buChar char="•"/>
            </a:pPr>
            <a:r>
              <a:rPr lang="en-US" sz="1600" dirty="0">
                <a:solidFill>
                  <a:srgbClr val="24292E"/>
                </a:solidFill>
                <a:latin typeface="+mn-lt"/>
              </a:rPr>
              <a:t>Databases are created automatically in the serverless SQL pool metadata.</a:t>
            </a:r>
          </a:p>
          <a:p>
            <a:pPr marL="285750" lvl="0" indent="-285750">
              <a:buFont typeface="Arial" panose="020B0604020202020204" pitchFamily="34" charset="0"/>
              <a:buChar char="•"/>
            </a:pPr>
            <a:r>
              <a:rPr lang="en-US" sz="1600" dirty="0">
                <a:solidFill>
                  <a:srgbClr val="24292E"/>
                </a:solidFill>
                <a:latin typeface="+mn-lt"/>
              </a:rPr>
              <a:t>The external and managed tables created by Spark job are made accessible as external tables in the serverless SQL pool metadata in the dbo schema of the corresponding database.</a:t>
            </a:r>
          </a:p>
          <a:p>
            <a:pPr marL="285750" lvl="0" indent="-285750">
              <a:buFont typeface="Arial" panose="020B0604020202020204" pitchFamily="34" charset="0"/>
              <a:buChar char="•"/>
            </a:pPr>
            <a:r>
              <a:rPr lang="en-US" sz="1600" dirty="0">
                <a:solidFill>
                  <a:srgbClr val="24292E"/>
                </a:solidFill>
                <a:latin typeface="+mn-lt"/>
              </a:rPr>
              <a:t>Spark created databases and their Parquet-backed tables will be mapped into the SQL pools for which metadata synchronization enabled. </a:t>
            </a:r>
            <a:endParaRPr lang="en-US" sz="1600" b="0" i="0" dirty="0">
              <a:solidFill>
                <a:srgbClr val="24292E"/>
              </a:solidFill>
              <a:effectLst/>
              <a:latin typeface="+mn-lt"/>
            </a:endParaRPr>
          </a:p>
          <a:p>
            <a:pPr lvl="0"/>
            <a:endParaRPr lang="en-US" b="0" i="0" dirty="0">
              <a:solidFill>
                <a:srgbClr val="24292E"/>
              </a:solidFill>
              <a:effectLst/>
              <a:latin typeface="-apple-system"/>
            </a:endParaRPr>
          </a:p>
          <a:p>
            <a:pPr lvl="0"/>
            <a:endParaRPr lang="en-US" dirty="0">
              <a:solidFill>
                <a:srgbClr val="0078D7"/>
              </a:solidFill>
            </a:endParaRPr>
          </a:p>
          <a:p>
            <a:pPr lvl="0"/>
            <a:endParaRPr lang="en-US" dirty="0">
              <a:solidFill>
                <a:srgbClr val="0078D7"/>
              </a:solidFill>
            </a:endParaRPr>
          </a:p>
        </p:txBody>
      </p:sp>
      <p:sp>
        <p:nvSpPr>
          <p:cNvPr id="9" name="Title 8">
            <a:extLst>
              <a:ext uri="{FF2B5EF4-FFF2-40B4-BE49-F238E27FC236}">
                <a16:creationId xmlns:a16="http://schemas.microsoft.com/office/drawing/2014/main" id="{366B0A41-C932-4DC9-BE12-F63DE221AFF7}"/>
              </a:ext>
            </a:extLst>
          </p:cNvPr>
          <p:cNvSpPr>
            <a:spLocks noGrp="1"/>
          </p:cNvSpPr>
          <p:nvPr>
            <p:ph type="title"/>
          </p:nvPr>
        </p:nvSpPr>
        <p:spPr/>
        <p:txBody>
          <a:bodyPr/>
          <a:lstStyle/>
          <a:p>
            <a:r>
              <a:rPr lang="en-US" dirty="0"/>
              <a:t>Metastore</a:t>
            </a:r>
          </a:p>
        </p:txBody>
      </p:sp>
    </p:spTree>
    <p:extLst>
      <p:ext uri="{BB962C8B-B14F-4D97-AF65-F5344CB8AC3E}">
        <p14:creationId xmlns:p14="http://schemas.microsoft.com/office/powerpoint/2010/main" val="1820993765"/>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04D05D3-646F-4306-8883-58F8232C1417}"/>
              </a:ext>
            </a:extLst>
          </p:cNvPr>
          <p:cNvPicPr>
            <a:picLocks noChangeAspect="1"/>
          </p:cNvPicPr>
          <p:nvPr/>
        </p:nvPicPr>
        <p:blipFill>
          <a:blip r:embed="rId3"/>
          <a:stretch>
            <a:fillRect/>
          </a:stretch>
        </p:blipFill>
        <p:spPr>
          <a:xfrm>
            <a:off x="6111928" y="1595535"/>
            <a:ext cx="4981705" cy="4132551"/>
          </a:xfrm>
          <a:prstGeom prst="rect">
            <a:avLst/>
          </a:prstGeom>
          <a:ln>
            <a:solidFill>
              <a:schemeClr val="tx1"/>
            </a:solidFill>
          </a:ln>
        </p:spPr>
      </p:pic>
      <p:pic>
        <p:nvPicPr>
          <p:cNvPr id="4" name="Picture 3">
            <a:extLst>
              <a:ext uri="{FF2B5EF4-FFF2-40B4-BE49-F238E27FC236}">
                <a16:creationId xmlns:a16="http://schemas.microsoft.com/office/drawing/2014/main" id="{A418F7AC-6196-4254-910C-2B75998B621F}"/>
              </a:ext>
            </a:extLst>
          </p:cNvPr>
          <p:cNvPicPr>
            <a:picLocks noChangeAspect="1"/>
          </p:cNvPicPr>
          <p:nvPr/>
        </p:nvPicPr>
        <p:blipFill>
          <a:blip r:embed="rId4"/>
          <a:stretch>
            <a:fillRect/>
          </a:stretch>
        </p:blipFill>
        <p:spPr>
          <a:xfrm>
            <a:off x="675521" y="1595535"/>
            <a:ext cx="5057775" cy="4581525"/>
          </a:xfrm>
          <a:prstGeom prst="rect">
            <a:avLst/>
          </a:prstGeom>
          <a:ln>
            <a:solidFill>
              <a:schemeClr val="tx1"/>
            </a:solidFill>
          </a:ln>
        </p:spPr>
      </p:pic>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Data Hub</a:t>
            </a:r>
          </a:p>
        </p:txBody>
      </p:sp>
      <p:sp>
        <p:nvSpPr>
          <p:cNvPr id="7" name="Text Placeholder 3">
            <a:extLst>
              <a:ext uri="{FF2B5EF4-FFF2-40B4-BE49-F238E27FC236}">
                <a16:creationId xmlns:a16="http://schemas.microsoft.com/office/drawing/2014/main" id="{4CA5C305-930D-4A6A-BA6A-29E7885EF756}"/>
              </a:ext>
            </a:extLst>
          </p:cNvPr>
          <p:cNvSpPr>
            <a:spLocks noGrp="1"/>
          </p:cNvSpPr>
          <p:nvPr>
            <p:ph type="body" sz="quarter" idx="11"/>
          </p:nvPr>
        </p:nvSpPr>
        <p:spPr>
          <a:xfrm>
            <a:off x="426425" y="1129914"/>
            <a:ext cx="10294448" cy="465621"/>
          </a:xfrm>
        </p:spPr>
        <p:txBody>
          <a:bodyPr/>
          <a:lstStyle/>
          <a:p>
            <a:r>
              <a:rPr lang="en-US" sz="1800" dirty="0">
                <a:solidFill>
                  <a:schemeClr val="tx1"/>
                </a:solidFill>
              </a:rPr>
              <a:t>Explore data inside the workspace and in linked storage accounts</a:t>
            </a:r>
            <a:endParaRPr lang="en-US" sz="1600" dirty="0">
              <a:solidFill>
                <a:schemeClr val="tx1"/>
              </a:solidFill>
            </a:endParaRPr>
          </a:p>
        </p:txBody>
      </p:sp>
      <p:sp>
        <p:nvSpPr>
          <p:cNvPr id="9" name="Rectangle 8">
            <a:extLst>
              <a:ext uri="{FF2B5EF4-FFF2-40B4-BE49-F238E27FC236}">
                <a16:creationId xmlns:a16="http://schemas.microsoft.com/office/drawing/2014/main" id="{69866A11-461F-4C47-A6CC-9EEE4F5A6704}"/>
              </a:ext>
            </a:extLst>
          </p:cNvPr>
          <p:cNvSpPr/>
          <p:nvPr/>
        </p:nvSpPr>
        <p:spPr bwMode="auto">
          <a:xfrm>
            <a:off x="2982897" y="2654422"/>
            <a:ext cx="1189608" cy="465621"/>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a:extLst>
              <a:ext uri="{FF2B5EF4-FFF2-40B4-BE49-F238E27FC236}">
                <a16:creationId xmlns:a16="http://schemas.microsoft.com/office/drawing/2014/main" id="{CD8D4354-2317-4A32-9BE7-6525FEDE17A0}"/>
              </a:ext>
            </a:extLst>
          </p:cNvPr>
          <p:cNvSpPr/>
          <p:nvPr/>
        </p:nvSpPr>
        <p:spPr bwMode="auto">
          <a:xfrm>
            <a:off x="9653982" y="2649592"/>
            <a:ext cx="1288348" cy="470451"/>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207673946"/>
      </p:ext>
    </p:extLst>
  </p:cSld>
  <p:clrMapOvr>
    <a:masterClrMapping/>
  </p:clrMapOvr>
  <p:transition>
    <p:fade/>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FF4406-B009-4B90-9AF7-67AB70516C96}"/>
              </a:ext>
            </a:extLst>
          </p:cNvPr>
          <p:cNvSpPr>
            <a:spLocks noGrp="1"/>
          </p:cNvSpPr>
          <p:nvPr>
            <p:ph type="title"/>
          </p:nvPr>
        </p:nvSpPr>
        <p:spPr>
          <a:xfrm>
            <a:off x="585217" y="3045595"/>
            <a:ext cx="9144000" cy="488797"/>
          </a:xfrm>
        </p:spPr>
        <p:txBody>
          <a:bodyPr/>
          <a:lstStyle/>
          <a:p>
            <a:r>
              <a:rPr lang="en-US"/>
              <a:t>Transform with Spark</a:t>
            </a:r>
          </a:p>
        </p:txBody>
      </p:sp>
    </p:spTree>
    <p:extLst>
      <p:ext uri="{BB962C8B-B14F-4D97-AF65-F5344CB8AC3E}">
        <p14:creationId xmlns:p14="http://schemas.microsoft.com/office/powerpoint/2010/main" val="11929646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D2247-BEBD-4995-8073-EEFE084CEEAE}"/>
              </a:ext>
            </a:extLst>
          </p:cNvPr>
          <p:cNvSpPr>
            <a:spLocks noGrp="1"/>
          </p:cNvSpPr>
          <p:nvPr>
            <p:ph type="title"/>
          </p:nvPr>
        </p:nvSpPr>
        <p:spPr>
          <a:xfrm>
            <a:off x="278286" y="285109"/>
            <a:ext cx="11692057" cy="804859"/>
          </a:xfrm>
        </p:spPr>
        <p:txBody>
          <a:bodyPr>
            <a:noAutofit/>
          </a:bodyPr>
          <a:lstStyle/>
          <a:p>
            <a:r>
              <a:rPr lang="en-US" sz="3400" spc="-147"/>
              <a:t>Transforming with Spark – Querying SQL Pools</a:t>
            </a:r>
          </a:p>
        </p:txBody>
      </p:sp>
      <p:sp>
        <p:nvSpPr>
          <p:cNvPr id="3" name="Rectangle 2">
            <a:extLst>
              <a:ext uri="{FF2B5EF4-FFF2-40B4-BE49-F238E27FC236}">
                <a16:creationId xmlns:a16="http://schemas.microsoft.com/office/drawing/2014/main" id="{279D7AC5-52AD-4188-94DA-0C8D938E47D9}"/>
              </a:ext>
            </a:extLst>
          </p:cNvPr>
          <p:cNvSpPr/>
          <p:nvPr/>
        </p:nvSpPr>
        <p:spPr>
          <a:xfrm>
            <a:off x="218803" y="1952130"/>
            <a:ext cx="5662808" cy="43981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201"/>
            <a:r>
              <a:rPr lang="en-US" sz="1400" err="1">
                <a:solidFill>
                  <a:srgbClr val="00B0F0"/>
                </a:solidFill>
                <a:latin typeface="Calibri" panose="020F0502020204030204" pitchFamily="34" charset="0"/>
                <a:cs typeface="Calibri" panose="020F0502020204030204" pitchFamily="34" charset="0"/>
              </a:rPr>
              <a:t>val</a:t>
            </a:r>
            <a:r>
              <a:rPr lang="en-US" sz="1400">
                <a:solidFill>
                  <a:prstClr val="black"/>
                </a:solidFill>
                <a:latin typeface="Calibri" panose="020F0502020204030204" pitchFamily="34" charset="0"/>
                <a:cs typeface="Calibri" panose="020F0502020204030204" pitchFamily="34" charset="0"/>
              </a:rPr>
              <a:t> </a:t>
            </a:r>
            <a:r>
              <a:rPr lang="en-US" sz="1400" err="1">
                <a:solidFill>
                  <a:prstClr val="black"/>
                </a:solidFill>
                <a:latin typeface="Calibri" panose="020F0502020204030204" pitchFamily="34" charset="0"/>
                <a:cs typeface="Calibri" panose="020F0502020204030204" pitchFamily="34" charset="0"/>
              </a:rPr>
              <a:t>jdbcUsername</a:t>
            </a:r>
            <a:r>
              <a:rPr lang="en-US" sz="1400">
                <a:solidFill>
                  <a:prstClr val="black"/>
                </a:solidFill>
                <a:latin typeface="Calibri" panose="020F0502020204030204" pitchFamily="34" charset="0"/>
                <a:cs typeface="Calibri" panose="020F0502020204030204" pitchFamily="34" charset="0"/>
              </a:rPr>
              <a:t> = "&lt;SQL DB ADMIN USER&gt;"</a:t>
            </a:r>
          </a:p>
          <a:p>
            <a:pPr defTabSz="914201"/>
            <a:r>
              <a:rPr lang="en-US" sz="1400" err="1">
                <a:solidFill>
                  <a:srgbClr val="00B0F0"/>
                </a:solidFill>
                <a:latin typeface="Calibri" panose="020F0502020204030204" pitchFamily="34" charset="0"/>
                <a:cs typeface="Calibri" panose="020F0502020204030204" pitchFamily="34" charset="0"/>
              </a:rPr>
              <a:t>val</a:t>
            </a:r>
            <a:r>
              <a:rPr lang="en-US" sz="1400">
                <a:solidFill>
                  <a:prstClr val="black"/>
                </a:solidFill>
                <a:latin typeface="Calibri" panose="020F0502020204030204" pitchFamily="34" charset="0"/>
                <a:cs typeface="Calibri" panose="020F0502020204030204" pitchFamily="34" charset="0"/>
              </a:rPr>
              <a:t> </a:t>
            </a:r>
            <a:r>
              <a:rPr lang="en-US" sz="1400" err="1">
                <a:solidFill>
                  <a:prstClr val="black"/>
                </a:solidFill>
                <a:latin typeface="Calibri" panose="020F0502020204030204" pitchFamily="34" charset="0"/>
                <a:cs typeface="Calibri" panose="020F0502020204030204" pitchFamily="34" charset="0"/>
              </a:rPr>
              <a:t>jdbcPwd</a:t>
            </a:r>
            <a:r>
              <a:rPr lang="en-US" sz="1400">
                <a:solidFill>
                  <a:prstClr val="black"/>
                </a:solidFill>
                <a:latin typeface="Calibri" panose="020F0502020204030204" pitchFamily="34" charset="0"/>
                <a:cs typeface="Calibri" panose="020F0502020204030204" pitchFamily="34" charset="0"/>
              </a:rPr>
              <a:t> = "&lt;SQL DB ADMIN PWD&gt;"</a:t>
            </a:r>
          </a:p>
          <a:p>
            <a:pPr defTabSz="914201"/>
            <a:r>
              <a:rPr lang="en-US" sz="1400" err="1">
                <a:solidFill>
                  <a:srgbClr val="00B0F0"/>
                </a:solidFill>
                <a:latin typeface="Calibri" panose="020F0502020204030204" pitchFamily="34" charset="0"/>
                <a:cs typeface="Calibri" panose="020F0502020204030204" pitchFamily="34" charset="0"/>
              </a:rPr>
              <a:t>val</a:t>
            </a:r>
            <a:r>
              <a:rPr lang="en-US" sz="1400">
                <a:solidFill>
                  <a:prstClr val="black"/>
                </a:solidFill>
                <a:latin typeface="Calibri" panose="020F0502020204030204" pitchFamily="34" charset="0"/>
                <a:cs typeface="Calibri" panose="020F0502020204030204" pitchFamily="34" charset="0"/>
              </a:rPr>
              <a:t> </a:t>
            </a:r>
            <a:r>
              <a:rPr lang="en-US" sz="1400" err="1">
                <a:solidFill>
                  <a:prstClr val="black"/>
                </a:solidFill>
                <a:latin typeface="Calibri" panose="020F0502020204030204" pitchFamily="34" charset="0"/>
                <a:cs typeface="Calibri" panose="020F0502020204030204" pitchFamily="34" charset="0"/>
              </a:rPr>
              <a:t>jdbcHostname</a:t>
            </a:r>
            <a:r>
              <a:rPr lang="en-US" sz="1400">
                <a:solidFill>
                  <a:prstClr val="black"/>
                </a:solidFill>
                <a:latin typeface="Calibri" panose="020F0502020204030204" pitchFamily="34" charset="0"/>
                <a:cs typeface="Calibri" panose="020F0502020204030204" pitchFamily="34" charset="0"/>
              </a:rPr>
              <a:t> = "servername.database.windows.net”</a:t>
            </a:r>
          </a:p>
          <a:p>
            <a:pPr defTabSz="914201"/>
            <a:r>
              <a:rPr lang="en-US" sz="1400" err="1">
                <a:solidFill>
                  <a:srgbClr val="00B0F0"/>
                </a:solidFill>
                <a:latin typeface="Calibri" panose="020F0502020204030204" pitchFamily="34" charset="0"/>
                <a:cs typeface="Calibri" panose="020F0502020204030204" pitchFamily="34" charset="0"/>
              </a:rPr>
              <a:t>val</a:t>
            </a:r>
            <a:r>
              <a:rPr lang="en-US" sz="1400">
                <a:solidFill>
                  <a:prstClr val="black"/>
                </a:solidFill>
                <a:latin typeface="Calibri" panose="020F0502020204030204" pitchFamily="34" charset="0"/>
                <a:cs typeface="Calibri" panose="020F0502020204030204" pitchFamily="34" charset="0"/>
              </a:rPr>
              <a:t> </a:t>
            </a:r>
            <a:r>
              <a:rPr lang="en-US" sz="1400" err="1">
                <a:solidFill>
                  <a:prstClr val="black"/>
                </a:solidFill>
                <a:latin typeface="Calibri" panose="020F0502020204030204" pitchFamily="34" charset="0"/>
                <a:cs typeface="Calibri" panose="020F0502020204030204" pitchFamily="34" charset="0"/>
              </a:rPr>
              <a:t>jdbcPort</a:t>
            </a:r>
            <a:r>
              <a:rPr lang="en-US" sz="1400">
                <a:solidFill>
                  <a:prstClr val="black"/>
                </a:solidFill>
                <a:latin typeface="Calibri" panose="020F0502020204030204" pitchFamily="34" charset="0"/>
                <a:cs typeface="Calibri" panose="020F0502020204030204" pitchFamily="34" charset="0"/>
              </a:rPr>
              <a:t> = 1433</a:t>
            </a:r>
          </a:p>
          <a:p>
            <a:pPr defTabSz="914201"/>
            <a:r>
              <a:rPr lang="en-US" sz="1400" err="1">
                <a:solidFill>
                  <a:srgbClr val="00B0F0"/>
                </a:solidFill>
                <a:latin typeface="Calibri" panose="020F0502020204030204" pitchFamily="34" charset="0"/>
                <a:cs typeface="Calibri" panose="020F0502020204030204" pitchFamily="34" charset="0"/>
              </a:rPr>
              <a:t>val</a:t>
            </a:r>
            <a:r>
              <a:rPr lang="en-US" sz="1400">
                <a:solidFill>
                  <a:prstClr val="black"/>
                </a:solidFill>
                <a:latin typeface="Calibri" panose="020F0502020204030204" pitchFamily="34" charset="0"/>
                <a:cs typeface="Calibri" panose="020F0502020204030204" pitchFamily="34" charset="0"/>
              </a:rPr>
              <a:t> </a:t>
            </a:r>
            <a:r>
              <a:rPr lang="en-US" sz="1400" err="1">
                <a:solidFill>
                  <a:prstClr val="black"/>
                </a:solidFill>
                <a:latin typeface="Calibri" panose="020F0502020204030204" pitchFamily="34" charset="0"/>
                <a:cs typeface="Calibri" panose="020F0502020204030204" pitchFamily="34" charset="0"/>
              </a:rPr>
              <a:t>jdbcDatabase</a:t>
            </a:r>
            <a:r>
              <a:rPr lang="en-US" sz="1400">
                <a:solidFill>
                  <a:prstClr val="black"/>
                </a:solidFill>
                <a:latin typeface="Calibri" panose="020F0502020204030204" pitchFamily="34" charset="0"/>
                <a:cs typeface="Calibri" panose="020F0502020204030204" pitchFamily="34" charset="0"/>
              </a:rPr>
              <a:t> ="&lt;AZURE SQL DB NAME&gt;“</a:t>
            </a:r>
          </a:p>
          <a:p>
            <a:pPr defTabSz="914201"/>
            <a:endParaRPr lang="en-US" sz="1400">
              <a:solidFill>
                <a:prstClr val="black"/>
              </a:solidFill>
              <a:latin typeface="Calibri" panose="020F0502020204030204" pitchFamily="34" charset="0"/>
              <a:cs typeface="Calibri" panose="020F0502020204030204" pitchFamily="34" charset="0"/>
            </a:endParaRPr>
          </a:p>
          <a:p>
            <a:pPr defTabSz="914201"/>
            <a:endParaRPr lang="en-US" sz="1400">
              <a:solidFill>
                <a:prstClr val="black"/>
              </a:solidFill>
              <a:latin typeface="Calibri" panose="020F0502020204030204" pitchFamily="34" charset="0"/>
              <a:cs typeface="Calibri" panose="020F0502020204030204" pitchFamily="34" charset="0"/>
            </a:endParaRPr>
          </a:p>
          <a:p>
            <a:pPr defTabSz="914201"/>
            <a:r>
              <a:rPr lang="en-US" sz="1400" err="1">
                <a:solidFill>
                  <a:srgbClr val="00B0F0"/>
                </a:solidFill>
                <a:latin typeface="Calibri" panose="020F0502020204030204" pitchFamily="34" charset="0"/>
                <a:cs typeface="Calibri" panose="020F0502020204030204" pitchFamily="34" charset="0"/>
              </a:rPr>
              <a:t>val</a:t>
            </a:r>
            <a:r>
              <a:rPr lang="en-US" sz="1400">
                <a:solidFill>
                  <a:prstClr val="black"/>
                </a:solidFill>
                <a:latin typeface="Calibri" panose="020F0502020204030204" pitchFamily="34" charset="0"/>
                <a:cs typeface="Calibri" panose="020F0502020204030204" pitchFamily="34" charset="0"/>
              </a:rPr>
              <a:t> </a:t>
            </a:r>
            <a:r>
              <a:rPr lang="en-US" sz="1400" err="1">
                <a:solidFill>
                  <a:prstClr val="black"/>
                </a:solidFill>
                <a:latin typeface="Calibri" panose="020F0502020204030204" pitchFamily="34" charset="0"/>
                <a:cs typeface="Calibri" panose="020F0502020204030204" pitchFamily="34" charset="0"/>
              </a:rPr>
              <a:t>jdbc_url</a:t>
            </a:r>
            <a:r>
              <a:rPr lang="en-US" sz="1400">
                <a:solidFill>
                  <a:prstClr val="black"/>
                </a:solidFill>
                <a:latin typeface="Calibri" panose="020F0502020204030204" pitchFamily="34" charset="0"/>
                <a:cs typeface="Calibri" panose="020F0502020204030204" pitchFamily="34" charset="0"/>
              </a:rPr>
              <a:t> = </a:t>
            </a:r>
            <a:r>
              <a:rPr lang="en-US" sz="1400" err="1">
                <a:solidFill>
                  <a:prstClr val="black"/>
                </a:solidFill>
                <a:latin typeface="Calibri" panose="020F0502020204030204" pitchFamily="34" charset="0"/>
                <a:cs typeface="Calibri" panose="020F0502020204030204" pitchFamily="34" charset="0"/>
              </a:rPr>
              <a:t>s"jdbc:sqlserver</a:t>
            </a:r>
            <a:r>
              <a:rPr lang="en-US" sz="1400">
                <a:solidFill>
                  <a:prstClr val="black"/>
                </a:solidFill>
                <a:latin typeface="Calibri" panose="020F0502020204030204" pitchFamily="34" charset="0"/>
                <a:cs typeface="Calibri" panose="020F0502020204030204" pitchFamily="34" charset="0"/>
              </a:rPr>
              <a:t>://${</a:t>
            </a:r>
            <a:r>
              <a:rPr lang="en-US" sz="1400" err="1">
                <a:solidFill>
                  <a:prstClr val="black"/>
                </a:solidFill>
                <a:latin typeface="Calibri" panose="020F0502020204030204" pitchFamily="34" charset="0"/>
                <a:cs typeface="Calibri" panose="020F0502020204030204" pitchFamily="34" charset="0"/>
              </a:rPr>
              <a:t>jdbcHostname</a:t>
            </a:r>
            <a:r>
              <a:rPr lang="en-US" sz="1400">
                <a:solidFill>
                  <a:prstClr val="black"/>
                </a:solidFill>
                <a:latin typeface="Calibri" panose="020F0502020204030204" pitchFamily="34" charset="0"/>
                <a:cs typeface="Calibri" panose="020F0502020204030204" pitchFamily="34" charset="0"/>
              </a:rPr>
              <a:t>}:${</a:t>
            </a:r>
            <a:r>
              <a:rPr lang="en-US" sz="1400" err="1">
                <a:solidFill>
                  <a:prstClr val="black"/>
                </a:solidFill>
                <a:latin typeface="Calibri" panose="020F0502020204030204" pitchFamily="34" charset="0"/>
                <a:cs typeface="Calibri" panose="020F0502020204030204" pitchFamily="34" charset="0"/>
              </a:rPr>
              <a:t>jdbcPort</a:t>
            </a:r>
            <a:r>
              <a:rPr lang="en-US" sz="1400">
                <a:solidFill>
                  <a:prstClr val="black"/>
                </a:solidFill>
                <a:latin typeface="Calibri" panose="020F0502020204030204" pitchFamily="34" charset="0"/>
                <a:cs typeface="Calibri" panose="020F0502020204030204" pitchFamily="34" charset="0"/>
              </a:rPr>
              <a:t>};database=${</a:t>
            </a:r>
            <a:r>
              <a:rPr lang="en-US" sz="1400" err="1">
                <a:solidFill>
                  <a:prstClr val="black"/>
                </a:solidFill>
                <a:latin typeface="Calibri" panose="020F0502020204030204" pitchFamily="34" charset="0"/>
                <a:cs typeface="Calibri" panose="020F0502020204030204" pitchFamily="34" charset="0"/>
              </a:rPr>
              <a:t>jdbcDatabase</a:t>
            </a:r>
            <a:r>
              <a:rPr lang="en-US" sz="1400">
                <a:solidFill>
                  <a:prstClr val="black"/>
                </a:solidFill>
                <a:latin typeface="Calibri" panose="020F0502020204030204" pitchFamily="34" charset="0"/>
                <a:cs typeface="Calibri" panose="020F0502020204030204" pitchFamily="34" charset="0"/>
              </a:rPr>
              <a:t>};encrypt=</a:t>
            </a:r>
            <a:r>
              <a:rPr lang="en-US" sz="1400" err="1">
                <a:solidFill>
                  <a:prstClr val="black"/>
                </a:solidFill>
                <a:latin typeface="Calibri" panose="020F0502020204030204" pitchFamily="34" charset="0"/>
                <a:cs typeface="Calibri" panose="020F0502020204030204" pitchFamily="34" charset="0"/>
              </a:rPr>
              <a:t>true;trustServerCertificate</a:t>
            </a:r>
            <a:r>
              <a:rPr lang="en-US" sz="1400">
                <a:solidFill>
                  <a:prstClr val="black"/>
                </a:solidFill>
                <a:latin typeface="Calibri" panose="020F0502020204030204" pitchFamily="34" charset="0"/>
                <a:cs typeface="Calibri" panose="020F0502020204030204" pitchFamily="34" charset="0"/>
              </a:rPr>
              <a:t>=</a:t>
            </a:r>
            <a:r>
              <a:rPr lang="en-US" sz="1400" err="1">
                <a:solidFill>
                  <a:prstClr val="black"/>
                </a:solidFill>
                <a:latin typeface="Calibri" panose="020F0502020204030204" pitchFamily="34" charset="0"/>
                <a:cs typeface="Calibri" panose="020F0502020204030204" pitchFamily="34" charset="0"/>
              </a:rPr>
              <a:t>false;hostNameInCertificate</a:t>
            </a:r>
            <a:r>
              <a:rPr lang="en-US" sz="1400">
                <a:solidFill>
                  <a:prstClr val="black"/>
                </a:solidFill>
                <a:latin typeface="Calibri" panose="020F0502020204030204" pitchFamily="34" charset="0"/>
                <a:cs typeface="Calibri" panose="020F0502020204030204" pitchFamily="34" charset="0"/>
              </a:rPr>
              <a:t>=*.</a:t>
            </a:r>
            <a:r>
              <a:rPr lang="en-US" sz="1400" err="1">
                <a:solidFill>
                  <a:prstClr val="black"/>
                </a:solidFill>
                <a:latin typeface="Calibri" panose="020F0502020204030204" pitchFamily="34" charset="0"/>
                <a:cs typeface="Calibri" panose="020F0502020204030204" pitchFamily="34" charset="0"/>
              </a:rPr>
              <a:t>database.windows.net;loginTimeout</a:t>
            </a:r>
            <a:r>
              <a:rPr lang="en-US" sz="1400">
                <a:solidFill>
                  <a:prstClr val="black"/>
                </a:solidFill>
                <a:latin typeface="Calibri" panose="020F0502020204030204" pitchFamily="34" charset="0"/>
                <a:cs typeface="Calibri" panose="020F0502020204030204" pitchFamily="34" charset="0"/>
              </a:rPr>
              <a:t>=60;“</a:t>
            </a:r>
          </a:p>
          <a:p>
            <a:pPr defTabSz="914201"/>
            <a:endParaRPr lang="en-US" sz="1400">
              <a:solidFill>
                <a:prstClr val="black"/>
              </a:solidFill>
              <a:latin typeface="Calibri" panose="020F0502020204030204" pitchFamily="34" charset="0"/>
              <a:cs typeface="Calibri" panose="020F0502020204030204" pitchFamily="34" charset="0"/>
            </a:endParaRPr>
          </a:p>
          <a:p>
            <a:pPr defTabSz="914201"/>
            <a:r>
              <a:rPr lang="en-US" sz="1400" err="1">
                <a:solidFill>
                  <a:srgbClr val="00B0F0"/>
                </a:solidFill>
                <a:latin typeface="Calibri" panose="020F0502020204030204" pitchFamily="34" charset="0"/>
                <a:cs typeface="Calibri" panose="020F0502020204030204" pitchFamily="34" charset="0"/>
              </a:rPr>
              <a:t>val</a:t>
            </a:r>
            <a:r>
              <a:rPr lang="en-US" sz="1400">
                <a:solidFill>
                  <a:prstClr val="black"/>
                </a:solidFill>
                <a:latin typeface="Calibri" panose="020F0502020204030204" pitchFamily="34" charset="0"/>
                <a:cs typeface="Calibri" panose="020F0502020204030204" pitchFamily="34" charset="0"/>
              </a:rPr>
              <a:t> </a:t>
            </a:r>
            <a:r>
              <a:rPr lang="en-US" sz="1400" err="1">
                <a:solidFill>
                  <a:prstClr val="black"/>
                </a:solidFill>
                <a:latin typeface="Calibri" panose="020F0502020204030204" pitchFamily="34" charset="0"/>
                <a:cs typeface="Calibri" panose="020F0502020204030204" pitchFamily="34" charset="0"/>
              </a:rPr>
              <a:t>connectionProperties</a:t>
            </a:r>
            <a:r>
              <a:rPr lang="en-US" sz="1400">
                <a:solidFill>
                  <a:prstClr val="black"/>
                </a:solidFill>
                <a:latin typeface="Calibri" panose="020F0502020204030204" pitchFamily="34" charset="0"/>
                <a:cs typeface="Calibri" panose="020F0502020204030204" pitchFamily="34" charset="0"/>
              </a:rPr>
              <a:t> = </a:t>
            </a:r>
            <a:r>
              <a:rPr lang="en-US" sz="1400">
                <a:solidFill>
                  <a:srgbClr val="00B0F0"/>
                </a:solidFill>
                <a:latin typeface="Calibri" panose="020F0502020204030204" pitchFamily="34" charset="0"/>
                <a:cs typeface="Calibri" panose="020F0502020204030204" pitchFamily="34" charset="0"/>
              </a:rPr>
              <a:t>new </a:t>
            </a:r>
            <a:r>
              <a:rPr lang="en-US" sz="1400">
                <a:solidFill>
                  <a:prstClr val="black"/>
                </a:solidFill>
                <a:latin typeface="Calibri" panose="020F0502020204030204" pitchFamily="34" charset="0"/>
                <a:cs typeface="Calibri" panose="020F0502020204030204" pitchFamily="34" charset="0"/>
              </a:rPr>
              <a:t>Properties()</a:t>
            </a:r>
          </a:p>
          <a:p>
            <a:pPr defTabSz="914201"/>
            <a:endParaRPr lang="en-US" sz="1400">
              <a:solidFill>
                <a:prstClr val="black"/>
              </a:solidFill>
              <a:latin typeface="Calibri" panose="020F0502020204030204" pitchFamily="34" charset="0"/>
              <a:cs typeface="Calibri" panose="020F0502020204030204" pitchFamily="34" charset="0"/>
            </a:endParaRPr>
          </a:p>
          <a:p>
            <a:pPr defTabSz="914201"/>
            <a:r>
              <a:rPr lang="en-US" sz="1400" err="1">
                <a:solidFill>
                  <a:prstClr val="black"/>
                </a:solidFill>
                <a:latin typeface="Calibri" panose="020F0502020204030204" pitchFamily="34" charset="0"/>
                <a:cs typeface="Calibri" panose="020F0502020204030204" pitchFamily="34" charset="0"/>
              </a:rPr>
              <a:t>connectionProperties.put</a:t>
            </a:r>
            <a:r>
              <a:rPr lang="en-US" sz="1400">
                <a:solidFill>
                  <a:prstClr val="black"/>
                </a:solidFill>
                <a:latin typeface="Calibri" panose="020F0502020204030204" pitchFamily="34" charset="0"/>
                <a:cs typeface="Calibri" panose="020F0502020204030204" pitchFamily="34" charset="0"/>
              </a:rPr>
              <a:t>("user", s"${</a:t>
            </a:r>
            <a:r>
              <a:rPr lang="en-US" sz="1400" err="1">
                <a:solidFill>
                  <a:prstClr val="black"/>
                </a:solidFill>
                <a:latin typeface="Calibri" panose="020F0502020204030204" pitchFamily="34" charset="0"/>
                <a:cs typeface="Calibri" panose="020F0502020204030204" pitchFamily="34" charset="0"/>
              </a:rPr>
              <a:t>jdbcUsername</a:t>
            </a:r>
            <a:r>
              <a:rPr lang="en-US" sz="1400">
                <a:solidFill>
                  <a:prstClr val="black"/>
                </a:solidFill>
                <a:latin typeface="Calibri" panose="020F0502020204030204" pitchFamily="34" charset="0"/>
                <a:cs typeface="Calibri" panose="020F0502020204030204" pitchFamily="34" charset="0"/>
              </a:rPr>
              <a:t>}")</a:t>
            </a:r>
          </a:p>
          <a:p>
            <a:pPr defTabSz="914201"/>
            <a:r>
              <a:rPr lang="en-US" sz="1400" err="1">
                <a:solidFill>
                  <a:prstClr val="black"/>
                </a:solidFill>
                <a:latin typeface="Calibri" panose="020F0502020204030204" pitchFamily="34" charset="0"/>
                <a:cs typeface="Calibri" panose="020F0502020204030204" pitchFamily="34" charset="0"/>
              </a:rPr>
              <a:t>connectionProperties.put</a:t>
            </a:r>
            <a:r>
              <a:rPr lang="en-US" sz="1400">
                <a:solidFill>
                  <a:prstClr val="black"/>
                </a:solidFill>
                <a:latin typeface="Calibri" panose="020F0502020204030204" pitchFamily="34" charset="0"/>
                <a:cs typeface="Calibri" panose="020F0502020204030204" pitchFamily="34" charset="0"/>
              </a:rPr>
              <a:t>("password", s"${</a:t>
            </a:r>
            <a:r>
              <a:rPr lang="en-US" sz="1400" err="1">
                <a:solidFill>
                  <a:prstClr val="black"/>
                </a:solidFill>
                <a:latin typeface="Calibri" panose="020F0502020204030204" pitchFamily="34" charset="0"/>
                <a:cs typeface="Calibri" panose="020F0502020204030204" pitchFamily="34" charset="0"/>
              </a:rPr>
              <a:t>jdbcPwd</a:t>
            </a:r>
            <a:r>
              <a:rPr lang="en-US" sz="1400">
                <a:solidFill>
                  <a:prstClr val="black"/>
                </a:solidFill>
                <a:latin typeface="Calibri" panose="020F0502020204030204" pitchFamily="34" charset="0"/>
                <a:cs typeface="Calibri" panose="020F0502020204030204" pitchFamily="34" charset="0"/>
              </a:rPr>
              <a:t>}") </a:t>
            </a:r>
          </a:p>
          <a:p>
            <a:pPr defTabSz="914201"/>
            <a:endParaRPr lang="en-US" sz="1400">
              <a:solidFill>
                <a:prstClr val="black"/>
              </a:solidFill>
              <a:latin typeface="Calibri" panose="020F0502020204030204" pitchFamily="34" charset="0"/>
              <a:cs typeface="Calibri" panose="020F0502020204030204" pitchFamily="34" charset="0"/>
            </a:endParaRPr>
          </a:p>
          <a:p>
            <a:pPr defTabSz="914201"/>
            <a:r>
              <a:rPr lang="en-US" sz="1400" err="1">
                <a:solidFill>
                  <a:srgbClr val="00B0F0"/>
                </a:solidFill>
                <a:latin typeface="Calibri" panose="020F0502020204030204" pitchFamily="34" charset="0"/>
                <a:cs typeface="Calibri" panose="020F0502020204030204" pitchFamily="34" charset="0"/>
              </a:rPr>
              <a:t>val</a:t>
            </a:r>
            <a:r>
              <a:rPr lang="en-US" sz="1400">
                <a:solidFill>
                  <a:srgbClr val="00B0F0"/>
                </a:solidFill>
                <a:latin typeface="Calibri" panose="020F0502020204030204" pitchFamily="34" charset="0"/>
                <a:cs typeface="Calibri" panose="020F0502020204030204" pitchFamily="34" charset="0"/>
              </a:rPr>
              <a:t> </a:t>
            </a:r>
            <a:r>
              <a:rPr lang="en-US" sz="1400" err="1">
                <a:solidFill>
                  <a:prstClr val="black"/>
                </a:solidFill>
                <a:latin typeface="Calibri" panose="020F0502020204030204" pitchFamily="34" charset="0"/>
                <a:cs typeface="Calibri" panose="020F0502020204030204" pitchFamily="34" charset="0"/>
              </a:rPr>
              <a:t>sqlTableDf</a:t>
            </a:r>
            <a:r>
              <a:rPr lang="en-US" sz="1400">
                <a:solidFill>
                  <a:prstClr val="black"/>
                </a:solidFill>
                <a:latin typeface="Calibri" panose="020F0502020204030204" pitchFamily="34" charset="0"/>
                <a:cs typeface="Calibri" panose="020F0502020204030204" pitchFamily="34" charset="0"/>
              </a:rPr>
              <a:t> = </a:t>
            </a:r>
            <a:r>
              <a:rPr lang="en-US" sz="1400" err="1">
                <a:solidFill>
                  <a:prstClr val="black"/>
                </a:solidFill>
                <a:latin typeface="Calibri" panose="020F0502020204030204" pitchFamily="34" charset="0"/>
                <a:cs typeface="Calibri" panose="020F0502020204030204" pitchFamily="34" charset="0"/>
              </a:rPr>
              <a:t>spark.read.jdbc</a:t>
            </a:r>
            <a:r>
              <a:rPr lang="en-US" sz="1400">
                <a:solidFill>
                  <a:prstClr val="black"/>
                </a:solidFill>
                <a:latin typeface="Calibri" panose="020F0502020204030204" pitchFamily="34" charset="0"/>
                <a:cs typeface="Calibri" panose="020F0502020204030204" pitchFamily="34" charset="0"/>
              </a:rPr>
              <a:t>(</a:t>
            </a:r>
            <a:r>
              <a:rPr lang="en-US" sz="1400" err="1">
                <a:solidFill>
                  <a:prstClr val="black"/>
                </a:solidFill>
                <a:latin typeface="Calibri" panose="020F0502020204030204" pitchFamily="34" charset="0"/>
                <a:cs typeface="Calibri" panose="020F0502020204030204" pitchFamily="34" charset="0"/>
              </a:rPr>
              <a:t>jdbc_url</a:t>
            </a:r>
            <a:r>
              <a:rPr lang="en-US" sz="1400">
                <a:solidFill>
                  <a:prstClr val="black"/>
                </a:solidFill>
                <a:latin typeface="Calibri" panose="020F0502020204030204" pitchFamily="34" charset="0"/>
                <a:cs typeface="Calibri" panose="020F0502020204030204" pitchFamily="34" charset="0"/>
              </a:rPr>
              <a:t>, “dbo.Tbl1", </a:t>
            </a:r>
            <a:r>
              <a:rPr lang="en-US" sz="1400" err="1">
                <a:solidFill>
                  <a:prstClr val="black"/>
                </a:solidFill>
                <a:latin typeface="Calibri" panose="020F0502020204030204" pitchFamily="34" charset="0"/>
                <a:cs typeface="Calibri" panose="020F0502020204030204" pitchFamily="34" charset="0"/>
              </a:rPr>
              <a:t>connectionProperties</a:t>
            </a:r>
            <a:r>
              <a:rPr lang="en-US" sz="1400">
                <a:solidFill>
                  <a:prstClr val="black"/>
                </a:solidFill>
                <a:latin typeface="Calibri" panose="020F0502020204030204" pitchFamily="34" charset="0"/>
                <a:cs typeface="Calibri" panose="020F0502020204030204" pitchFamily="34" charset="0"/>
              </a:rPr>
              <a:t>)</a:t>
            </a:r>
          </a:p>
        </p:txBody>
      </p:sp>
      <p:sp>
        <p:nvSpPr>
          <p:cNvPr id="15" name="Rectangle 14">
            <a:extLst>
              <a:ext uri="{FF2B5EF4-FFF2-40B4-BE49-F238E27FC236}">
                <a16:creationId xmlns:a16="http://schemas.microsoft.com/office/drawing/2014/main" id="{FBB3D7C6-605E-4439-BC16-C4D9B9DDC7E6}"/>
              </a:ext>
            </a:extLst>
          </p:cNvPr>
          <p:cNvSpPr/>
          <p:nvPr/>
        </p:nvSpPr>
        <p:spPr>
          <a:xfrm>
            <a:off x="6395443" y="1952131"/>
            <a:ext cx="5506174" cy="16053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201"/>
            <a:r>
              <a:rPr lang="en-US" sz="1400" dirty="0">
                <a:solidFill>
                  <a:srgbClr val="C00000"/>
                </a:solidFill>
                <a:latin typeface="Calibri" panose="020F0502020204030204" pitchFamily="34" charset="0"/>
                <a:cs typeface="Calibri" panose="020F0502020204030204" pitchFamily="34" charset="0"/>
              </a:rPr>
              <a:t>// Construct a Spark </a:t>
            </a:r>
            <a:r>
              <a:rPr lang="en-US" sz="1400" dirty="0" err="1">
                <a:solidFill>
                  <a:srgbClr val="C00000"/>
                </a:solidFill>
                <a:latin typeface="Calibri" panose="020F0502020204030204" pitchFamily="34" charset="0"/>
                <a:cs typeface="Calibri" panose="020F0502020204030204" pitchFamily="34" charset="0"/>
              </a:rPr>
              <a:t>DataFrame</a:t>
            </a:r>
            <a:r>
              <a:rPr lang="en-US" sz="1400" dirty="0">
                <a:solidFill>
                  <a:srgbClr val="C00000"/>
                </a:solidFill>
                <a:latin typeface="Calibri" panose="020F0502020204030204" pitchFamily="34" charset="0"/>
                <a:cs typeface="Calibri" panose="020F0502020204030204" pitchFamily="34" charset="0"/>
              </a:rPr>
              <a:t> from SQL Pool table</a:t>
            </a:r>
          </a:p>
          <a:p>
            <a:pPr defTabSz="914201"/>
            <a:r>
              <a:rPr lang="en-US" sz="1400" dirty="0">
                <a:solidFill>
                  <a:srgbClr val="00B0F0"/>
                </a:solidFill>
                <a:latin typeface="Calibri" panose="020F0502020204030204" pitchFamily="34" charset="0"/>
                <a:cs typeface="Calibri" panose="020F0502020204030204" pitchFamily="34" charset="0"/>
              </a:rPr>
              <a:t>var</a:t>
            </a:r>
            <a:r>
              <a:rPr lang="en-US" sz="1400" dirty="0">
                <a:solidFill>
                  <a:prstClr val="black"/>
                </a:solidFill>
                <a:latin typeface="Calibri" panose="020F0502020204030204" pitchFamily="34" charset="0"/>
                <a:cs typeface="Calibri" panose="020F0502020204030204" pitchFamily="34" charset="0"/>
              </a:rPr>
              <a:t> df = </a:t>
            </a:r>
            <a:r>
              <a:rPr lang="en-US" sz="1400" dirty="0" err="1">
                <a:solidFill>
                  <a:prstClr val="black"/>
                </a:solidFill>
                <a:latin typeface="Calibri" panose="020F0502020204030204" pitchFamily="34" charset="0"/>
                <a:cs typeface="Calibri" panose="020F0502020204030204" pitchFamily="34" charset="0"/>
              </a:rPr>
              <a:t>spark.read.sqlanalytics</a:t>
            </a:r>
            <a:r>
              <a:rPr lang="en-US" sz="1400" dirty="0">
                <a:solidFill>
                  <a:prstClr val="black"/>
                </a:solidFill>
                <a:latin typeface="Calibri" panose="020F0502020204030204" pitchFamily="34" charset="0"/>
                <a:cs typeface="Calibri" panose="020F0502020204030204" pitchFamily="34" charset="0"/>
              </a:rPr>
              <a:t>("sql1.dbo.Tbl1")</a:t>
            </a:r>
          </a:p>
          <a:p>
            <a:pPr defTabSz="914201"/>
            <a:endParaRPr lang="en-US" sz="1400" dirty="0">
              <a:solidFill>
                <a:prstClr val="black"/>
              </a:solidFill>
              <a:latin typeface="Calibri" panose="020F0502020204030204" pitchFamily="34" charset="0"/>
              <a:cs typeface="Calibri" panose="020F0502020204030204" pitchFamily="34" charset="0"/>
            </a:endParaRPr>
          </a:p>
          <a:p>
            <a:pPr defTabSz="914201"/>
            <a:r>
              <a:rPr lang="en-US" sz="1400" dirty="0">
                <a:solidFill>
                  <a:srgbClr val="C00000"/>
                </a:solidFill>
                <a:latin typeface="Calibri" panose="020F0502020204030204" pitchFamily="34" charset="0"/>
                <a:cs typeface="Calibri" panose="020F0502020204030204" pitchFamily="34" charset="0"/>
              </a:rPr>
              <a:t>// Write the Spark </a:t>
            </a:r>
            <a:r>
              <a:rPr lang="en-US" sz="1400" dirty="0" err="1">
                <a:solidFill>
                  <a:srgbClr val="C00000"/>
                </a:solidFill>
                <a:latin typeface="Calibri" panose="020F0502020204030204" pitchFamily="34" charset="0"/>
                <a:cs typeface="Calibri" panose="020F0502020204030204" pitchFamily="34" charset="0"/>
              </a:rPr>
              <a:t>DataFrame</a:t>
            </a:r>
            <a:r>
              <a:rPr lang="en-US" sz="1400" dirty="0">
                <a:solidFill>
                  <a:srgbClr val="C00000"/>
                </a:solidFill>
                <a:latin typeface="Calibri" panose="020F0502020204030204" pitchFamily="34" charset="0"/>
                <a:cs typeface="Calibri" panose="020F0502020204030204" pitchFamily="34" charset="0"/>
              </a:rPr>
              <a:t> into SQL Pool table</a:t>
            </a:r>
          </a:p>
          <a:p>
            <a:pPr defTabSz="914201"/>
            <a:r>
              <a:rPr lang="en-US" sz="1400" dirty="0" err="1">
                <a:solidFill>
                  <a:prstClr val="black"/>
                </a:solidFill>
                <a:latin typeface="Calibri" panose="020F0502020204030204" pitchFamily="34" charset="0"/>
                <a:cs typeface="Calibri" panose="020F0502020204030204" pitchFamily="34" charset="0"/>
              </a:rPr>
              <a:t>df.write.sqlanalytics</a:t>
            </a:r>
            <a:r>
              <a:rPr lang="en-US" sz="1400" dirty="0">
                <a:solidFill>
                  <a:prstClr val="black"/>
                </a:solidFill>
                <a:latin typeface="Calibri" panose="020F0502020204030204" pitchFamily="34" charset="0"/>
                <a:cs typeface="Calibri" panose="020F0502020204030204" pitchFamily="34" charset="0"/>
              </a:rPr>
              <a:t>(“sql1.dbo.Tbl2”)</a:t>
            </a:r>
          </a:p>
          <a:p>
            <a:pPr defTabSz="914201"/>
            <a:endParaRPr lang="en-US" sz="1400" dirty="0">
              <a:solidFill>
                <a:prstClr val="black"/>
              </a:solidFill>
              <a:latin typeface="Calibri" panose="020F0502020204030204" pitchFamily="34" charset="0"/>
              <a:cs typeface="Calibri" panose="020F0502020204030204" pitchFamily="34" charset="0"/>
            </a:endParaRPr>
          </a:p>
          <a:p>
            <a:pPr defTabSz="914201"/>
            <a:r>
              <a:rPr lang="en-US" sz="1400" dirty="0">
                <a:solidFill>
                  <a:prstClr val="black"/>
                </a:solidFill>
                <a:latin typeface="Calibri" panose="020F0502020204030204" pitchFamily="34" charset="0"/>
                <a:cs typeface="Calibri" panose="020F0502020204030204" pitchFamily="34" charset="0"/>
              </a:rPr>
              <a:t> </a:t>
            </a:r>
          </a:p>
        </p:txBody>
      </p:sp>
      <p:sp>
        <p:nvSpPr>
          <p:cNvPr id="5" name="Rectangle 4">
            <a:extLst>
              <a:ext uri="{FF2B5EF4-FFF2-40B4-BE49-F238E27FC236}">
                <a16:creationId xmlns:a16="http://schemas.microsoft.com/office/drawing/2014/main" id="{3F6B74C9-8468-4E8D-865F-482B30516A3A}"/>
              </a:ext>
            </a:extLst>
          </p:cNvPr>
          <p:cNvSpPr/>
          <p:nvPr/>
        </p:nvSpPr>
        <p:spPr>
          <a:xfrm>
            <a:off x="1283426" y="1138896"/>
            <a:ext cx="3003986" cy="8048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01"/>
            <a:r>
              <a:rPr lang="en-US" sz="2000" b="1">
                <a:solidFill>
                  <a:prstClr val="black"/>
                </a:solidFill>
                <a:latin typeface="Calibri" panose="020F0502020204030204"/>
              </a:rPr>
              <a:t>Existing Approach</a:t>
            </a:r>
          </a:p>
        </p:txBody>
      </p:sp>
      <p:sp>
        <p:nvSpPr>
          <p:cNvPr id="20" name="Rectangle 19">
            <a:extLst>
              <a:ext uri="{FF2B5EF4-FFF2-40B4-BE49-F238E27FC236}">
                <a16:creationId xmlns:a16="http://schemas.microsoft.com/office/drawing/2014/main" id="{20F71ACC-FA2F-4B5E-8D59-259A29F9EA4A}"/>
              </a:ext>
            </a:extLst>
          </p:cNvPr>
          <p:cNvSpPr/>
          <p:nvPr/>
        </p:nvSpPr>
        <p:spPr>
          <a:xfrm>
            <a:off x="7720073" y="1138896"/>
            <a:ext cx="2778957" cy="8048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01"/>
            <a:r>
              <a:rPr lang="en-US" sz="2000" b="1">
                <a:solidFill>
                  <a:prstClr val="black"/>
                </a:solidFill>
                <a:latin typeface="Calibri" panose="020F0502020204030204"/>
              </a:rPr>
              <a:t>New Approach Using Scala</a:t>
            </a:r>
          </a:p>
        </p:txBody>
      </p:sp>
      <p:sp>
        <p:nvSpPr>
          <p:cNvPr id="4" name="Rectangle 3">
            <a:extLst>
              <a:ext uri="{FF2B5EF4-FFF2-40B4-BE49-F238E27FC236}">
                <a16:creationId xmlns:a16="http://schemas.microsoft.com/office/drawing/2014/main" id="{4B4B14E9-0BA6-4395-93C9-601CF6EDE1FF}"/>
              </a:ext>
            </a:extLst>
          </p:cNvPr>
          <p:cNvSpPr/>
          <p:nvPr/>
        </p:nvSpPr>
        <p:spPr>
          <a:xfrm>
            <a:off x="6023355" y="1318737"/>
            <a:ext cx="72645" cy="534210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201"/>
            <a:endParaRPr lang="en-US">
              <a:solidFill>
                <a:prstClr val="white"/>
              </a:solidFill>
              <a:latin typeface="Calibri" panose="020F0502020204030204"/>
            </a:endParaRPr>
          </a:p>
        </p:txBody>
      </p:sp>
      <p:sp>
        <p:nvSpPr>
          <p:cNvPr id="8" name="Rectangle 7">
            <a:extLst>
              <a:ext uri="{FF2B5EF4-FFF2-40B4-BE49-F238E27FC236}">
                <a16:creationId xmlns:a16="http://schemas.microsoft.com/office/drawing/2014/main" id="{095D1B9C-4B7E-47DA-9ADE-DC0780E7037C}"/>
              </a:ext>
            </a:extLst>
          </p:cNvPr>
          <p:cNvSpPr/>
          <p:nvPr/>
        </p:nvSpPr>
        <p:spPr>
          <a:xfrm>
            <a:off x="6395444" y="3695471"/>
            <a:ext cx="5286816" cy="724143"/>
          </a:xfrm>
          <a:prstGeom prst="rect">
            <a:avLst/>
          </a:prstGeom>
        </p:spPr>
        <p:txBody>
          <a:bodyPr wrap="square">
            <a:spAutoFit/>
          </a:bodyPr>
          <a:lstStyle/>
          <a:p>
            <a:r>
              <a:rPr lang="en-US" sz="1372" dirty="0">
                <a:solidFill>
                  <a:srgbClr val="000000"/>
                </a:solidFill>
                <a:latin typeface="Consolas" panose="020B0609020204030204" pitchFamily="49" charset="0"/>
              </a:rPr>
              <a:t>%%spark</a:t>
            </a:r>
          </a:p>
          <a:p>
            <a:r>
              <a:rPr lang="en-US" sz="1372" dirty="0">
                <a:solidFill>
                  <a:srgbClr val="0000FF"/>
                </a:solidFill>
                <a:latin typeface="Consolas" panose="020B0609020204030204" pitchFamily="49" charset="0"/>
              </a:rPr>
              <a:t>var</a:t>
            </a:r>
            <a:r>
              <a:rPr lang="en-US" sz="1372" dirty="0">
                <a:solidFill>
                  <a:srgbClr val="000000"/>
                </a:solidFill>
                <a:latin typeface="Consolas" panose="020B0609020204030204" pitchFamily="49" charset="0"/>
              </a:rPr>
              <a:t> df = </a:t>
            </a:r>
            <a:r>
              <a:rPr lang="en-US" sz="1372" dirty="0" err="1">
                <a:solidFill>
                  <a:srgbClr val="000000"/>
                </a:solidFill>
                <a:latin typeface="Consolas" panose="020B0609020204030204" pitchFamily="49" charset="0"/>
              </a:rPr>
              <a:t>spark.read.sqlanalytics</a:t>
            </a:r>
            <a:r>
              <a:rPr lang="en-US" sz="1372" dirty="0">
                <a:solidFill>
                  <a:srgbClr val="000000"/>
                </a:solidFill>
                <a:latin typeface="Consolas" panose="020B0609020204030204" pitchFamily="49" charset="0"/>
              </a:rPr>
              <a:t>(</a:t>
            </a:r>
            <a:r>
              <a:rPr lang="en-US" sz="1372" dirty="0">
                <a:solidFill>
                  <a:srgbClr val="A31515"/>
                </a:solidFill>
                <a:latin typeface="Consolas" panose="020B0609020204030204" pitchFamily="49" charset="0"/>
              </a:rPr>
              <a:t>"sql1.dbo.Tbl1"</a:t>
            </a:r>
            <a:r>
              <a:rPr lang="en-US" sz="1372" dirty="0">
                <a:solidFill>
                  <a:srgbClr val="000000"/>
                </a:solidFill>
                <a:latin typeface="Consolas" panose="020B0609020204030204" pitchFamily="49" charset="0"/>
              </a:rPr>
              <a:t>) </a:t>
            </a:r>
          </a:p>
          <a:p>
            <a:r>
              <a:rPr lang="en-US" sz="1372" dirty="0" err="1">
                <a:solidFill>
                  <a:srgbClr val="000000"/>
                </a:solidFill>
                <a:latin typeface="Consolas" panose="020B0609020204030204" pitchFamily="49" charset="0"/>
              </a:rPr>
              <a:t>df.createOrReplaceTempView</a:t>
            </a:r>
            <a:r>
              <a:rPr lang="en-US" sz="1372" dirty="0">
                <a:solidFill>
                  <a:srgbClr val="000000"/>
                </a:solidFill>
                <a:latin typeface="Consolas" panose="020B0609020204030204" pitchFamily="49" charset="0"/>
              </a:rPr>
              <a:t>(</a:t>
            </a:r>
            <a:r>
              <a:rPr lang="en-US" sz="1372" dirty="0">
                <a:solidFill>
                  <a:srgbClr val="A31515"/>
                </a:solidFill>
                <a:latin typeface="Consolas" panose="020B0609020204030204" pitchFamily="49" charset="0"/>
              </a:rPr>
              <a:t>"tbl1"</a:t>
            </a:r>
            <a:r>
              <a:rPr lang="en-US" sz="1372" dirty="0">
                <a:solidFill>
                  <a:srgbClr val="000000"/>
                </a:solidFill>
                <a:latin typeface="Consolas" panose="020B0609020204030204" pitchFamily="49" charset="0"/>
              </a:rPr>
              <a:t>)</a:t>
            </a:r>
          </a:p>
        </p:txBody>
      </p:sp>
      <p:sp>
        <p:nvSpPr>
          <p:cNvPr id="9" name="Rectangle 8">
            <a:extLst>
              <a:ext uri="{FF2B5EF4-FFF2-40B4-BE49-F238E27FC236}">
                <a16:creationId xmlns:a16="http://schemas.microsoft.com/office/drawing/2014/main" id="{CBA39A3A-3FF4-4603-B6EB-06B92B2473AE}"/>
              </a:ext>
            </a:extLst>
          </p:cNvPr>
          <p:cNvSpPr/>
          <p:nvPr/>
        </p:nvSpPr>
        <p:spPr>
          <a:xfrm>
            <a:off x="6395443" y="4624234"/>
            <a:ext cx="6094444" cy="935351"/>
          </a:xfrm>
          <a:prstGeom prst="rect">
            <a:avLst/>
          </a:prstGeom>
        </p:spPr>
        <p:txBody>
          <a:bodyPr>
            <a:spAutoFit/>
          </a:bodyPr>
          <a:lstStyle/>
          <a:p>
            <a:r>
              <a:rPr lang="en-US" sz="1372">
                <a:solidFill>
                  <a:srgbClr val="000000"/>
                </a:solidFill>
                <a:latin typeface="Consolas" panose="020B0609020204030204" pitchFamily="49" charset="0"/>
              </a:rPr>
              <a:t>%%</a:t>
            </a:r>
            <a:r>
              <a:rPr lang="en-US" sz="1372" err="1">
                <a:solidFill>
                  <a:srgbClr val="000000"/>
                </a:solidFill>
                <a:latin typeface="Consolas" panose="020B0609020204030204" pitchFamily="49" charset="0"/>
              </a:rPr>
              <a:t>pyspark</a:t>
            </a:r>
            <a:endParaRPr lang="en-US" sz="1372">
              <a:solidFill>
                <a:srgbClr val="000000"/>
              </a:solidFill>
              <a:latin typeface="Consolas" panose="020B0609020204030204" pitchFamily="49" charset="0"/>
            </a:endParaRPr>
          </a:p>
          <a:p>
            <a:r>
              <a:rPr lang="en-US" sz="1372">
                <a:solidFill>
                  <a:srgbClr val="000000"/>
                </a:solidFill>
                <a:latin typeface="Consolas" panose="020B0609020204030204" pitchFamily="49" charset="0"/>
              </a:rPr>
              <a:t>sample = </a:t>
            </a:r>
            <a:r>
              <a:rPr lang="en-US" sz="1372" err="1">
                <a:solidFill>
                  <a:srgbClr val="000000"/>
                </a:solidFill>
                <a:latin typeface="Consolas" panose="020B0609020204030204" pitchFamily="49" charset="0"/>
              </a:rPr>
              <a:t>spark.sql</a:t>
            </a:r>
            <a:r>
              <a:rPr lang="en-US" sz="1372">
                <a:solidFill>
                  <a:srgbClr val="000000"/>
                </a:solidFill>
                <a:latin typeface="Consolas" panose="020B0609020204030204" pitchFamily="49" charset="0"/>
              </a:rPr>
              <a:t>(</a:t>
            </a:r>
            <a:r>
              <a:rPr lang="en-US" sz="1372">
                <a:solidFill>
                  <a:srgbClr val="A31515"/>
                </a:solidFill>
                <a:latin typeface="Consolas" panose="020B0609020204030204" pitchFamily="49" charset="0"/>
              </a:rPr>
              <a:t>"SELECT * FROM tbl1"</a:t>
            </a:r>
            <a:r>
              <a:rPr lang="en-US" sz="1372">
                <a:solidFill>
                  <a:srgbClr val="000000"/>
                </a:solidFill>
                <a:latin typeface="Consolas" panose="020B0609020204030204" pitchFamily="49" charset="0"/>
              </a:rPr>
              <a:t>)</a:t>
            </a:r>
          </a:p>
          <a:p>
            <a:r>
              <a:rPr lang="en-US" sz="1372" err="1">
                <a:solidFill>
                  <a:srgbClr val="000000"/>
                </a:solidFill>
                <a:latin typeface="Consolas" panose="020B0609020204030204" pitchFamily="49" charset="0"/>
              </a:rPr>
              <a:t>sample.createOrReplaceTempView</a:t>
            </a:r>
            <a:r>
              <a:rPr lang="en-US" sz="1372">
                <a:solidFill>
                  <a:srgbClr val="000000"/>
                </a:solidFill>
                <a:latin typeface="Consolas" panose="020B0609020204030204" pitchFamily="49" charset="0"/>
              </a:rPr>
              <a:t>(</a:t>
            </a:r>
            <a:r>
              <a:rPr lang="en-US" sz="1372">
                <a:solidFill>
                  <a:srgbClr val="A31515"/>
                </a:solidFill>
                <a:latin typeface="Consolas" panose="020B0609020204030204" pitchFamily="49" charset="0"/>
              </a:rPr>
              <a:t>"</a:t>
            </a:r>
            <a:r>
              <a:rPr lang="en-US" sz="1372" err="1">
                <a:solidFill>
                  <a:srgbClr val="A31515"/>
                </a:solidFill>
                <a:latin typeface="Consolas" panose="020B0609020204030204" pitchFamily="49" charset="0"/>
              </a:rPr>
              <a:t>tblnew</a:t>
            </a:r>
            <a:r>
              <a:rPr lang="en-US" sz="1372">
                <a:solidFill>
                  <a:srgbClr val="A31515"/>
                </a:solidFill>
                <a:latin typeface="Consolas" panose="020B0609020204030204" pitchFamily="49" charset="0"/>
              </a:rPr>
              <a:t>"</a:t>
            </a:r>
            <a:r>
              <a:rPr lang="en-US" sz="1372">
                <a:solidFill>
                  <a:srgbClr val="000000"/>
                </a:solidFill>
                <a:latin typeface="Consolas" panose="020B0609020204030204" pitchFamily="49" charset="0"/>
              </a:rPr>
              <a:t>)</a:t>
            </a:r>
          </a:p>
          <a:p>
            <a:endParaRPr lang="en-US" sz="1372">
              <a:solidFill>
                <a:srgbClr val="000000"/>
              </a:solidFill>
              <a:latin typeface="Consolas" panose="020B0609020204030204" pitchFamily="49" charset="0"/>
            </a:endParaRPr>
          </a:p>
        </p:txBody>
      </p:sp>
      <p:sp>
        <p:nvSpPr>
          <p:cNvPr id="12" name="Rectangle 11">
            <a:extLst>
              <a:ext uri="{FF2B5EF4-FFF2-40B4-BE49-F238E27FC236}">
                <a16:creationId xmlns:a16="http://schemas.microsoft.com/office/drawing/2014/main" id="{6330555C-1B4F-4EE7-A530-05FFFD077213}"/>
              </a:ext>
            </a:extLst>
          </p:cNvPr>
          <p:cNvSpPr/>
          <p:nvPr/>
        </p:nvSpPr>
        <p:spPr>
          <a:xfrm>
            <a:off x="6466142" y="5520659"/>
            <a:ext cx="5504200" cy="935351"/>
          </a:xfrm>
          <a:prstGeom prst="rect">
            <a:avLst/>
          </a:prstGeom>
        </p:spPr>
        <p:txBody>
          <a:bodyPr wrap="square">
            <a:spAutoFit/>
          </a:bodyPr>
          <a:lstStyle/>
          <a:p>
            <a:r>
              <a:rPr lang="en-US" sz="1372" dirty="0">
                <a:solidFill>
                  <a:srgbClr val="000000"/>
                </a:solidFill>
                <a:latin typeface="Consolas" panose="020B0609020204030204" pitchFamily="49" charset="0"/>
              </a:rPr>
              <a:t>%%spark</a:t>
            </a:r>
          </a:p>
          <a:p>
            <a:r>
              <a:rPr lang="en-US" sz="1372" dirty="0">
                <a:solidFill>
                  <a:srgbClr val="0000FF"/>
                </a:solidFill>
                <a:latin typeface="Consolas" panose="020B0609020204030204" pitchFamily="49" charset="0"/>
              </a:rPr>
              <a:t>var</a:t>
            </a:r>
            <a:r>
              <a:rPr lang="en-US" sz="1372" dirty="0">
                <a:solidFill>
                  <a:srgbClr val="000000"/>
                </a:solidFill>
                <a:latin typeface="Consolas" panose="020B0609020204030204" pitchFamily="49" charset="0"/>
              </a:rPr>
              <a:t> df = </a:t>
            </a:r>
            <a:r>
              <a:rPr lang="en-US" sz="1372" dirty="0" err="1">
                <a:solidFill>
                  <a:srgbClr val="000000"/>
                </a:solidFill>
                <a:latin typeface="Consolas" panose="020B0609020204030204" pitchFamily="49" charset="0"/>
              </a:rPr>
              <a:t>spark.sql</a:t>
            </a:r>
            <a:r>
              <a:rPr lang="en-US" sz="1372" dirty="0">
                <a:solidFill>
                  <a:srgbClr val="000000"/>
                </a:solidFill>
                <a:latin typeface="Consolas" panose="020B0609020204030204" pitchFamily="49" charset="0"/>
              </a:rPr>
              <a:t>(</a:t>
            </a:r>
            <a:r>
              <a:rPr lang="en-US" sz="1372" dirty="0">
                <a:solidFill>
                  <a:srgbClr val="A31515"/>
                </a:solidFill>
                <a:latin typeface="Consolas" panose="020B0609020204030204" pitchFamily="49" charset="0"/>
              </a:rPr>
              <a:t>"SELECT * FROM </a:t>
            </a:r>
            <a:r>
              <a:rPr lang="en-US" sz="1372" dirty="0" err="1">
                <a:solidFill>
                  <a:srgbClr val="A31515"/>
                </a:solidFill>
                <a:latin typeface="Consolas" panose="020B0609020204030204" pitchFamily="49" charset="0"/>
              </a:rPr>
              <a:t>tblnew</a:t>
            </a:r>
            <a:r>
              <a:rPr lang="en-US" sz="1372" dirty="0">
                <a:solidFill>
                  <a:srgbClr val="A31515"/>
                </a:solidFill>
                <a:latin typeface="Consolas" panose="020B0609020204030204" pitchFamily="49" charset="0"/>
              </a:rPr>
              <a:t>"</a:t>
            </a:r>
            <a:r>
              <a:rPr lang="en-US" sz="1372" dirty="0">
                <a:solidFill>
                  <a:srgbClr val="000000"/>
                </a:solidFill>
                <a:latin typeface="Consolas" panose="020B0609020204030204" pitchFamily="49" charset="0"/>
              </a:rPr>
              <a:t>)</a:t>
            </a:r>
          </a:p>
          <a:p>
            <a:r>
              <a:rPr lang="en-US" sz="1372" dirty="0" err="1">
                <a:solidFill>
                  <a:srgbClr val="000000"/>
                </a:solidFill>
                <a:latin typeface="Consolas" panose="020B0609020204030204" pitchFamily="49" charset="0"/>
              </a:rPr>
              <a:t>df.write.sqlanalytics</a:t>
            </a:r>
            <a:r>
              <a:rPr lang="en-US" sz="1372" dirty="0">
                <a:solidFill>
                  <a:srgbClr val="000000"/>
                </a:solidFill>
                <a:latin typeface="Consolas" panose="020B0609020204030204" pitchFamily="49" charset="0"/>
              </a:rPr>
              <a:t>(</a:t>
            </a:r>
            <a:r>
              <a:rPr lang="en-US" sz="1372" dirty="0">
                <a:solidFill>
                  <a:srgbClr val="A31515"/>
                </a:solidFill>
                <a:latin typeface="Consolas" panose="020B0609020204030204" pitchFamily="49" charset="0"/>
              </a:rPr>
              <a:t>“sql1.dbo.tbl2"</a:t>
            </a:r>
            <a:r>
              <a:rPr lang="en-US" sz="1372" dirty="0">
                <a:solidFill>
                  <a:srgbClr val="000000"/>
                </a:solidFill>
                <a:latin typeface="Consolas" panose="020B0609020204030204" pitchFamily="49" charset="0"/>
              </a:rPr>
              <a:t>, </a:t>
            </a:r>
            <a:r>
              <a:rPr lang="en-US" sz="1372" dirty="0" err="1">
                <a:solidFill>
                  <a:srgbClr val="000000"/>
                </a:solidFill>
                <a:latin typeface="Consolas" panose="020B0609020204030204" pitchFamily="49" charset="0"/>
              </a:rPr>
              <a:t>Constants.INTERNAL</a:t>
            </a:r>
            <a:r>
              <a:rPr lang="en-US" sz="1372" dirty="0">
                <a:solidFill>
                  <a:srgbClr val="000000"/>
                </a:solidFill>
                <a:latin typeface="Consolas" panose="020B0609020204030204" pitchFamily="49" charset="0"/>
              </a:rPr>
              <a:t>) </a:t>
            </a:r>
          </a:p>
        </p:txBody>
      </p:sp>
      <p:cxnSp>
        <p:nvCxnSpPr>
          <p:cNvPr id="11" name="Straight Connector 10">
            <a:extLst>
              <a:ext uri="{FF2B5EF4-FFF2-40B4-BE49-F238E27FC236}">
                <a16:creationId xmlns:a16="http://schemas.microsoft.com/office/drawing/2014/main" id="{5A3CB1A7-12FC-4735-BAF4-C06D5949C5D5}"/>
              </a:ext>
            </a:extLst>
          </p:cNvPr>
          <p:cNvCxnSpPr/>
          <p:nvPr/>
        </p:nvCxnSpPr>
        <p:spPr>
          <a:xfrm>
            <a:off x="6466142" y="3204894"/>
            <a:ext cx="4859003"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82826F03-56FD-4D08-8E21-04F052E84883}"/>
              </a:ext>
            </a:extLst>
          </p:cNvPr>
          <p:cNvSpPr/>
          <p:nvPr/>
        </p:nvSpPr>
        <p:spPr>
          <a:xfrm>
            <a:off x="7649373" y="3026571"/>
            <a:ext cx="2778957" cy="8048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01"/>
            <a:r>
              <a:rPr lang="en-US" sz="2000" b="1" dirty="0">
                <a:solidFill>
                  <a:prstClr val="black"/>
                </a:solidFill>
                <a:latin typeface="Calibri" panose="020F0502020204030204"/>
              </a:rPr>
              <a:t>Using Python</a:t>
            </a:r>
          </a:p>
        </p:txBody>
      </p:sp>
    </p:spTree>
    <p:extLst>
      <p:ext uri="{BB962C8B-B14F-4D97-AF65-F5344CB8AC3E}">
        <p14:creationId xmlns:p14="http://schemas.microsoft.com/office/powerpoint/2010/main" val="8596923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500"/>
                                        <p:tgtEl>
                                          <p:spTgt spid="1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fade">
                                      <p:cBhvr>
                                        <p:cTn id="30" dur="500"/>
                                        <p:tgtEl>
                                          <p:spTgt spid="12"/>
                                        </p:tgtEl>
                                      </p:cBhvr>
                                    </p:animEffect>
                                  </p:childTnLst>
                                </p:cTn>
                              </p:par>
                              <p:par>
                                <p:cTn id="31" presetID="10" presetClass="entr" presetSubtype="0" fill="hold" nodeType="with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fade">
                                      <p:cBhvr>
                                        <p:cTn id="3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5" grpId="0" animBg="1"/>
      <p:bldP spid="5" grpId="0"/>
      <p:bldP spid="20" grpId="0"/>
      <p:bldP spid="4" grpId="0" animBg="1"/>
      <p:bldP spid="8" grpId="0"/>
      <p:bldP spid="9" grpId="0"/>
      <p:bldP spid="12" grpId="0"/>
      <p:bldP spid="16" grpId="0"/>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A314D415-944D-4A65-B628-8827EC4F57C7}"/>
              </a:ext>
            </a:extLst>
          </p:cNvPr>
          <p:cNvPicPr>
            <a:picLocks noChangeAspect="1"/>
          </p:cNvPicPr>
          <p:nvPr/>
        </p:nvPicPr>
        <p:blipFill>
          <a:blip r:embed="rId2"/>
          <a:stretch>
            <a:fillRect/>
          </a:stretch>
        </p:blipFill>
        <p:spPr>
          <a:xfrm>
            <a:off x="6945130" y="2263626"/>
            <a:ext cx="3588105" cy="568999"/>
          </a:xfrm>
          <a:prstGeom prst="rect">
            <a:avLst/>
          </a:prstGeom>
        </p:spPr>
      </p:pic>
      <p:grpSp>
        <p:nvGrpSpPr>
          <p:cNvPr id="1078" name="Group 1077">
            <a:extLst>
              <a:ext uri="{FF2B5EF4-FFF2-40B4-BE49-F238E27FC236}">
                <a16:creationId xmlns:a16="http://schemas.microsoft.com/office/drawing/2014/main" id="{7F27D379-5B47-41EC-816B-98EE7A3C96D0}"/>
              </a:ext>
            </a:extLst>
          </p:cNvPr>
          <p:cNvGrpSpPr/>
          <p:nvPr/>
        </p:nvGrpSpPr>
        <p:grpSpPr>
          <a:xfrm>
            <a:off x="6965629" y="3490993"/>
            <a:ext cx="3645665" cy="2634712"/>
            <a:chOff x="6965628" y="3490993"/>
            <a:chExt cx="3645665" cy="2634712"/>
          </a:xfrm>
        </p:grpSpPr>
        <p:pic>
          <p:nvPicPr>
            <p:cNvPr id="21" name="Picture 4" descr="Image result for apache spark">
              <a:extLst>
                <a:ext uri="{FF2B5EF4-FFF2-40B4-BE49-F238E27FC236}">
                  <a16:creationId xmlns:a16="http://schemas.microsoft.com/office/drawing/2014/main" id="{BD0F20F8-CE91-4CB9-88BC-FEF0C28890B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658816" y="3980025"/>
              <a:ext cx="952477" cy="494494"/>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2" name="Diagram 21">
              <a:extLst>
                <a:ext uri="{FF2B5EF4-FFF2-40B4-BE49-F238E27FC236}">
                  <a16:creationId xmlns:a16="http://schemas.microsoft.com/office/drawing/2014/main" id="{452FBD71-29CA-4BD2-8D40-EEA7883893F1}"/>
                </a:ext>
              </a:extLst>
            </p:cNvPr>
            <p:cNvGraphicFramePr/>
            <p:nvPr/>
          </p:nvGraphicFramePr>
          <p:xfrm>
            <a:off x="6965628" y="3490993"/>
            <a:ext cx="3511226" cy="263471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pSp>
      <p:graphicFrame>
        <p:nvGraphicFramePr>
          <p:cNvPr id="24" name="Diagram 23">
            <a:extLst>
              <a:ext uri="{FF2B5EF4-FFF2-40B4-BE49-F238E27FC236}">
                <a16:creationId xmlns:a16="http://schemas.microsoft.com/office/drawing/2014/main" id="{AC85FE41-406F-4C72-9E0D-0EA86AF2F57B}"/>
              </a:ext>
            </a:extLst>
          </p:cNvPr>
          <p:cNvGraphicFramePr/>
          <p:nvPr/>
        </p:nvGraphicFramePr>
        <p:xfrm>
          <a:off x="1234697" y="3490993"/>
          <a:ext cx="3511227" cy="2634712"/>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pic>
        <p:nvPicPr>
          <p:cNvPr id="26" name="Picture 25">
            <a:extLst>
              <a:ext uri="{FF2B5EF4-FFF2-40B4-BE49-F238E27FC236}">
                <a16:creationId xmlns:a16="http://schemas.microsoft.com/office/drawing/2014/main" id="{6235A2A6-3B57-4995-A429-43FB8CA948E7}"/>
              </a:ext>
            </a:extLst>
          </p:cNvPr>
          <p:cNvPicPr>
            <a:picLocks noChangeAspect="1"/>
          </p:cNvPicPr>
          <p:nvPr/>
        </p:nvPicPr>
        <p:blipFill>
          <a:blip r:embed="rId2"/>
          <a:stretch>
            <a:fillRect/>
          </a:stretch>
        </p:blipFill>
        <p:spPr>
          <a:xfrm>
            <a:off x="4048190" y="5348246"/>
            <a:ext cx="3588105" cy="568999"/>
          </a:xfrm>
          <a:prstGeom prst="rect">
            <a:avLst/>
          </a:prstGeom>
        </p:spPr>
      </p:pic>
      <p:sp>
        <p:nvSpPr>
          <p:cNvPr id="29" name="TextBox 28">
            <a:extLst>
              <a:ext uri="{FF2B5EF4-FFF2-40B4-BE49-F238E27FC236}">
                <a16:creationId xmlns:a16="http://schemas.microsoft.com/office/drawing/2014/main" id="{D33AB850-4771-425E-8E86-A1A65EE071BD}"/>
              </a:ext>
            </a:extLst>
          </p:cNvPr>
          <p:cNvSpPr txBox="1"/>
          <p:nvPr/>
        </p:nvSpPr>
        <p:spPr>
          <a:xfrm>
            <a:off x="4113529" y="5963189"/>
            <a:ext cx="3588105" cy="307777"/>
          </a:xfrm>
          <a:prstGeom prst="rect">
            <a:avLst/>
          </a:prstGeom>
          <a:noFill/>
        </p:spPr>
        <p:txBody>
          <a:bodyPr wrap="square" rtlCol="0">
            <a:spAutoFit/>
          </a:bodyPr>
          <a:lstStyle/>
          <a:p>
            <a:pPr defTabSz="914377"/>
            <a:r>
              <a:rPr lang="en-US" sz="1400">
                <a:solidFill>
                  <a:prstClr val="black"/>
                </a:solidFill>
                <a:latin typeface="Calibri" panose="020F0502020204030204"/>
              </a:rPr>
              <a:t>User Provisioned Workspace-Default Data Lake</a:t>
            </a:r>
          </a:p>
        </p:txBody>
      </p:sp>
      <p:grpSp>
        <p:nvGrpSpPr>
          <p:cNvPr id="1079" name="Group 1078">
            <a:extLst>
              <a:ext uri="{FF2B5EF4-FFF2-40B4-BE49-F238E27FC236}">
                <a16:creationId xmlns:a16="http://schemas.microsoft.com/office/drawing/2014/main" id="{E5E1D725-46CE-4B3B-A30F-3B4949172903}"/>
              </a:ext>
            </a:extLst>
          </p:cNvPr>
          <p:cNvGrpSpPr/>
          <p:nvPr/>
        </p:nvGrpSpPr>
        <p:grpSpPr>
          <a:xfrm>
            <a:off x="3306306" y="4181082"/>
            <a:ext cx="5098941" cy="442586"/>
            <a:chOff x="3306305" y="4181076"/>
            <a:chExt cx="5098941" cy="442585"/>
          </a:xfrm>
        </p:grpSpPr>
        <p:sp>
          <p:nvSpPr>
            <p:cNvPr id="25" name="Arrow: Left-Right 24">
              <a:extLst>
                <a:ext uri="{FF2B5EF4-FFF2-40B4-BE49-F238E27FC236}">
                  <a16:creationId xmlns:a16="http://schemas.microsoft.com/office/drawing/2014/main" id="{3BCC6491-A528-4675-AA89-572CD44326BB}"/>
                </a:ext>
              </a:extLst>
            </p:cNvPr>
            <p:cNvSpPr/>
            <p:nvPr/>
          </p:nvSpPr>
          <p:spPr>
            <a:xfrm>
              <a:off x="3306305" y="4577942"/>
              <a:ext cx="5098941" cy="45719"/>
            </a:xfrm>
            <a:prstGeom prst="lef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a:solidFill>
                  <a:prstClr val="white"/>
                </a:solidFill>
                <a:latin typeface="Calibri" panose="020F0502020204030204"/>
              </a:endParaRPr>
            </a:p>
          </p:txBody>
        </p:sp>
        <p:grpSp>
          <p:nvGrpSpPr>
            <p:cNvPr id="1069" name="Group 1068">
              <a:extLst>
                <a:ext uri="{FF2B5EF4-FFF2-40B4-BE49-F238E27FC236}">
                  <a16:creationId xmlns:a16="http://schemas.microsoft.com/office/drawing/2014/main" id="{AC77F96F-34BB-46FF-B09D-BBE93AB83E93}"/>
                </a:ext>
              </a:extLst>
            </p:cNvPr>
            <p:cNvGrpSpPr/>
            <p:nvPr/>
          </p:nvGrpSpPr>
          <p:grpSpPr>
            <a:xfrm>
              <a:off x="4439093" y="4181076"/>
              <a:ext cx="3883830" cy="321812"/>
              <a:chOff x="4439093" y="4181076"/>
              <a:chExt cx="3883830" cy="321812"/>
            </a:xfrm>
          </p:grpSpPr>
          <p:sp>
            <p:nvSpPr>
              <p:cNvPr id="27" name="TextBox 26">
                <a:extLst>
                  <a:ext uri="{FF2B5EF4-FFF2-40B4-BE49-F238E27FC236}">
                    <a16:creationId xmlns:a16="http://schemas.microsoft.com/office/drawing/2014/main" id="{B2664613-7541-4478-AF17-66C697B6C6BC}"/>
                  </a:ext>
                </a:extLst>
              </p:cNvPr>
              <p:cNvSpPr txBox="1"/>
              <p:nvPr/>
            </p:nvSpPr>
            <p:spPr>
              <a:xfrm>
                <a:off x="4734818" y="4181076"/>
                <a:ext cx="3588105" cy="307777"/>
              </a:xfrm>
              <a:prstGeom prst="rect">
                <a:avLst/>
              </a:prstGeom>
              <a:noFill/>
            </p:spPr>
            <p:txBody>
              <a:bodyPr wrap="square" rtlCol="0">
                <a:spAutoFit/>
              </a:bodyPr>
              <a:lstStyle/>
              <a:p>
                <a:pPr defTabSz="914377"/>
                <a:r>
                  <a:rPr lang="en-US" sz="1400">
                    <a:solidFill>
                      <a:prstClr val="black"/>
                    </a:solidFill>
                    <a:latin typeface="Calibri" panose="020F0502020204030204"/>
                  </a:rPr>
                  <a:t>JDBC to issue CETAS + send filters/projections</a:t>
                </a:r>
              </a:p>
            </p:txBody>
          </p:sp>
          <p:sp>
            <p:nvSpPr>
              <p:cNvPr id="35" name="Oval 34">
                <a:extLst>
                  <a:ext uri="{FF2B5EF4-FFF2-40B4-BE49-F238E27FC236}">
                    <a16:creationId xmlns:a16="http://schemas.microsoft.com/office/drawing/2014/main" id="{4C89298F-1CE2-4D27-B6CA-51D432BD2142}"/>
                  </a:ext>
                </a:extLst>
              </p:cNvPr>
              <p:cNvSpPr/>
              <p:nvPr/>
            </p:nvSpPr>
            <p:spPr>
              <a:xfrm>
                <a:off x="4439093" y="4184193"/>
                <a:ext cx="306830" cy="318695"/>
              </a:xfrm>
              <a:prstGeom prst="ellipse">
                <a:avLst/>
              </a:prstGeom>
              <a:solidFill>
                <a:schemeClr val="accent6">
                  <a:lumMod val="75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defTabSz="914377"/>
                <a:r>
                  <a:rPr lang="en-US" b="1">
                    <a:solidFill>
                      <a:prstClr val="white"/>
                    </a:solidFill>
                    <a:latin typeface="Calibri" panose="020F0502020204030204"/>
                  </a:rPr>
                  <a:t>1</a:t>
                </a:r>
              </a:p>
            </p:txBody>
          </p:sp>
        </p:grpSp>
      </p:grpSp>
      <p:grpSp>
        <p:nvGrpSpPr>
          <p:cNvPr id="1070" name="Group 1069">
            <a:extLst>
              <a:ext uri="{FF2B5EF4-FFF2-40B4-BE49-F238E27FC236}">
                <a16:creationId xmlns:a16="http://schemas.microsoft.com/office/drawing/2014/main" id="{FE05A243-5AA1-4E27-AD3A-5327E906E345}"/>
              </a:ext>
            </a:extLst>
          </p:cNvPr>
          <p:cNvGrpSpPr/>
          <p:nvPr/>
        </p:nvGrpSpPr>
        <p:grpSpPr>
          <a:xfrm>
            <a:off x="-57714" y="5013778"/>
            <a:ext cx="2533067" cy="841916"/>
            <a:chOff x="-57713" y="5013774"/>
            <a:chExt cx="2533066" cy="841915"/>
          </a:xfrm>
        </p:grpSpPr>
        <p:sp>
          <p:nvSpPr>
            <p:cNvPr id="32" name="Rectangle 31">
              <a:extLst>
                <a:ext uri="{FF2B5EF4-FFF2-40B4-BE49-F238E27FC236}">
                  <a16:creationId xmlns:a16="http://schemas.microsoft.com/office/drawing/2014/main" id="{A611F8D3-46CB-4019-A32B-11F8C0B26E77}"/>
                </a:ext>
              </a:extLst>
            </p:cNvPr>
            <p:cNvSpPr/>
            <p:nvPr/>
          </p:nvSpPr>
          <p:spPr>
            <a:xfrm>
              <a:off x="-57713" y="5332469"/>
              <a:ext cx="2533066" cy="523220"/>
            </a:xfrm>
            <a:prstGeom prst="rect">
              <a:avLst/>
            </a:prstGeom>
          </p:spPr>
          <p:txBody>
            <a:bodyPr wrap="square">
              <a:spAutoFit/>
            </a:bodyPr>
            <a:lstStyle/>
            <a:p>
              <a:pPr defTabSz="914377"/>
              <a:r>
                <a:rPr lang="en-US" sz="1400">
                  <a:solidFill>
                    <a:prstClr val="black"/>
                  </a:solidFill>
                  <a:latin typeface="Calibri" panose="020F0502020204030204"/>
                </a:rPr>
                <a:t>Apply any Filters/Projections</a:t>
              </a:r>
            </a:p>
            <a:p>
              <a:pPr defTabSz="914377"/>
              <a:r>
                <a:rPr lang="en-US" sz="1400">
                  <a:solidFill>
                    <a:prstClr val="black"/>
                  </a:solidFill>
                  <a:latin typeface="Calibri" panose="020F0502020204030204"/>
                </a:rPr>
                <a:t>DW exports the data in </a:t>
              </a:r>
              <a:r>
                <a:rPr lang="en-US" sz="1400" b="1">
                  <a:solidFill>
                    <a:prstClr val="black"/>
                  </a:solidFill>
                  <a:latin typeface="Calibri" panose="020F0502020204030204"/>
                </a:rPr>
                <a:t>parallel</a:t>
              </a:r>
            </a:p>
          </p:txBody>
        </p:sp>
        <p:sp>
          <p:nvSpPr>
            <p:cNvPr id="39" name="Oval 38">
              <a:extLst>
                <a:ext uri="{FF2B5EF4-FFF2-40B4-BE49-F238E27FC236}">
                  <a16:creationId xmlns:a16="http://schemas.microsoft.com/office/drawing/2014/main" id="{751FB020-1C54-4C64-99D2-F0D558A81975}"/>
                </a:ext>
              </a:extLst>
            </p:cNvPr>
            <p:cNvSpPr/>
            <p:nvPr/>
          </p:nvSpPr>
          <p:spPr>
            <a:xfrm>
              <a:off x="447418" y="5013774"/>
              <a:ext cx="306830" cy="318695"/>
            </a:xfrm>
            <a:prstGeom prst="ellipse">
              <a:avLst/>
            </a:prstGeom>
            <a:solidFill>
              <a:schemeClr val="accent6">
                <a:lumMod val="75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defTabSz="914377"/>
              <a:r>
                <a:rPr lang="en-US" b="1">
                  <a:solidFill>
                    <a:prstClr val="white"/>
                  </a:solidFill>
                  <a:latin typeface="Calibri" panose="020F0502020204030204"/>
                </a:rPr>
                <a:t>2</a:t>
              </a:r>
            </a:p>
          </p:txBody>
        </p:sp>
      </p:grpSp>
      <p:grpSp>
        <p:nvGrpSpPr>
          <p:cNvPr id="1068" name="Group 1067">
            <a:extLst>
              <a:ext uri="{FF2B5EF4-FFF2-40B4-BE49-F238E27FC236}">
                <a16:creationId xmlns:a16="http://schemas.microsoft.com/office/drawing/2014/main" id="{47483164-9529-4CF4-8AB6-C5D819F3DC17}"/>
              </a:ext>
            </a:extLst>
          </p:cNvPr>
          <p:cNvGrpSpPr/>
          <p:nvPr/>
        </p:nvGrpSpPr>
        <p:grpSpPr>
          <a:xfrm>
            <a:off x="9138233" y="4463158"/>
            <a:ext cx="2724504" cy="330530"/>
            <a:chOff x="9138232" y="4463142"/>
            <a:chExt cx="2724504" cy="330529"/>
          </a:xfrm>
        </p:grpSpPr>
        <p:sp>
          <p:nvSpPr>
            <p:cNvPr id="33" name="Rectangle 32">
              <a:extLst>
                <a:ext uri="{FF2B5EF4-FFF2-40B4-BE49-F238E27FC236}">
                  <a16:creationId xmlns:a16="http://schemas.microsoft.com/office/drawing/2014/main" id="{268A9DD5-A4ED-46F6-8A73-9D396DA1FBB9}"/>
                </a:ext>
              </a:extLst>
            </p:cNvPr>
            <p:cNvSpPr/>
            <p:nvPr/>
          </p:nvSpPr>
          <p:spPr>
            <a:xfrm>
              <a:off x="9405588" y="4485895"/>
              <a:ext cx="2457148" cy="307776"/>
            </a:xfrm>
            <a:prstGeom prst="rect">
              <a:avLst/>
            </a:prstGeom>
          </p:spPr>
          <p:txBody>
            <a:bodyPr wrap="none">
              <a:spAutoFit/>
            </a:bodyPr>
            <a:lstStyle/>
            <a:p>
              <a:pPr defTabSz="914377"/>
              <a:r>
                <a:rPr lang="en-US" sz="1400">
                  <a:solidFill>
                    <a:prstClr val="black"/>
                  </a:solidFill>
                  <a:latin typeface="Calibri" panose="020F0502020204030204"/>
                </a:rPr>
                <a:t>Spark reads the data in </a:t>
              </a:r>
              <a:r>
                <a:rPr lang="en-US" sz="1400" b="1">
                  <a:solidFill>
                    <a:prstClr val="black"/>
                  </a:solidFill>
                  <a:latin typeface="Calibri" panose="020F0502020204030204"/>
                </a:rPr>
                <a:t>parallel</a:t>
              </a:r>
            </a:p>
          </p:txBody>
        </p:sp>
        <p:sp>
          <p:nvSpPr>
            <p:cNvPr id="40" name="Oval 39">
              <a:extLst>
                <a:ext uri="{FF2B5EF4-FFF2-40B4-BE49-F238E27FC236}">
                  <a16:creationId xmlns:a16="http://schemas.microsoft.com/office/drawing/2014/main" id="{B9EF3B84-EC66-499A-B197-5EF1EFBF6C62}"/>
                </a:ext>
              </a:extLst>
            </p:cNvPr>
            <p:cNvSpPr/>
            <p:nvPr/>
          </p:nvSpPr>
          <p:spPr>
            <a:xfrm>
              <a:off x="9138232" y="4463142"/>
              <a:ext cx="306830" cy="318695"/>
            </a:xfrm>
            <a:prstGeom prst="ellipse">
              <a:avLst/>
            </a:prstGeom>
            <a:solidFill>
              <a:schemeClr val="accent6">
                <a:lumMod val="75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defTabSz="914377"/>
              <a:r>
                <a:rPr lang="en-US" b="1">
                  <a:solidFill>
                    <a:prstClr val="white"/>
                  </a:solidFill>
                  <a:latin typeface="Calibri" panose="020F0502020204030204"/>
                </a:rPr>
                <a:t>3</a:t>
              </a:r>
            </a:p>
          </p:txBody>
        </p:sp>
      </p:grpSp>
      <p:grpSp>
        <p:nvGrpSpPr>
          <p:cNvPr id="1075" name="Group 1074">
            <a:extLst>
              <a:ext uri="{FF2B5EF4-FFF2-40B4-BE49-F238E27FC236}">
                <a16:creationId xmlns:a16="http://schemas.microsoft.com/office/drawing/2014/main" id="{2F1500F5-15AB-498D-AE7F-86904453165F}"/>
              </a:ext>
            </a:extLst>
          </p:cNvPr>
          <p:cNvGrpSpPr/>
          <p:nvPr/>
        </p:nvGrpSpPr>
        <p:grpSpPr>
          <a:xfrm>
            <a:off x="2238135" y="5237315"/>
            <a:ext cx="1795879" cy="519416"/>
            <a:chOff x="2238134" y="5237315"/>
            <a:chExt cx="1795879" cy="519416"/>
          </a:xfrm>
        </p:grpSpPr>
        <p:cxnSp>
          <p:nvCxnSpPr>
            <p:cNvPr id="48" name="Connector: Elbow 47">
              <a:extLst>
                <a:ext uri="{FF2B5EF4-FFF2-40B4-BE49-F238E27FC236}">
                  <a16:creationId xmlns:a16="http://schemas.microsoft.com/office/drawing/2014/main" id="{B8F9DAB1-608D-4055-851C-D4C446DD8016}"/>
                </a:ext>
              </a:extLst>
            </p:cNvPr>
            <p:cNvCxnSpPr>
              <a:cxnSpLocks/>
            </p:cNvCxnSpPr>
            <p:nvPr/>
          </p:nvCxnSpPr>
          <p:spPr>
            <a:xfrm>
              <a:off x="2419646" y="5253829"/>
              <a:ext cx="1600191" cy="378916"/>
            </a:xfrm>
            <a:prstGeom prst="bentConnector3">
              <a:avLst>
                <a:gd name="adj1" fmla="val 498"/>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Connector: Elbow 52">
              <a:extLst>
                <a:ext uri="{FF2B5EF4-FFF2-40B4-BE49-F238E27FC236}">
                  <a16:creationId xmlns:a16="http://schemas.microsoft.com/office/drawing/2014/main" id="{8469A11C-650C-4B8F-AB7F-DF33D83DAD37}"/>
                </a:ext>
              </a:extLst>
            </p:cNvPr>
            <p:cNvCxnSpPr>
              <a:cxnSpLocks/>
            </p:cNvCxnSpPr>
            <p:nvPr/>
          </p:nvCxnSpPr>
          <p:spPr>
            <a:xfrm>
              <a:off x="2955802" y="5237315"/>
              <a:ext cx="1064035" cy="282803"/>
            </a:xfrm>
            <a:prstGeom prst="bentConnector3">
              <a:avLst>
                <a:gd name="adj1" fmla="val 37"/>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Connector: Elbow 61">
              <a:extLst>
                <a:ext uri="{FF2B5EF4-FFF2-40B4-BE49-F238E27FC236}">
                  <a16:creationId xmlns:a16="http://schemas.microsoft.com/office/drawing/2014/main" id="{16EA5197-DCF2-49D8-BF9B-2B0BB0189A48}"/>
                </a:ext>
              </a:extLst>
            </p:cNvPr>
            <p:cNvCxnSpPr>
              <a:cxnSpLocks/>
            </p:cNvCxnSpPr>
            <p:nvPr/>
          </p:nvCxnSpPr>
          <p:spPr>
            <a:xfrm>
              <a:off x="2238134" y="5237315"/>
              <a:ext cx="1781703" cy="519416"/>
            </a:xfrm>
            <a:prstGeom prst="bentConnector3">
              <a:avLst>
                <a:gd name="adj1" fmla="val 17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Connector: Elbow 64">
              <a:extLst>
                <a:ext uri="{FF2B5EF4-FFF2-40B4-BE49-F238E27FC236}">
                  <a16:creationId xmlns:a16="http://schemas.microsoft.com/office/drawing/2014/main" id="{9AD85DEF-711B-4BF4-91CF-57B604E2CC91}"/>
                </a:ext>
              </a:extLst>
            </p:cNvPr>
            <p:cNvCxnSpPr>
              <a:cxnSpLocks/>
            </p:cNvCxnSpPr>
            <p:nvPr/>
          </p:nvCxnSpPr>
          <p:spPr>
            <a:xfrm>
              <a:off x="3528275" y="5237315"/>
              <a:ext cx="505738" cy="195688"/>
            </a:xfrm>
            <a:prstGeom prst="bentConnector3">
              <a:avLst>
                <a:gd name="adj1" fmla="val 594"/>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076" name="Group 1075">
            <a:extLst>
              <a:ext uri="{FF2B5EF4-FFF2-40B4-BE49-F238E27FC236}">
                <a16:creationId xmlns:a16="http://schemas.microsoft.com/office/drawing/2014/main" id="{8D64C482-7D1E-488B-A165-3787B74A1BAC}"/>
              </a:ext>
            </a:extLst>
          </p:cNvPr>
          <p:cNvGrpSpPr/>
          <p:nvPr/>
        </p:nvGrpSpPr>
        <p:grpSpPr>
          <a:xfrm>
            <a:off x="7650127" y="5219592"/>
            <a:ext cx="2597159" cy="573209"/>
            <a:chOff x="7650126" y="5219590"/>
            <a:chExt cx="2597159" cy="573209"/>
          </a:xfrm>
        </p:grpSpPr>
        <p:cxnSp>
          <p:nvCxnSpPr>
            <p:cNvPr id="76" name="Connector: Elbow 75">
              <a:extLst>
                <a:ext uri="{FF2B5EF4-FFF2-40B4-BE49-F238E27FC236}">
                  <a16:creationId xmlns:a16="http://schemas.microsoft.com/office/drawing/2014/main" id="{EA8DDC56-3E2B-4F12-AF2D-E6717230E417}"/>
                </a:ext>
              </a:extLst>
            </p:cNvPr>
            <p:cNvCxnSpPr>
              <a:cxnSpLocks/>
            </p:cNvCxnSpPr>
            <p:nvPr/>
          </p:nvCxnSpPr>
          <p:spPr>
            <a:xfrm rot="10800000" flipV="1">
              <a:off x="7655861" y="5219590"/>
              <a:ext cx="2591424" cy="573209"/>
            </a:xfrm>
            <a:prstGeom prst="bentConnector3">
              <a:avLst>
                <a:gd name="adj1" fmla="val -56"/>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77" name="Connector: Elbow 76">
              <a:extLst>
                <a:ext uri="{FF2B5EF4-FFF2-40B4-BE49-F238E27FC236}">
                  <a16:creationId xmlns:a16="http://schemas.microsoft.com/office/drawing/2014/main" id="{0C13DABF-5F51-42AC-9AF7-6B9D8D589833}"/>
                </a:ext>
              </a:extLst>
            </p:cNvPr>
            <p:cNvCxnSpPr>
              <a:cxnSpLocks/>
            </p:cNvCxnSpPr>
            <p:nvPr/>
          </p:nvCxnSpPr>
          <p:spPr>
            <a:xfrm rot="10800000" flipV="1">
              <a:off x="7650126" y="5234852"/>
              <a:ext cx="377454" cy="226787"/>
            </a:xfrm>
            <a:prstGeom prst="bentConnector3">
              <a:avLst>
                <a:gd name="adj1" fmla="val -704"/>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78" name="Connector: Elbow 77">
              <a:extLst>
                <a:ext uri="{FF2B5EF4-FFF2-40B4-BE49-F238E27FC236}">
                  <a16:creationId xmlns:a16="http://schemas.microsoft.com/office/drawing/2014/main" id="{9DC73120-44B7-40AD-A206-334089997414}"/>
                </a:ext>
              </a:extLst>
            </p:cNvPr>
            <p:cNvCxnSpPr>
              <a:cxnSpLocks/>
            </p:cNvCxnSpPr>
            <p:nvPr/>
          </p:nvCxnSpPr>
          <p:spPr>
            <a:xfrm rot="10800000" flipV="1">
              <a:off x="7650126" y="5219592"/>
              <a:ext cx="1301996" cy="341235"/>
            </a:xfrm>
            <a:prstGeom prst="bentConnector3">
              <a:avLst>
                <a:gd name="adj1" fmla="val -223"/>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79" name="Connector: Elbow 78">
              <a:extLst>
                <a:ext uri="{FF2B5EF4-FFF2-40B4-BE49-F238E27FC236}">
                  <a16:creationId xmlns:a16="http://schemas.microsoft.com/office/drawing/2014/main" id="{90017D6E-ADE2-40D8-95BB-FE99E54BF050}"/>
                </a:ext>
              </a:extLst>
            </p:cNvPr>
            <p:cNvCxnSpPr>
              <a:cxnSpLocks/>
            </p:cNvCxnSpPr>
            <p:nvPr/>
          </p:nvCxnSpPr>
          <p:spPr>
            <a:xfrm rot="10800000" flipV="1">
              <a:off x="7650470" y="5219593"/>
              <a:ext cx="1794592" cy="426819"/>
            </a:xfrm>
            <a:prstGeom prst="bentConnector3">
              <a:avLst>
                <a:gd name="adj1" fmla="val 232"/>
              </a:avLst>
            </a:prstGeom>
            <a:ln>
              <a:tailEnd type="triangle"/>
            </a:ln>
          </p:spPr>
          <p:style>
            <a:lnRef idx="1">
              <a:schemeClr val="accent2"/>
            </a:lnRef>
            <a:fillRef idx="0">
              <a:schemeClr val="accent2"/>
            </a:fillRef>
            <a:effectRef idx="0">
              <a:schemeClr val="accent2"/>
            </a:effectRef>
            <a:fontRef idx="minor">
              <a:schemeClr val="tx1"/>
            </a:fontRef>
          </p:style>
        </p:cxnSp>
      </p:grpSp>
      <p:cxnSp>
        <p:nvCxnSpPr>
          <p:cNvPr id="114" name="Straight Connector 113">
            <a:extLst>
              <a:ext uri="{FF2B5EF4-FFF2-40B4-BE49-F238E27FC236}">
                <a16:creationId xmlns:a16="http://schemas.microsoft.com/office/drawing/2014/main" id="{C8686442-09DA-4BC4-BBE2-A09BEBE8D366}"/>
              </a:ext>
            </a:extLst>
          </p:cNvPr>
          <p:cNvCxnSpPr>
            <a:cxnSpLocks/>
          </p:cNvCxnSpPr>
          <p:nvPr/>
        </p:nvCxnSpPr>
        <p:spPr>
          <a:xfrm>
            <a:off x="318978" y="3285807"/>
            <a:ext cx="11227981" cy="0"/>
          </a:xfrm>
          <a:prstGeom prst="line">
            <a:avLst/>
          </a:prstGeom>
          <a:ln w="19050">
            <a:prstDash val="dash"/>
          </a:ln>
        </p:spPr>
        <p:style>
          <a:lnRef idx="1">
            <a:schemeClr val="dk1"/>
          </a:lnRef>
          <a:fillRef idx="0">
            <a:schemeClr val="dk1"/>
          </a:fillRef>
          <a:effectRef idx="0">
            <a:schemeClr val="dk1"/>
          </a:effectRef>
          <a:fontRef idx="minor">
            <a:schemeClr val="tx1"/>
          </a:fontRef>
        </p:style>
      </p:cxnSp>
      <p:graphicFrame>
        <p:nvGraphicFramePr>
          <p:cNvPr id="13" name="Diagram 12">
            <a:extLst>
              <a:ext uri="{FF2B5EF4-FFF2-40B4-BE49-F238E27FC236}">
                <a16:creationId xmlns:a16="http://schemas.microsoft.com/office/drawing/2014/main" id="{82FB1CF6-D199-41B3-B11E-7B430A544F2D}"/>
              </a:ext>
            </a:extLst>
          </p:cNvPr>
          <p:cNvGraphicFramePr/>
          <p:nvPr/>
        </p:nvGraphicFramePr>
        <p:xfrm>
          <a:off x="1283249" y="527108"/>
          <a:ext cx="3511226" cy="2634712"/>
        </p:xfrm>
        <a:graphic>
          <a:graphicData uri="http://schemas.openxmlformats.org/drawingml/2006/diagram">
            <dgm:relIds xmlns:dgm="http://schemas.openxmlformats.org/drawingml/2006/diagram" xmlns:r="http://schemas.openxmlformats.org/officeDocument/2006/relationships" r:dm="rId14" r:lo="rId15" r:qs="rId16" r:cs="rId17"/>
          </a:graphicData>
        </a:graphic>
      </p:graphicFrame>
      <p:grpSp>
        <p:nvGrpSpPr>
          <p:cNvPr id="1067" name="Group 1066">
            <a:extLst>
              <a:ext uri="{FF2B5EF4-FFF2-40B4-BE49-F238E27FC236}">
                <a16:creationId xmlns:a16="http://schemas.microsoft.com/office/drawing/2014/main" id="{AB1E96F4-8B73-4628-A209-8A075CF4B101}"/>
              </a:ext>
            </a:extLst>
          </p:cNvPr>
          <p:cNvGrpSpPr/>
          <p:nvPr/>
        </p:nvGrpSpPr>
        <p:grpSpPr>
          <a:xfrm>
            <a:off x="7015589" y="1480778"/>
            <a:ext cx="3446513" cy="714036"/>
            <a:chOff x="7015588" y="1480777"/>
            <a:chExt cx="3446513" cy="714036"/>
          </a:xfrm>
        </p:grpSpPr>
        <p:sp>
          <p:nvSpPr>
            <p:cNvPr id="1027" name="Freeform: Shape 1026">
              <a:extLst>
                <a:ext uri="{FF2B5EF4-FFF2-40B4-BE49-F238E27FC236}">
                  <a16:creationId xmlns:a16="http://schemas.microsoft.com/office/drawing/2014/main" id="{812E6BD9-59AC-44A8-8255-C298FFDB1542}"/>
                </a:ext>
              </a:extLst>
            </p:cNvPr>
            <p:cNvSpPr/>
            <p:nvPr/>
          </p:nvSpPr>
          <p:spPr>
            <a:xfrm>
              <a:off x="8769792" y="1781344"/>
              <a:ext cx="1454745" cy="126238"/>
            </a:xfrm>
            <a:custGeom>
              <a:avLst/>
              <a:gdLst/>
              <a:ahLst/>
              <a:cxnLst/>
              <a:rect l="0" t="0" r="0" b="0"/>
              <a:pathLst>
                <a:path>
                  <a:moveTo>
                    <a:pt x="0" y="0"/>
                  </a:moveTo>
                  <a:lnTo>
                    <a:pt x="0" y="63119"/>
                  </a:lnTo>
                  <a:lnTo>
                    <a:pt x="1454745" y="63119"/>
                  </a:lnTo>
                  <a:lnTo>
                    <a:pt x="1454745" y="126238"/>
                  </a:lnTo>
                </a:path>
              </a:pathLst>
            </a:custGeom>
            <a:noFill/>
          </p:spPr>
          <p:style>
            <a:lnRef idx="2">
              <a:schemeClr val="accent2">
                <a:shade val="60000"/>
                <a:hueOff val="0"/>
                <a:satOff val="0"/>
                <a:lumOff val="0"/>
                <a:alphaOff val="0"/>
              </a:schemeClr>
            </a:lnRef>
            <a:fillRef idx="0">
              <a:scrgbClr r="0" g="0" b="0"/>
            </a:fillRef>
            <a:effectRef idx="0">
              <a:schemeClr val="accent2">
                <a:hueOff val="0"/>
                <a:satOff val="0"/>
                <a:lumOff val="0"/>
                <a:alphaOff val="0"/>
              </a:schemeClr>
            </a:effectRef>
            <a:fontRef idx="minor">
              <a:schemeClr val="tx1">
                <a:hueOff val="0"/>
                <a:satOff val="0"/>
                <a:lumOff val="0"/>
                <a:alphaOff val="0"/>
              </a:schemeClr>
            </a:fontRef>
          </p:style>
        </p:sp>
        <p:sp>
          <p:nvSpPr>
            <p:cNvPr id="1029" name="Freeform: Shape 1028">
              <a:extLst>
                <a:ext uri="{FF2B5EF4-FFF2-40B4-BE49-F238E27FC236}">
                  <a16:creationId xmlns:a16="http://schemas.microsoft.com/office/drawing/2014/main" id="{2A41DB86-74D4-4F63-8255-FAB9F959C295}"/>
                </a:ext>
              </a:extLst>
            </p:cNvPr>
            <p:cNvSpPr/>
            <p:nvPr/>
          </p:nvSpPr>
          <p:spPr>
            <a:xfrm>
              <a:off x="8769792" y="1781344"/>
              <a:ext cx="727372" cy="126238"/>
            </a:xfrm>
            <a:custGeom>
              <a:avLst/>
              <a:gdLst/>
              <a:ahLst/>
              <a:cxnLst/>
              <a:rect l="0" t="0" r="0" b="0"/>
              <a:pathLst>
                <a:path>
                  <a:moveTo>
                    <a:pt x="0" y="0"/>
                  </a:moveTo>
                  <a:lnTo>
                    <a:pt x="0" y="63119"/>
                  </a:lnTo>
                  <a:lnTo>
                    <a:pt x="727372" y="63119"/>
                  </a:lnTo>
                  <a:lnTo>
                    <a:pt x="727372" y="126238"/>
                  </a:lnTo>
                </a:path>
              </a:pathLst>
            </a:custGeom>
            <a:noFill/>
          </p:spPr>
          <p:style>
            <a:lnRef idx="2">
              <a:schemeClr val="accent2">
                <a:shade val="60000"/>
                <a:hueOff val="0"/>
                <a:satOff val="0"/>
                <a:lumOff val="0"/>
                <a:alphaOff val="0"/>
              </a:schemeClr>
            </a:lnRef>
            <a:fillRef idx="0">
              <a:scrgbClr r="0" g="0" b="0"/>
            </a:fillRef>
            <a:effectRef idx="0">
              <a:schemeClr val="accent2">
                <a:hueOff val="0"/>
                <a:satOff val="0"/>
                <a:lumOff val="0"/>
                <a:alphaOff val="0"/>
              </a:schemeClr>
            </a:effectRef>
            <a:fontRef idx="minor">
              <a:schemeClr val="tx1">
                <a:hueOff val="0"/>
                <a:satOff val="0"/>
                <a:lumOff val="0"/>
                <a:alphaOff val="0"/>
              </a:schemeClr>
            </a:fontRef>
          </p:style>
        </p:sp>
        <p:sp>
          <p:nvSpPr>
            <p:cNvPr id="1031" name="Freeform: Shape 1030">
              <a:extLst>
                <a:ext uri="{FF2B5EF4-FFF2-40B4-BE49-F238E27FC236}">
                  <a16:creationId xmlns:a16="http://schemas.microsoft.com/office/drawing/2014/main" id="{99B07E2A-4F11-49DC-BAC3-01EE1FD6532B}"/>
                </a:ext>
              </a:extLst>
            </p:cNvPr>
            <p:cNvSpPr/>
            <p:nvPr/>
          </p:nvSpPr>
          <p:spPr>
            <a:xfrm>
              <a:off x="8724072" y="1781344"/>
              <a:ext cx="91440" cy="119724"/>
            </a:xfrm>
            <a:custGeom>
              <a:avLst/>
              <a:gdLst/>
              <a:ahLst/>
              <a:cxnLst/>
              <a:rect l="0" t="0" r="0" b="0"/>
              <a:pathLst>
                <a:path>
                  <a:moveTo>
                    <a:pt x="45720" y="0"/>
                  </a:moveTo>
                  <a:lnTo>
                    <a:pt x="45720" y="119724"/>
                  </a:lnTo>
                </a:path>
              </a:pathLst>
            </a:custGeom>
            <a:noFill/>
          </p:spPr>
          <p:style>
            <a:lnRef idx="2">
              <a:schemeClr val="accent2">
                <a:shade val="60000"/>
                <a:hueOff val="0"/>
                <a:satOff val="0"/>
                <a:lumOff val="0"/>
                <a:alphaOff val="0"/>
              </a:schemeClr>
            </a:lnRef>
            <a:fillRef idx="0">
              <a:scrgbClr r="0" g="0" b="0"/>
            </a:fillRef>
            <a:effectRef idx="0">
              <a:schemeClr val="accent2">
                <a:hueOff val="0"/>
                <a:satOff val="0"/>
                <a:lumOff val="0"/>
                <a:alphaOff val="0"/>
              </a:schemeClr>
            </a:effectRef>
            <a:fontRef idx="minor">
              <a:schemeClr val="tx1">
                <a:hueOff val="0"/>
                <a:satOff val="0"/>
                <a:lumOff val="0"/>
                <a:alphaOff val="0"/>
              </a:schemeClr>
            </a:fontRef>
          </p:style>
        </p:sp>
        <p:sp>
          <p:nvSpPr>
            <p:cNvPr id="1032" name="Freeform: Shape 1031">
              <a:extLst>
                <a:ext uri="{FF2B5EF4-FFF2-40B4-BE49-F238E27FC236}">
                  <a16:creationId xmlns:a16="http://schemas.microsoft.com/office/drawing/2014/main" id="{7DD34282-E45F-4E69-BBAF-B042C1FE3435}"/>
                </a:ext>
              </a:extLst>
            </p:cNvPr>
            <p:cNvSpPr/>
            <p:nvPr/>
          </p:nvSpPr>
          <p:spPr>
            <a:xfrm>
              <a:off x="8042419" y="1781344"/>
              <a:ext cx="727372" cy="126238"/>
            </a:xfrm>
            <a:custGeom>
              <a:avLst/>
              <a:gdLst/>
              <a:ahLst/>
              <a:cxnLst/>
              <a:rect l="0" t="0" r="0" b="0"/>
              <a:pathLst>
                <a:path>
                  <a:moveTo>
                    <a:pt x="727372" y="0"/>
                  </a:moveTo>
                  <a:lnTo>
                    <a:pt x="727372" y="63119"/>
                  </a:lnTo>
                  <a:lnTo>
                    <a:pt x="0" y="63119"/>
                  </a:lnTo>
                  <a:lnTo>
                    <a:pt x="0" y="126238"/>
                  </a:lnTo>
                </a:path>
              </a:pathLst>
            </a:custGeom>
            <a:noFill/>
          </p:spPr>
          <p:style>
            <a:lnRef idx="2">
              <a:schemeClr val="accent2">
                <a:shade val="60000"/>
                <a:hueOff val="0"/>
                <a:satOff val="0"/>
                <a:lumOff val="0"/>
                <a:alphaOff val="0"/>
              </a:schemeClr>
            </a:lnRef>
            <a:fillRef idx="0">
              <a:scrgbClr r="0" g="0" b="0"/>
            </a:fillRef>
            <a:effectRef idx="0">
              <a:schemeClr val="accent2">
                <a:hueOff val="0"/>
                <a:satOff val="0"/>
                <a:lumOff val="0"/>
                <a:alphaOff val="0"/>
              </a:schemeClr>
            </a:effectRef>
            <a:fontRef idx="minor">
              <a:schemeClr val="tx1">
                <a:hueOff val="0"/>
                <a:satOff val="0"/>
                <a:lumOff val="0"/>
                <a:alphaOff val="0"/>
              </a:schemeClr>
            </a:fontRef>
          </p:style>
        </p:sp>
        <p:sp>
          <p:nvSpPr>
            <p:cNvPr id="1033" name="Freeform: Shape 1032">
              <a:extLst>
                <a:ext uri="{FF2B5EF4-FFF2-40B4-BE49-F238E27FC236}">
                  <a16:creationId xmlns:a16="http://schemas.microsoft.com/office/drawing/2014/main" id="{E254462C-9CD7-403E-BD07-E877AFF45FF1}"/>
                </a:ext>
              </a:extLst>
            </p:cNvPr>
            <p:cNvSpPr/>
            <p:nvPr/>
          </p:nvSpPr>
          <p:spPr>
            <a:xfrm>
              <a:off x="7315046" y="1781344"/>
              <a:ext cx="1454745" cy="126238"/>
            </a:xfrm>
            <a:custGeom>
              <a:avLst/>
              <a:gdLst/>
              <a:ahLst/>
              <a:cxnLst/>
              <a:rect l="0" t="0" r="0" b="0"/>
              <a:pathLst>
                <a:path>
                  <a:moveTo>
                    <a:pt x="1454745" y="0"/>
                  </a:moveTo>
                  <a:lnTo>
                    <a:pt x="1454745" y="63119"/>
                  </a:lnTo>
                  <a:lnTo>
                    <a:pt x="0" y="63119"/>
                  </a:lnTo>
                  <a:lnTo>
                    <a:pt x="0" y="126238"/>
                  </a:lnTo>
                </a:path>
              </a:pathLst>
            </a:custGeom>
            <a:noFill/>
          </p:spPr>
          <p:style>
            <a:lnRef idx="2">
              <a:schemeClr val="accent2">
                <a:shade val="60000"/>
                <a:hueOff val="0"/>
                <a:satOff val="0"/>
                <a:lumOff val="0"/>
                <a:alphaOff val="0"/>
              </a:schemeClr>
            </a:lnRef>
            <a:fillRef idx="0">
              <a:scrgbClr r="0" g="0" b="0"/>
            </a:fillRef>
            <a:effectRef idx="0">
              <a:schemeClr val="accent2">
                <a:hueOff val="0"/>
                <a:satOff val="0"/>
                <a:lumOff val="0"/>
                <a:alphaOff val="0"/>
              </a:schemeClr>
            </a:effectRef>
            <a:fontRef idx="minor">
              <a:schemeClr val="tx1">
                <a:hueOff val="0"/>
                <a:satOff val="0"/>
                <a:lumOff val="0"/>
                <a:alphaOff val="0"/>
              </a:schemeClr>
            </a:fontRef>
          </p:style>
        </p:sp>
        <p:sp>
          <p:nvSpPr>
            <p:cNvPr id="1034" name="Freeform: Shape 1033">
              <a:extLst>
                <a:ext uri="{FF2B5EF4-FFF2-40B4-BE49-F238E27FC236}">
                  <a16:creationId xmlns:a16="http://schemas.microsoft.com/office/drawing/2014/main" id="{3F3097C7-A273-4834-9DBC-17CBC31205AF}"/>
                </a:ext>
              </a:extLst>
            </p:cNvPr>
            <p:cNvSpPr/>
            <p:nvPr/>
          </p:nvSpPr>
          <p:spPr>
            <a:xfrm>
              <a:off x="8469224" y="1480777"/>
              <a:ext cx="601134" cy="300567"/>
            </a:xfrm>
            <a:custGeom>
              <a:avLst/>
              <a:gdLst>
                <a:gd name="connsiteX0" fmla="*/ 0 w 601134"/>
                <a:gd name="connsiteY0" fmla="*/ 0 h 300567"/>
                <a:gd name="connsiteX1" fmla="*/ 601134 w 601134"/>
                <a:gd name="connsiteY1" fmla="*/ 0 h 300567"/>
                <a:gd name="connsiteX2" fmla="*/ 601134 w 601134"/>
                <a:gd name="connsiteY2" fmla="*/ 300567 h 300567"/>
                <a:gd name="connsiteX3" fmla="*/ 0 w 601134"/>
                <a:gd name="connsiteY3" fmla="*/ 300567 h 300567"/>
                <a:gd name="connsiteX4" fmla="*/ 0 w 601134"/>
                <a:gd name="connsiteY4" fmla="*/ 0 h 300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134" h="300567">
                  <a:moveTo>
                    <a:pt x="0" y="0"/>
                  </a:moveTo>
                  <a:lnTo>
                    <a:pt x="601134" y="0"/>
                  </a:lnTo>
                  <a:lnTo>
                    <a:pt x="601134" y="300567"/>
                  </a:lnTo>
                  <a:lnTo>
                    <a:pt x="0" y="300567"/>
                  </a:lnTo>
                  <a:lnTo>
                    <a:pt x="0" y="0"/>
                  </a:lnTo>
                  <a:close/>
                </a:path>
              </a:pathLst>
            </a:custGeom>
            <a:solidFill>
              <a:srgbClr val="D35400"/>
            </a:solid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7620" tIns="7620" rIns="7620" bIns="7620" numCol="1" spcCol="1270" anchor="ctr" anchorCtr="0">
              <a:noAutofit/>
            </a:bodyPr>
            <a:lstStyle/>
            <a:p>
              <a:pPr algn="ctr" defTabSz="533387">
                <a:lnSpc>
                  <a:spcPct val="90000"/>
                </a:lnSpc>
                <a:spcBef>
                  <a:spcPct val="0"/>
                </a:spcBef>
                <a:spcAft>
                  <a:spcPct val="35000"/>
                </a:spcAft>
              </a:pPr>
              <a:r>
                <a:rPr lang="en-US" sz="1200">
                  <a:solidFill>
                    <a:prstClr val="white"/>
                  </a:solidFill>
                  <a:latin typeface="Calibri" panose="020F0502020204030204"/>
                </a:rPr>
                <a:t>Driver</a:t>
              </a:r>
            </a:p>
          </p:txBody>
        </p:sp>
        <p:sp>
          <p:nvSpPr>
            <p:cNvPr id="1042" name="Rectangle 1041">
              <a:extLst>
                <a:ext uri="{FF2B5EF4-FFF2-40B4-BE49-F238E27FC236}">
                  <a16:creationId xmlns:a16="http://schemas.microsoft.com/office/drawing/2014/main" id="{FDB8A47D-9202-469E-A9F5-293F1D754AB8}"/>
                </a:ext>
              </a:extLst>
            </p:cNvPr>
            <p:cNvSpPr/>
            <p:nvPr/>
          </p:nvSpPr>
          <p:spPr>
            <a:xfrm>
              <a:off x="7015588" y="1901068"/>
              <a:ext cx="599605" cy="293745"/>
            </a:xfrm>
            <a:prstGeom prst="rect">
              <a:avLst/>
            </a:prstGeom>
            <a:solidFill>
              <a:srgbClr val="D35400"/>
            </a:solid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7620" tIns="7620" rIns="7620" bIns="7620" numCol="1" spcCol="1270" anchor="ctr" anchorCtr="0">
              <a:noAutofit/>
            </a:bodyPr>
            <a:lstStyle/>
            <a:p>
              <a:pPr algn="ctr" defTabSz="533387">
                <a:lnSpc>
                  <a:spcPct val="90000"/>
                </a:lnSpc>
                <a:spcBef>
                  <a:spcPct val="0"/>
                </a:spcBef>
                <a:spcAft>
                  <a:spcPct val="35000"/>
                </a:spcAft>
              </a:pPr>
              <a:r>
                <a:rPr lang="en-US" sz="1200">
                  <a:solidFill>
                    <a:prstClr val="white"/>
                  </a:solidFill>
                  <a:latin typeface="Calibri" panose="020F0502020204030204"/>
                </a:rPr>
                <a:t>Executor</a:t>
              </a:r>
            </a:p>
          </p:txBody>
        </p:sp>
        <p:sp>
          <p:nvSpPr>
            <p:cNvPr id="156" name="Rectangle 155">
              <a:extLst>
                <a:ext uri="{FF2B5EF4-FFF2-40B4-BE49-F238E27FC236}">
                  <a16:creationId xmlns:a16="http://schemas.microsoft.com/office/drawing/2014/main" id="{0BBFA42E-AC26-4D38-A210-E4733E8450E7}"/>
                </a:ext>
              </a:extLst>
            </p:cNvPr>
            <p:cNvSpPr/>
            <p:nvPr/>
          </p:nvSpPr>
          <p:spPr>
            <a:xfrm>
              <a:off x="7727777" y="1901068"/>
              <a:ext cx="599605" cy="293745"/>
            </a:xfrm>
            <a:prstGeom prst="rect">
              <a:avLst/>
            </a:prstGeom>
            <a:solidFill>
              <a:srgbClr val="D35400"/>
            </a:solid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7620" tIns="7620" rIns="7620" bIns="7620" numCol="1" spcCol="1270" anchor="ctr" anchorCtr="0">
              <a:noAutofit/>
            </a:bodyPr>
            <a:lstStyle/>
            <a:p>
              <a:pPr algn="ctr" defTabSz="533387">
                <a:lnSpc>
                  <a:spcPct val="90000"/>
                </a:lnSpc>
                <a:spcBef>
                  <a:spcPct val="0"/>
                </a:spcBef>
                <a:spcAft>
                  <a:spcPct val="35000"/>
                </a:spcAft>
              </a:pPr>
              <a:r>
                <a:rPr lang="en-US" sz="1200">
                  <a:solidFill>
                    <a:prstClr val="white"/>
                  </a:solidFill>
                  <a:latin typeface="Calibri" panose="020F0502020204030204"/>
                </a:rPr>
                <a:t>Executor</a:t>
              </a:r>
            </a:p>
          </p:txBody>
        </p:sp>
        <p:sp>
          <p:nvSpPr>
            <p:cNvPr id="157" name="Rectangle 156">
              <a:extLst>
                <a:ext uri="{FF2B5EF4-FFF2-40B4-BE49-F238E27FC236}">
                  <a16:creationId xmlns:a16="http://schemas.microsoft.com/office/drawing/2014/main" id="{8203D9C2-544C-49A6-8B66-CED34A5D355A}"/>
                </a:ext>
              </a:extLst>
            </p:cNvPr>
            <p:cNvSpPr/>
            <p:nvPr/>
          </p:nvSpPr>
          <p:spPr>
            <a:xfrm>
              <a:off x="8469988" y="1892811"/>
              <a:ext cx="599605" cy="293745"/>
            </a:xfrm>
            <a:prstGeom prst="rect">
              <a:avLst/>
            </a:prstGeom>
            <a:solidFill>
              <a:srgbClr val="D35400"/>
            </a:solid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7620" tIns="7620" rIns="7620" bIns="7620" numCol="1" spcCol="1270" anchor="ctr" anchorCtr="0">
              <a:noAutofit/>
            </a:bodyPr>
            <a:lstStyle/>
            <a:p>
              <a:pPr algn="ctr" defTabSz="533387">
                <a:lnSpc>
                  <a:spcPct val="90000"/>
                </a:lnSpc>
                <a:spcBef>
                  <a:spcPct val="0"/>
                </a:spcBef>
                <a:spcAft>
                  <a:spcPct val="35000"/>
                </a:spcAft>
              </a:pPr>
              <a:r>
                <a:rPr lang="en-US" sz="1200">
                  <a:solidFill>
                    <a:prstClr val="white"/>
                  </a:solidFill>
                  <a:latin typeface="Calibri" panose="020F0502020204030204"/>
                </a:rPr>
                <a:t>Executor</a:t>
              </a:r>
            </a:p>
          </p:txBody>
        </p:sp>
        <p:sp>
          <p:nvSpPr>
            <p:cNvPr id="158" name="Rectangle 157">
              <a:extLst>
                <a:ext uri="{FF2B5EF4-FFF2-40B4-BE49-F238E27FC236}">
                  <a16:creationId xmlns:a16="http://schemas.microsoft.com/office/drawing/2014/main" id="{59107B87-C25A-4EF9-A866-CE169AD8A026}"/>
                </a:ext>
              </a:extLst>
            </p:cNvPr>
            <p:cNvSpPr/>
            <p:nvPr/>
          </p:nvSpPr>
          <p:spPr>
            <a:xfrm>
              <a:off x="9166242" y="1894846"/>
              <a:ext cx="599605" cy="293745"/>
            </a:xfrm>
            <a:prstGeom prst="rect">
              <a:avLst/>
            </a:prstGeom>
            <a:solidFill>
              <a:srgbClr val="D35400"/>
            </a:solid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7620" tIns="7620" rIns="7620" bIns="7620" numCol="1" spcCol="1270" anchor="ctr" anchorCtr="0">
              <a:noAutofit/>
            </a:bodyPr>
            <a:lstStyle/>
            <a:p>
              <a:pPr algn="ctr" defTabSz="533387">
                <a:lnSpc>
                  <a:spcPct val="90000"/>
                </a:lnSpc>
                <a:spcBef>
                  <a:spcPct val="0"/>
                </a:spcBef>
                <a:spcAft>
                  <a:spcPct val="35000"/>
                </a:spcAft>
              </a:pPr>
              <a:r>
                <a:rPr lang="en-US" sz="1200">
                  <a:solidFill>
                    <a:prstClr val="white"/>
                  </a:solidFill>
                  <a:latin typeface="Calibri" panose="020F0502020204030204"/>
                </a:rPr>
                <a:t>Executor</a:t>
              </a:r>
            </a:p>
          </p:txBody>
        </p:sp>
        <p:sp>
          <p:nvSpPr>
            <p:cNvPr id="159" name="Rectangle 158">
              <a:extLst>
                <a:ext uri="{FF2B5EF4-FFF2-40B4-BE49-F238E27FC236}">
                  <a16:creationId xmlns:a16="http://schemas.microsoft.com/office/drawing/2014/main" id="{4F2AF401-D8AB-49E6-ABFE-5B1756F490EB}"/>
                </a:ext>
              </a:extLst>
            </p:cNvPr>
            <p:cNvSpPr/>
            <p:nvPr/>
          </p:nvSpPr>
          <p:spPr>
            <a:xfrm>
              <a:off x="9862496" y="1897533"/>
              <a:ext cx="599605" cy="293745"/>
            </a:xfrm>
            <a:prstGeom prst="rect">
              <a:avLst/>
            </a:prstGeom>
            <a:solidFill>
              <a:srgbClr val="D35400"/>
            </a:solid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7620" tIns="7620" rIns="7620" bIns="7620" numCol="1" spcCol="1270" anchor="ctr" anchorCtr="0">
              <a:noAutofit/>
            </a:bodyPr>
            <a:lstStyle/>
            <a:p>
              <a:pPr algn="ctr" defTabSz="533387">
                <a:lnSpc>
                  <a:spcPct val="90000"/>
                </a:lnSpc>
                <a:spcBef>
                  <a:spcPct val="0"/>
                </a:spcBef>
                <a:spcAft>
                  <a:spcPct val="35000"/>
                </a:spcAft>
              </a:pPr>
              <a:r>
                <a:rPr lang="en-US" sz="1200">
                  <a:solidFill>
                    <a:prstClr val="white"/>
                  </a:solidFill>
                  <a:latin typeface="Calibri" panose="020F0502020204030204"/>
                </a:rPr>
                <a:t>Executor</a:t>
              </a:r>
            </a:p>
          </p:txBody>
        </p:sp>
      </p:grpSp>
      <p:sp>
        <p:nvSpPr>
          <p:cNvPr id="1064" name="TextBox 1063">
            <a:extLst>
              <a:ext uri="{FF2B5EF4-FFF2-40B4-BE49-F238E27FC236}">
                <a16:creationId xmlns:a16="http://schemas.microsoft.com/office/drawing/2014/main" id="{184B82AB-24FC-482E-82D6-BEE5BB25DACC}"/>
              </a:ext>
            </a:extLst>
          </p:cNvPr>
          <p:cNvSpPr txBox="1"/>
          <p:nvPr/>
        </p:nvSpPr>
        <p:spPr>
          <a:xfrm>
            <a:off x="600832" y="377589"/>
            <a:ext cx="6909987" cy="461665"/>
          </a:xfrm>
          <a:prstGeom prst="rect">
            <a:avLst/>
          </a:prstGeom>
          <a:noFill/>
        </p:spPr>
        <p:txBody>
          <a:bodyPr wrap="square" rtlCol="0">
            <a:spAutoFit/>
          </a:bodyPr>
          <a:lstStyle/>
          <a:p>
            <a:pPr defTabSz="914377"/>
            <a:r>
              <a:rPr lang="en-US" sz="2400" b="1">
                <a:solidFill>
                  <a:srgbClr val="0078D4"/>
                </a:solidFill>
                <a:latin typeface="Calibri Light" panose="020F0302020204030204"/>
              </a:rPr>
              <a:t>Existing Approach: JDBC</a:t>
            </a:r>
          </a:p>
        </p:txBody>
      </p:sp>
      <p:sp>
        <p:nvSpPr>
          <p:cNvPr id="179" name="TextBox 178">
            <a:extLst>
              <a:ext uri="{FF2B5EF4-FFF2-40B4-BE49-F238E27FC236}">
                <a16:creationId xmlns:a16="http://schemas.microsoft.com/office/drawing/2014/main" id="{13DB7E5E-138E-4D5C-9DC9-0798BC1D1E25}"/>
              </a:ext>
            </a:extLst>
          </p:cNvPr>
          <p:cNvSpPr txBox="1"/>
          <p:nvPr/>
        </p:nvSpPr>
        <p:spPr>
          <a:xfrm>
            <a:off x="593196" y="3371751"/>
            <a:ext cx="6909987" cy="461665"/>
          </a:xfrm>
          <a:prstGeom prst="rect">
            <a:avLst/>
          </a:prstGeom>
          <a:noFill/>
        </p:spPr>
        <p:txBody>
          <a:bodyPr wrap="square" rtlCol="0">
            <a:spAutoFit/>
          </a:bodyPr>
          <a:lstStyle/>
          <a:p>
            <a:pPr defTabSz="914377"/>
            <a:r>
              <a:rPr lang="en-US" sz="2400" b="1" dirty="0">
                <a:solidFill>
                  <a:srgbClr val="0078D4"/>
                </a:solidFill>
                <a:latin typeface="Calibri Light" panose="020F0302020204030204"/>
              </a:rPr>
              <a:t>New Approach: JDBC and </a:t>
            </a:r>
            <a:r>
              <a:rPr lang="en-US" sz="2400" b="1" dirty="0" err="1">
                <a:solidFill>
                  <a:srgbClr val="0078D4"/>
                </a:solidFill>
                <a:latin typeface="Calibri Light" panose="020F0302020204030204"/>
              </a:rPr>
              <a:t>Polybase</a:t>
            </a:r>
            <a:endParaRPr lang="en-US" sz="2400" b="1" dirty="0">
              <a:solidFill>
                <a:srgbClr val="0078D4"/>
              </a:solidFill>
              <a:latin typeface="Calibri Light" panose="020F0302020204030204"/>
            </a:endParaRPr>
          </a:p>
        </p:txBody>
      </p:sp>
      <p:sp>
        <p:nvSpPr>
          <p:cNvPr id="182" name="Oval 181">
            <a:extLst>
              <a:ext uri="{FF2B5EF4-FFF2-40B4-BE49-F238E27FC236}">
                <a16:creationId xmlns:a16="http://schemas.microsoft.com/office/drawing/2014/main" id="{8612E6E8-DDC1-401A-90DA-964EF4A26B4C}"/>
              </a:ext>
            </a:extLst>
          </p:cNvPr>
          <p:cNvSpPr/>
          <p:nvPr/>
        </p:nvSpPr>
        <p:spPr>
          <a:xfrm>
            <a:off x="8193406" y="-3461751"/>
            <a:ext cx="306831" cy="318695"/>
          </a:xfrm>
          <a:prstGeom prst="ellipse">
            <a:avLst/>
          </a:prstGeom>
          <a:solidFill>
            <a:schemeClr val="accent6">
              <a:lumMod val="75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defTabSz="914377"/>
            <a:r>
              <a:rPr lang="en-US" b="1">
                <a:solidFill>
                  <a:prstClr val="white"/>
                </a:solidFill>
                <a:latin typeface="Calibri" panose="020F0502020204030204"/>
              </a:rPr>
              <a:t>1</a:t>
            </a:r>
          </a:p>
        </p:txBody>
      </p:sp>
      <p:grpSp>
        <p:nvGrpSpPr>
          <p:cNvPr id="1066" name="Group 1065">
            <a:extLst>
              <a:ext uri="{FF2B5EF4-FFF2-40B4-BE49-F238E27FC236}">
                <a16:creationId xmlns:a16="http://schemas.microsoft.com/office/drawing/2014/main" id="{8856456F-376F-4E9C-96C3-B48F9779A6D2}"/>
              </a:ext>
            </a:extLst>
          </p:cNvPr>
          <p:cNvGrpSpPr/>
          <p:nvPr/>
        </p:nvGrpSpPr>
        <p:grpSpPr>
          <a:xfrm>
            <a:off x="4283047" y="375927"/>
            <a:ext cx="3332147" cy="1169551"/>
            <a:chOff x="4283047" y="375926"/>
            <a:chExt cx="3332146" cy="1169551"/>
          </a:xfrm>
        </p:grpSpPr>
        <p:sp>
          <p:nvSpPr>
            <p:cNvPr id="14" name="TextBox 13">
              <a:extLst>
                <a:ext uri="{FF2B5EF4-FFF2-40B4-BE49-F238E27FC236}">
                  <a16:creationId xmlns:a16="http://schemas.microsoft.com/office/drawing/2014/main" id="{EF1E2546-742B-4117-96AB-60ADFB11E4B6}"/>
                </a:ext>
              </a:extLst>
            </p:cNvPr>
            <p:cNvSpPr txBox="1"/>
            <p:nvPr/>
          </p:nvSpPr>
          <p:spPr>
            <a:xfrm>
              <a:off x="4620640" y="375926"/>
              <a:ext cx="2994553" cy="1169551"/>
            </a:xfrm>
            <a:prstGeom prst="rect">
              <a:avLst/>
            </a:prstGeom>
            <a:noFill/>
          </p:spPr>
          <p:txBody>
            <a:bodyPr wrap="square" rtlCol="0">
              <a:spAutoFit/>
            </a:bodyPr>
            <a:lstStyle/>
            <a:p>
              <a:pPr defTabSz="914377"/>
              <a:r>
                <a:rPr lang="en-US" sz="1400">
                  <a:solidFill>
                    <a:prstClr val="black"/>
                  </a:solidFill>
                  <a:latin typeface="Calibri" panose="020F0502020204030204"/>
                </a:rPr>
                <a:t>JDBC to open connection</a:t>
              </a:r>
            </a:p>
            <a:p>
              <a:pPr defTabSz="914377"/>
              <a:endParaRPr lang="en-US" sz="1400">
                <a:solidFill>
                  <a:prstClr val="black"/>
                </a:solidFill>
                <a:latin typeface="Calibri" panose="020F0502020204030204"/>
              </a:endParaRPr>
            </a:p>
            <a:p>
              <a:pPr defTabSz="914377"/>
              <a:r>
                <a:rPr lang="en-US" sz="1400">
                  <a:solidFill>
                    <a:prstClr val="black"/>
                  </a:solidFill>
                  <a:latin typeface="Calibri" panose="020F0502020204030204"/>
                </a:rPr>
                <a:t>Apply any Filters/Projections</a:t>
              </a:r>
            </a:p>
            <a:p>
              <a:pPr defTabSz="914377"/>
              <a:endParaRPr lang="en-US" sz="1400">
                <a:solidFill>
                  <a:prstClr val="black"/>
                </a:solidFill>
                <a:latin typeface="Calibri" panose="020F0502020204030204"/>
              </a:endParaRPr>
            </a:p>
            <a:p>
              <a:pPr defTabSz="914377"/>
              <a:r>
                <a:rPr lang="en-US" sz="1400">
                  <a:solidFill>
                    <a:prstClr val="black"/>
                  </a:solidFill>
                  <a:latin typeface="Calibri" panose="020F0502020204030204"/>
                </a:rPr>
                <a:t>Spark reads the data </a:t>
              </a:r>
              <a:r>
                <a:rPr lang="en-US" sz="1400" b="1">
                  <a:solidFill>
                    <a:prstClr val="black"/>
                  </a:solidFill>
                  <a:latin typeface="Calibri" panose="020F0502020204030204"/>
                </a:rPr>
                <a:t>serially</a:t>
              </a:r>
            </a:p>
          </p:txBody>
        </p:sp>
        <p:sp>
          <p:nvSpPr>
            <p:cNvPr id="180" name="Oval 179">
              <a:extLst>
                <a:ext uri="{FF2B5EF4-FFF2-40B4-BE49-F238E27FC236}">
                  <a16:creationId xmlns:a16="http://schemas.microsoft.com/office/drawing/2014/main" id="{879D2E66-3132-4205-AFA0-86C037F9D80D}"/>
                </a:ext>
              </a:extLst>
            </p:cNvPr>
            <p:cNvSpPr/>
            <p:nvPr/>
          </p:nvSpPr>
          <p:spPr>
            <a:xfrm>
              <a:off x="4283047" y="419622"/>
              <a:ext cx="306830" cy="318695"/>
            </a:xfrm>
            <a:prstGeom prst="ellipse">
              <a:avLst/>
            </a:prstGeom>
            <a:solidFill>
              <a:schemeClr val="accent6">
                <a:lumMod val="75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defTabSz="914377"/>
              <a:r>
                <a:rPr lang="en-US" b="1">
                  <a:solidFill>
                    <a:prstClr val="white"/>
                  </a:solidFill>
                  <a:latin typeface="Calibri" panose="020F0502020204030204"/>
                </a:rPr>
                <a:t>1</a:t>
              </a:r>
            </a:p>
          </p:txBody>
        </p:sp>
        <p:sp>
          <p:nvSpPr>
            <p:cNvPr id="181" name="Oval 180">
              <a:extLst>
                <a:ext uri="{FF2B5EF4-FFF2-40B4-BE49-F238E27FC236}">
                  <a16:creationId xmlns:a16="http://schemas.microsoft.com/office/drawing/2014/main" id="{45AC4AC3-A13C-483D-B7A5-662B38DDF9B8}"/>
                </a:ext>
              </a:extLst>
            </p:cNvPr>
            <p:cNvSpPr/>
            <p:nvPr/>
          </p:nvSpPr>
          <p:spPr>
            <a:xfrm>
              <a:off x="4283047" y="792933"/>
              <a:ext cx="306830" cy="318695"/>
            </a:xfrm>
            <a:prstGeom prst="ellipse">
              <a:avLst/>
            </a:prstGeom>
            <a:solidFill>
              <a:schemeClr val="accent6">
                <a:lumMod val="75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defTabSz="914377"/>
              <a:r>
                <a:rPr lang="en-US" b="1">
                  <a:solidFill>
                    <a:prstClr val="white"/>
                  </a:solidFill>
                  <a:latin typeface="Calibri" panose="020F0502020204030204"/>
                </a:rPr>
                <a:t>2</a:t>
              </a:r>
            </a:p>
          </p:txBody>
        </p:sp>
        <p:sp>
          <p:nvSpPr>
            <p:cNvPr id="186" name="Oval 185">
              <a:extLst>
                <a:ext uri="{FF2B5EF4-FFF2-40B4-BE49-F238E27FC236}">
                  <a16:creationId xmlns:a16="http://schemas.microsoft.com/office/drawing/2014/main" id="{53F29658-A10B-4F14-B822-76BF78231E06}"/>
                </a:ext>
              </a:extLst>
            </p:cNvPr>
            <p:cNvSpPr/>
            <p:nvPr/>
          </p:nvSpPr>
          <p:spPr>
            <a:xfrm>
              <a:off x="4283047" y="1180711"/>
              <a:ext cx="306830" cy="318695"/>
            </a:xfrm>
            <a:prstGeom prst="ellipse">
              <a:avLst/>
            </a:prstGeom>
            <a:solidFill>
              <a:schemeClr val="accent6">
                <a:lumMod val="75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defTabSz="914377"/>
              <a:r>
                <a:rPr lang="en-US" b="1">
                  <a:solidFill>
                    <a:prstClr val="white"/>
                  </a:solidFill>
                  <a:latin typeface="Calibri" panose="020F0502020204030204"/>
                </a:rPr>
                <a:t>3</a:t>
              </a:r>
            </a:p>
          </p:txBody>
        </p:sp>
      </p:grpSp>
      <p:pic>
        <p:nvPicPr>
          <p:cNvPr id="1028" name="Picture 4" descr="Image result for apache spark">
            <a:extLst>
              <a:ext uri="{FF2B5EF4-FFF2-40B4-BE49-F238E27FC236}">
                <a16:creationId xmlns:a16="http://schemas.microsoft.com/office/drawing/2014/main" id="{CD95A887-D358-461B-A24A-1E907E4D1594}"/>
              </a:ext>
            </a:extLst>
          </p:cNvPr>
          <p:cNvPicPr>
            <a:picLocks noGrp="1" noChangeAspect="1" noChangeArrowheads="1"/>
          </p:cNvPicPr>
          <p:nvPr>
            <p:ph idx="4294967295"/>
          </p:nvPr>
        </p:nvPicPr>
        <p:blipFill>
          <a:blip r:embed="rId19" cstate="print">
            <a:extLst>
              <a:ext uri="{28A0092B-C50C-407E-A947-70E740481C1C}">
                <a14:useLocalDpi xmlns:a14="http://schemas.microsoft.com/office/drawing/2010/main" val="0"/>
              </a:ext>
            </a:extLst>
          </a:blip>
          <a:srcRect/>
          <a:stretch>
            <a:fillRect/>
          </a:stretch>
        </p:blipFill>
        <p:spPr bwMode="auto">
          <a:xfrm>
            <a:off x="10053521" y="1240201"/>
            <a:ext cx="846667" cy="438151"/>
          </a:xfrm>
          <a:prstGeom prst="rect">
            <a:avLst/>
          </a:prstGeom>
          <a:noFill/>
          <a:extLst>
            <a:ext uri="{909E8E84-426E-40DD-AFC4-6F175D3DCCD1}">
              <a14:hiddenFill xmlns:a14="http://schemas.microsoft.com/office/drawing/2010/main">
                <a:solidFill>
                  <a:srgbClr val="FFFFFF"/>
                </a:solidFill>
              </a14:hiddenFill>
            </a:ext>
          </a:extLst>
        </p:spPr>
      </p:pic>
      <p:grpSp>
        <p:nvGrpSpPr>
          <p:cNvPr id="1072" name="Group 1071">
            <a:extLst>
              <a:ext uri="{FF2B5EF4-FFF2-40B4-BE49-F238E27FC236}">
                <a16:creationId xmlns:a16="http://schemas.microsoft.com/office/drawing/2014/main" id="{FA6BBE3B-1DC7-4484-9C9A-4203FF094AEF}"/>
              </a:ext>
            </a:extLst>
          </p:cNvPr>
          <p:cNvGrpSpPr/>
          <p:nvPr/>
        </p:nvGrpSpPr>
        <p:grpSpPr>
          <a:xfrm>
            <a:off x="3306305" y="1525919"/>
            <a:ext cx="6855995" cy="668896"/>
            <a:chOff x="3306305" y="1525918"/>
            <a:chExt cx="6855994" cy="668896"/>
          </a:xfrm>
        </p:grpSpPr>
        <p:cxnSp>
          <p:nvCxnSpPr>
            <p:cNvPr id="1044" name="Connector: Elbow 1043">
              <a:extLst>
                <a:ext uri="{FF2B5EF4-FFF2-40B4-BE49-F238E27FC236}">
                  <a16:creationId xmlns:a16="http://schemas.microsoft.com/office/drawing/2014/main" id="{1D59E34B-3CF6-4B66-9890-06635530531C}"/>
                </a:ext>
              </a:extLst>
            </p:cNvPr>
            <p:cNvCxnSpPr>
              <a:cxnSpLocks/>
              <a:stCxn id="1042" idx="2"/>
              <a:endCxn id="124" idx="4"/>
            </p:cNvCxnSpPr>
            <p:nvPr/>
          </p:nvCxnSpPr>
          <p:spPr>
            <a:xfrm rot="5400000" flipH="1">
              <a:off x="6304742" y="1184165"/>
              <a:ext cx="454469" cy="1566829"/>
            </a:xfrm>
            <a:prstGeom prst="bentConnector3">
              <a:avLst>
                <a:gd name="adj1" fmla="val -50300"/>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0" name="Connector: Elbow 159">
              <a:extLst>
                <a:ext uri="{FF2B5EF4-FFF2-40B4-BE49-F238E27FC236}">
                  <a16:creationId xmlns:a16="http://schemas.microsoft.com/office/drawing/2014/main" id="{8BD7F51D-5B32-4324-8A33-097F41FB4155}"/>
                </a:ext>
              </a:extLst>
            </p:cNvPr>
            <p:cNvCxnSpPr>
              <a:cxnSpLocks/>
              <a:stCxn id="156" idx="2"/>
              <a:endCxn id="124" idx="4"/>
            </p:cNvCxnSpPr>
            <p:nvPr/>
          </p:nvCxnSpPr>
          <p:spPr>
            <a:xfrm rot="5400000" flipH="1">
              <a:off x="6660836" y="828070"/>
              <a:ext cx="454469" cy="2279018"/>
            </a:xfrm>
            <a:prstGeom prst="bentConnector3">
              <a:avLst>
                <a:gd name="adj1" fmla="val -50300"/>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3" name="Connector: Elbow 162">
              <a:extLst>
                <a:ext uri="{FF2B5EF4-FFF2-40B4-BE49-F238E27FC236}">
                  <a16:creationId xmlns:a16="http://schemas.microsoft.com/office/drawing/2014/main" id="{E8004B07-057B-4C16-B1B0-43AEB7746455}"/>
                </a:ext>
              </a:extLst>
            </p:cNvPr>
            <p:cNvCxnSpPr>
              <a:cxnSpLocks/>
              <a:stCxn id="157" idx="2"/>
              <a:endCxn id="124" idx="4"/>
            </p:cNvCxnSpPr>
            <p:nvPr/>
          </p:nvCxnSpPr>
          <p:spPr>
            <a:xfrm rot="5400000" flipH="1">
              <a:off x="7036071" y="452836"/>
              <a:ext cx="446212" cy="3021229"/>
            </a:xfrm>
            <a:prstGeom prst="bentConnector3">
              <a:avLst>
                <a:gd name="adj1" fmla="val -5123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6" name="Connector: Elbow 165">
              <a:extLst>
                <a:ext uri="{FF2B5EF4-FFF2-40B4-BE49-F238E27FC236}">
                  <a16:creationId xmlns:a16="http://schemas.microsoft.com/office/drawing/2014/main" id="{3811C7D8-BDCE-4C51-AA9B-32657AFB5954}"/>
                </a:ext>
              </a:extLst>
            </p:cNvPr>
            <p:cNvCxnSpPr>
              <a:cxnSpLocks/>
              <a:stCxn id="158" idx="2"/>
              <a:endCxn id="124" idx="4"/>
            </p:cNvCxnSpPr>
            <p:nvPr/>
          </p:nvCxnSpPr>
          <p:spPr>
            <a:xfrm rot="5400000" flipH="1">
              <a:off x="7383180" y="105727"/>
              <a:ext cx="448247" cy="3717483"/>
            </a:xfrm>
            <a:prstGeom prst="bentConnector3">
              <a:avLst>
                <a:gd name="adj1" fmla="val -50999"/>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1071" name="Group 1070">
              <a:extLst>
                <a:ext uri="{FF2B5EF4-FFF2-40B4-BE49-F238E27FC236}">
                  <a16:creationId xmlns:a16="http://schemas.microsoft.com/office/drawing/2014/main" id="{35C92C8F-53B7-4F5F-BE67-95FFEF2CB99B}"/>
                </a:ext>
              </a:extLst>
            </p:cNvPr>
            <p:cNvGrpSpPr/>
            <p:nvPr/>
          </p:nvGrpSpPr>
          <p:grpSpPr>
            <a:xfrm>
              <a:off x="3306305" y="1525918"/>
              <a:ext cx="6855994" cy="665361"/>
              <a:chOff x="3306305" y="1525918"/>
              <a:chExt cx="6855994" cy="665361"/>
            </a:xfrm>
          </p:grpSpPr>
          <p:sp>
            <p:nvSpPr>
              <p:cNvPr id="124" name="Flowchart: Or 123">
                <a:extLst>
                  <a:ext uri="{FF2B5EF4-FFF2-40B4-BE49-F238E27FC236}">
                    <a16:creationId xmlns:a16="http://schemas.microsoft.com/office/drawing/2014/main" id="{0158D1C8-0CA0-421F-8932-E86F396BEDC0}"/>
                  </a:ext>
                </a:extLst>
              </p:cNvPr>
              <p:cNvSpPr/>
              <p:nvPr/>
            </p:nvSpPr>
            <p:spPr>
              <a:xfrm>
                <a:off x="5641349" y="1525918"/>
                <a:ext cx="214426" cy="214426"/>
              </a:xfrm>
              <a:prstGeom prst="flowChar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a:solidFill>
                    <a:prstClr val="white"/>
                  </a:solidFill>
                  <a:latin typeface="Calibri" panose="020F0502020204030204"/>
                </a:endParaRPr>
              </a:p>
            </p:txBody>
          </p:sp>
          <p:cxnSp>
            <p:nvCxnSpPr>
              <p:cNvPr id="169" name="Connector: Elbow 168">
                <a:extLst>
                  <a:ext uri="{FF2B5EF4-FFF2-40B4-BE49-F238E27FC236}">
                    <a16:creationId xmlns:a16="http://schemas.microsoft.com/office/drawing/2014/main" id="{BA4FA60C-420B-412A-8298-906043758DC3}"/>
                  </a:ext>
                </a:extLst>
              </p:cNvPr>
              <p:cNvCxnSpPr>
                <a:cxnSpLocks/>
                <a:stCxn id="159" idx="2"/>
                <a:endCxn id="124" idx="4"/>
              </p:cNvCxnSpPr>
              <p:nvPr/>
            </p:nvCxnSpPr>
            <p:spPr>
              <a:xfrm rot="5400000" flipH="1">
                <a:off x="7729964" y="-241057"/>
                <a:ext cx="450934" cy="4413737"/>
              </a:xfrm>
              <a:prstGeom prst="bentConnector3">
                <a:avLst>
                  <a:gd name="adj1" fmla="val -50695"/>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63" name="Straight Arrow Connector 1062">
                <a:extLst>
                  <a:ext uri="{FF2B5EF4-FFF2-40B4-BE49-F238E27FC236}">
                    <a16:creationId xmlns:a16="http://schemas.microsoft.com/office/drawing/2014/main" id="{C01DFAF0-1396-42A6-ADE2-CD0F79ED8106}"/>
                  </a:ext>
                </a:extLst>
              </p:cNvPr>
              <p:cNvCxnSpPr>
                <a:stCxn id="124" idx="2"/>
              </p:cNvCxnSpPr>
              <p:nvPr/>
            </p:nvCxnSpPr>
            <p:spPr>
              <a:xfrm flipH="1" flipV="1">
                <a:off x="3306305" y="1620237"/>
                <a:ext cx="2335044" cy="1289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2" name="Group 1">
            <a:extLst>
              <a:ext uri="{FF2B5EF4-FFF2-40B4-BE49-F238E27FC236}">
                <a16:creationId xmlns:a16="http://schemas.microsoft.com/office/drawing/2014/main" id="{6C5542CB-684A-48A6-9923-2F81A41DF5FD}"/>
              </a:ext>
            </a:extLst>
          </p:cNvPr>
          <p:cNvGrpSpPr/>
          <p:nvPr/>
        </p:nvGrpSpPr>
        <p:grpSpPr>
          <a:xfrm>
            <a:off x="1208821" y="1105369"/>
            <a:ext cx="3588105" cy="1727254"/>
            <a:chOff x="1208821" y="1105369"/>
            <a:chExt cx="3588105" cy="1727254"/>
          </a:xfrm>
        </p:grpSpPr>
        <p:pic>
          <p:nvPicPr>
            <p:cNvPr id="30" name="Graphic 29" descr="Close">
              <a:extLst>
                <a:ext uri="{FF2B5EF4-FFF2-40B4-BE49-F238E27FC236}">
                  <a16:creationId xmlns:a16="http://schemas.microsoft.com/office/drawing/2014/main" id="{E5E07700-0A9B-4F09-8E68-8CF2D7A358F7}"/>
                </a:ext>
              </a:extLst>
            </p:cNvPr>
            <p:cNvPicPr>
              <a:picLocks noChangeAspect="1"/>
            </p:cNvPicPr>
            <p:nvPr/>
          </p:nvPicPr>
          <p:blipFill>
            <a:blip r:embed="rId20" cstate="print">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3462511" y="1460890"/>
              <a:ext cx="349260" cy="349260"/>
            </a:xfrm>
            <a:prstGeom prst="rect">
              <a:avLst/>
            </a:prstGeom>
          </p:spPr>
        </p:pic>
        <p:pic>
          <p:nvPicPr>
            <p:cNvPr id="127" name="Picture 126">
              <a:extLst>
                <a:ext uri="{FF2B5EF4-FFF2-40B4-BE49-F238E27FC236}">
                  <a16:creationId xmlns:a16="http://schemas.microsoft.com/office/drawing/2014/main" id="{13F1DACE-7C17-4DCC-8202-D45A6ED13F32}"/>
                </a:ext>
              </a:extLst>
            </p:cNvPr>
            <p:cNvPicPr>
              <a:picLocks noChangeAspect="1"/>
            </p:cNvPicPr>
            <p:nvPr/>
          </p:nvPicPr>
          <p:blipFill>
            <a:blip r:embed="rId2"/>
            <a:stretch>
              <a:fillRect/>
            </a:stretch>
          </p:blipFill>
          <p:spPr>
            <a:xfrm>
              <a:off x="1208821" y="2263625"/>
              <a:ext cx="3588105" cy="568998"/>
            </a:xfrm>
            <a:prstGeom prst="rect">
              <a:avLst/>
            </a:prstGeom>
          </p:spPr>
        </p:pic>
        <p:pic>
          <p:nvPicPr>
            <p:cNvPr id="70" name="Picture 5" descr="cid:image002.png@01D593F0.B88B7900">
              <a:extLst>
                <a:ext uri="{FF2B5EF4-FFF2-40B4-BE49-F238E27FC236}">
                  <a16:creationId xmlns:a16="http://schemas.microsoft.com/office/drawing/2014/main" id="{8F111DC8-94A8-4054-8394-05BE978D98B2}"/>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447058" y="1105369"/>
              <a:ext cx="568999" cy="568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72" name="Picture 5" descr="cid:image002.png@01D593F0.B88B7900">
            <a:extLst>
              <a:ext uri="{FF2B5EF4-FFF2-40B4-BE49-F238E27FC236}">
                <a16:creationId xmlns:a16="http://schemas.microsoft.com/office/drawing/2014/main" id="{A383F215-2C59-469E-BE0D-7EBEF9EE3C76}"/>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427547" y="4086610"/>
            <a:ext cx="596893" cy="5968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801752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6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6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072"/>
                                        </p:tgtEl>
                                        <p:attrNameLst>
                                          <p:attrName>style.visibility</p:attrName>
                                        </p:attrNameLst>
                                      </p:cBhvr>
                                      <p:to>
                                        <p:strVal val="visible"/>
                                      </p:to>
                                    </p:set>
                                    <p:animEffect transition="in" filter="fade">
                                      <p:cBhvr>
                                        <p:cTn id="19" dur="500"/>
                                        <p:tgtEl>
                                          <p:spTgt spid="1072"/>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114"/>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179"/>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1078"/>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1079"/>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1070"/>
                                        </p:tgtEl>
                                        <p:attrNameLst>
                                          <p:attrName>style.visibility</p:attrName>
                                        </p:attrNameLst>
                                      </p:cBhvr>
                                      <p:to>
                                        <p:strVal val="visible"/>
                                      </p:to>
                                    </p:set>
                                  </p:childTnLst>
                                </p:cTn>
                              </p:par>
                              <p:par>
                                <p:cTn id="36" presetID="1" presetClass="entr" presetSubtype="0" fill="hold" nodeType="withEffect">
                                  <p:stCondLst>
                                    <p:cond delay="0"/>
                                  </p:stCondLst>
                                  <p:childTnLst>
                                    <p:set>
                                      <p:cBhvr>
                                        <p:cTn id="37" dur="1" fill="hold">
                                          <p:stCondLst>
                                            <p:cond delay="0"/>
                                          </p:stCondLst>
                                        </p:cTn>
                                        <p:tgtEl>
                                          <p:spTgt spid="1075"/>
                                        </p:tgtEl>
                                        <p:attrNameLst>
                                          <p:attrName>style.visibility</p:attrName>
                                        </p:attrNameLst>
                                      </p:cBhvr>
                                      <p:to>
                                        <p:strVal val="visible"/>
                                      </p:to>
                                    </p:set>
                                  </p:childTnLst>
                                </p:cTn>
                              </p:par>
                              <p:par>
                                <p:cTn id="38" presetID="1" presetClass="entr" presetSubtype="0" fill="hold" nodeType="withEffect">
                                  <p:stCondLst>
                                    <p:cond delay="0"/>
                                  </p:stCondLst>
                                  <p:childTnLst>
                                    <p:set>
                                      <p:cBhvr>
                                        <p:cTn id="39" dur="1" fill="hold">
                                          <p:stCondLst>
                                            <p:cond delay="0"/>
                                          </p:stCondLst>
                                        </p:cTn>
                                        <p:tgtEl>
                                          <p:spTgt spid="26"/>
                                        </p:tgtEl>
                                        <p:attrNameLst>
                                          <p:attrName>style.visibility</p:attrName>
                                        </p:attrNameLst>
                                      </p:cBhvr>
                                      <p:to>
                                        <p:strVal val="visible"/>
                                      </p:to>
                                    </p:set>
                                  </p:childTnLst>
                                </p:cTn>
                              </p:par>
                              <p:par>
                                <p:cTn id="40" presetID="1" presetClass="entr" presetSubtype="0" fill="hold" grpId="0" nodeType="withEffect">
                                  <p:stCondLst>
                                    <p:cond delay="0"/>
                                  </p:stCondLst>
                                  <p:childTnLst>
                                    <p:set>
                                      <p:cBhvr>
                                        <p:cTn id="41" dur="1" fill="hold">
                                          <p:stCondLst>
                                            <p:cond delay="0"/>
                                          </p:stCondLst>
                                        </p:cTn>
                                        <p:tgtEl>
                                          <p:spTgt spid="29"/>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nodeType="clickEffect">
                                  <p:stCondLst>
                                    <p:cond delay="0"/>
                                  </p:stCondLst>
                                  <p:childTnLst>
                                    <p:set>
                                      <p:cBhvr>
                                        <p:cTn id="45" dur="1" fill="hold">
                                          <p:stCondLst>
                                            <p:cond delay="0"/>
                                          </p:stCondLst>
                                        </p:cTn>
                                        <p:tgtEl>
                                          <p:spTgt spid="1076"/>
                                        </p:tgtEl>
                                        <p:attrNameLst>
                                          <p:attrName>style.visibility</p:attrName>
                                        </p:attrNameLst>
                                      </p:cBhvr>
                                      <p:to>
                                        <p:strVal val="visible"/>
                                      </p:to>
                                    </p:set>
                                  </p:childTnLst>
                                </p:cTn>
                              </p:par>
                              <p:par>
                                <p:cTn id="46" presetID="1" presetClass="entr" presetSubtype="0" fill="hold" nodeType="withEffect">
                                  <p:stCondLst>
                                    <p:cond delay="0"/>
                                  </p:stCondLst>
                                  <p:childTnLst>
                                    <p:set>
                                      <p:cBhvr>
                                        <p:cTn id="47" dur="1" fill="hold">
                                          <p:stCondLst>
                                            <p:cond delay="0"/>
                                          </p:stCondLst>
                                        </p:cTn>
                                        <p:tgtEl>
                                          <p:spTgt spid="10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179" grpId="0"/>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3529B6-FA5E-443E-836D-3A87B730F285}"/>
              </a:ext>
            </a:extLst>
          </p:cNvPr>
          <p:cNvPicPr>
            <a:picLocks noChangeAspect="1"/>
          </p:cNvPicPr>
          <p:nvPr/>
        </p:nvPicPr>
        <p:blipFill>
          <a:blip r:embed="rId2"/>
          <a:stretch>
            <a:fillRect/>
          </a:stretch>
        </p:blipFill>
        <p:spPr>
          <a:xfrm>
            <a:off x="426426" y="1167928"/>
            <a:ext cx="6972658" cy="3187864"/>
          </a:xfrm>
          <a:prstGeom prst="rect">
            <a:avLst/>
          </a:prstGeom>
          <a:ln>
            <a:solidFill>
              <a:schemeClr val="tx1"/>
            </a:solidFill>
          </a:ln>
        </p:spPr>
      </p:pic>
      <p:sp>
        <p:nvSpPr>
          <p:cNvPr id="3" name="Title 2">
            <a:extLst>
              <a:ext uri="{FF2B5EF4-FFF2-40B4-BE49-F238E27FC236}">
                <a16:creationId xmlns:a16="http://schemas.microsoft.com/office/drawing/2014/main" id="{EAB8106B-0502-4AB8-A557-CEAE8D056E1D}"/>
              </a:ext>
            </a:extLst>
          </p:cNvPr>
          <p:cNvSpPr>
            <a:spLocks noGrp="1"/>
          </p:cNvSpPr>
          <p:nvPr>
            <p:ph type="title"/>
          </p:nvPr>
        </p:nvSpPr>
        <p:spPr>
          <a:xfrm>
            <a:off x="426426" y="171783"/>
            <a:ext cx="7765852" cy="758022"/>
          </a:xfrm>
        </p:spPr>
        <p:txBody>
          <a:bodyPr/>
          <a:lstStyle/>
          <a:p>
            <a:r>
              <a:rPr lang="en-US"/>
              <a:t>Create Notebook on files in storage</a:t>
            </a:r>
          </a:p>
        </p:txBody>
      </p:sp>
      <p:pic>
        <p:nvPicPr>
          <p:cNvPr id="8" name="Picture 7">
            <a:extLst>
              <a:ext uri="{FF2B5EF4-FFF2-40B4-BE49-F238E27FC236}">
                <a16:creationId xmlns:a16="http://schemas.microsoft.com/office/drawing/2014/main" id="{3A5056A9-8507-4693-9F93-FA01BADF3F3E}"/>
              </a:ext>
            </a:extLst>
          </p:cNvPr>
          <p:cNvPicPr>
            <a:picLocks noChangeAspect="1"/>
          </p:cNvPicPr>
          <p:nvPr/>
        </p:nvPicPr>
        <p:blipFill rotWithShape="1">
          <a:blip r:embed="rId3"/>
          <a:srcRect l="2930" t="14931"/>
          <a:stretch/>
        </p:blipFill>
        <p:spPr>
          <a:xfrm>
            <a:off x="4351502" y="3210224"/>
            <a:ext cx="7765852" cy="3623812"/>
          </a:xfrm>
          <a:prstGeom prst="rect">
            <a:avLst/>
          </a:prstGeom>
          <a:ln>
            <a:solidFill>
              <a:schemeClr val="bg2">
                <a:lumMod val="50000"/>
              </a:schemeClr>
            </a:solidFill>
          </a:ln>
        </p:spPr>
      </p:pic>
      <p:sp>
        <p:nvSpPr>
          <p:cNvPr id="4" name="Rectangle 3">
            <a:extLst>
              <a:ext uri="{FF2B5EF4-FFF2-40B4-BE49-F238E27FC236}">
                <a16:creationId xmlns:a16="http://schemas.microsoft.com/office/drawing/2014/main" id="{22CBFBD0-4E4B-47D6-B8FD-6B2795E9B479}"/>
              </a:ext>
            </a:extLst>
          </p:cNvPr>
          <p:cNvSpPr/>
          <p:nvPr/>
        </p:nvSpPr>
        <p:spPr bwMode="auto">
          <a:xfrm>
            <a:off x="3912755" y="2687216"/>
            <a:ext cx="793102" cy="222137"/>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7" name="Connector: Elbow 6">
            <a:extLst>
              <a:ext uri="{FF2B5EF4-FFF2-40B4-BE49-F238E27FC236}">
                <a16:creationId xmlns:a16="http://schemas.microsoft.com/office/drawing/2014/main" id="{9557DF00-CC51-4F05-BB7D-5392800771BE}"/>
              </a:ext>
            </a:extLst>
          </p:cNvPr>
          <p:cNvCxnSpPr>
            <a:cxnSpLocks/>
            <a:stCxn id="4" idx="3"/>
            <a:endCxn id="8" idx="0"/>
          </p:cNvCxnSpPr>
          <p:nvPr/>
        </p:nvCxnSpPr>
        <p:spPr>
          <a:xfrm>
            <a:off x="4705857" y="2798285"/>
            <a:ext cx="3528571" cy="411939"/>
          </a:xfrm>
          <a:prstGeom prst="bentConnector2">
            <a:avLst/>
          </a:prstGeom>
          <a:ln w="28575">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808472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B47ABCA-97EB-4022-88F2-C2E89BC78398}"/>
              </a:ext>
            </a:extLst>
          </p:cNvPr>
          <p:cNvPicPr>
            <a:picLocks noChangeAspect="1"/>
          </p:cNvPicPr>
          <p:nvPr/>
        </p:nvPicPr>
        <p:blipFill rotWithShape="1">
          <a:blip r:embed="rId2"/>
          <a:srcRect b="7667"/>
          <a:stretch/>
        </p:blipFill>
        <p:spPr>
          <a:xfrm>
            <a:off x="1357455" y="613496"/>
            <a:ext cx="9477091" cy="6066760"/>
          </a:xfrm>
          <a:prstGeom prst="rect">
            <a:avLst/>
          </a:prstGeom>
          <a:ln>
            <a:solidFill>
              <a:schemeClr val="bg2">
                <a:lumMod val="50000"/>
              </a:schemeClr>
            </a:solidFill>
          </a:ln>
        </p:spPr>
      </p:pic>
      <p:cxnSp>
        <p:nvCxnSpPr>
          <p:cNvPr id="5" name="Straight Arrow Connector 4">
            <a:extLst>
              <a:ext uri="{FF2B5EF4-FFF2-40B4-BE49-F238E27FC236}">
                <a16:creationId xmlns:a16="http://schemas.microsoft.com/office/drawing/2014/main" id="{CA2B3E8E-8A30-431B-B93E-E3A69739E043}"/>
              </a:ext>
            </a:extLst>
          </p:cNvPr>
          <p:cNvCxnSpPr>
            <a:cxnSpLocks/>
            <a:stCxn id="6" idx="3"/>
          </p:cNvCxnSpPr>
          <p:nvPr/>
        </p:nvCxnSpPr>
        <p:spPr>
          <a:xfrm flipV="1">
            <a:off x="1916265" y="5228989"/>
            <a:ext cx="655584" cy="4422"/>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B28FCBAC-4DCE-4F4E-A301-928593CB351A}"/>
              </a:ext>
            </a:extLst>
          </p:cNvPr>
          <p:cNvSpPr txBox="1"/>
          <p:nvPr/>
        </p:nvSpPr>
        <p:spPr>
          <a:xfrm>
            <a:off x="210355" y="4859708"/>
            <a:ext cx="1705910" cy="747406"/>
          </a:xfrm>
          <a:prstGeom prst="rect">
            <a:avLst/>
          </a:prstGeom>
          <a:noFill/>
        </p:spPr>
        <p:txBody>
          <a:bodyPr wrap="square" lIns="182854" tIns="146284" rIns="182854" bIns="146284" rtlCol="0">
            <a:spAutoFit/>
          </a:bodyPr>
          <a:lstStyle/>
          <a:p>
            <a:pPr>
              <a:lnSpc>
                <a:spcPct val="90000"/>
              </a:lnSpc>
              <a:spcAft>
                <a:spcPts val="600"/>
              </a:spcAft>
            </a:pPr>
            <a:r>
              <a:rPr lang="en-US" sz="1600">
                <a:solidFill>
                  <a:srgbClr val="FF0000"/>
                </a:solidFill>
              </a:rPr>
              <a:t>View results in table format</a:t>
            </a:r>
          </a:p>
        </p:txBody>
      </p:sp>
    </p:spTree>
    <p:extLst>
      <p:ext uri="{BB962C8B-B14F-4D97-AF65-F5344CB8AC3E}">
        <p14:creationId xmlns:p14="http://schemas.microsoft.com/office/powerpoint/2010/main" val="387729567"/>
      </p:ext>
    </p:extLst>
  </p:cSld>
  <p:clrMapOvr>
    <a:masterClrMapping/>
  </p:clrMapOvr>
  <p:transition>
    <p:fade/>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DCBD7F6-1AE0-4AF1-B871-F34BDCF92D14}"/>
              </a:ext>
            </a:extLst>
          </p:cNvPr>
          <p:cNvPicPr>
            <a:picLocks noChangeAspect="1"/>
          </p:cNvPicPr>
          <p:nvPr/>
        </p:nvPicPr>
        <p:blipFill rotWithShape="1">
          <a:blip r:embed="rId2"/>
          <a:srcRect b="5822"/>
          <a:stretch/>
        </p:blipFill>
        <p:spPr>
          <a:xfrm>
            <a:off x="1020502" y="529534"/>
            <a:ext cx="9734290" cy="6188041"/>
          </a:xfrm>
          <a:prstGeom prst="rect">
            <a:avLst/>
          </a:prstGeom>
          <a:ln>
            <a:solidFill>
              <a:schemeClr val="bg2">
                <a:lumMod val="50000"/>
              </a:schemeClr>
            </a:solidFill>
          </a:ln>
        </p:spPr>
      </p:pic>
      <p:cxnSp>
        <p:nvCxnSpPr>
          <p:cNvPr id="5" name="Straight Arrow Connector 4">
            <a:extLst>
              <a:ext uri="{FF2B5EF4-FFF2-40B4-BE49-F238E27FC236}">
                <a16:creationId xmlns:a16="http://schemas.microsoft.com/office/drawing/2014/main" id="{121F242C-6D7D-434B-B1DD-DE31F23128E0}"/>
              </a:ext>
            </a:extLst>
          </p:cNvPr>
          <p:cNvCxnSpPr>
            <a:cxnSpLocks/>
            <a:stCxn id="6" idx="3"/>
          </p:cNvCxnSpPr>
          <p:nvPr/>
        </p:nvCxnSpPr>
        <p:spPr>
          <a:xfrm flipV="1">
            <a:off x="2726411" y="5181371"/>
            <a:ext cx="655584" cy="4422"/>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AE5B015-F86B-4B38-A5FE-D868C6971E04}"/>
              </a:ext>
            </a:extLst>
          </p:cNvPr>
          <p:cNvSpPr txBox="1"/>
          <p:nvPr/>
        </p:nvSpPr>
        <p:spPr>
          <a:xfrm>
            <a:off x="1020502" y="4812090"/>
            <a:ext cx="1705910" cy="747406"/>
          </a:xfrm>
          <a:prstGeom prst="rect">
            <a:avLst/>
          </a:prstGeom>
          <a:noFill/>
        </p:spPr>
        <p:txBody>
          <a:bodyPr wrap="square" lIns="182854" tIns="146284" rIns="182854" bIns="146284" rtlCol="0">
            <a:spAutoFit/>
          </a:bodyPr>
          <a:lstStyle/>
          <a:p>
            <a:pPr>
              <a:lnSpc>
                <a:spcPct val="90000"/>
              </a:lnSpc>
              <a:spcAft>
                <a:spcPts val="600"/>
              </a:spcAft>
            </a:pPr>
            <a:r>
              <a:rPr lang="en-US" sz="1600">
                <a:solidFill>
                  <a:srgbClr val="FF0000"/>
                </a:solidFill>
              </a:rPr>
              <a:t>View results in chart format</a:t>
            </a:r>
          </a:p>
        </p:txBody>
      </p:sp>
      <p:cxnSp>
        <p:nvCxnSpPr>
          <p:cNvPr id="9" name="Straight Arrow Connector 8">
            <a:extLst>
              <a:ext uri="{FF2B5EF4-FFF2-40B4-BE49-F238E27FC236}">
                <a16:creationId xmlns:a16="http://schemas.microsoft.com/office/drawing/2014/main" id="{3E07940F-9CC5-4D4E-9C9B-80ED2A0FA03B}"/>
              </a:ext>
            </a:extLst>
          </p:cNvPr>
          <p:cNvCxnSpPr>
            <a:cxnSpLocks/>
            <a:stCxn id="10" idx="1"/>
            <a:endCxn id="11" idx="3"/>
          </p:cNvCxnSpPr>
          <p:nvPr/>
        </p:nvCxnSpPr>
        <p:spPr>
          <a:xfrm flipH="1" flipV="1">
            <a:off x="5315062" y="3778107"/>
            <a:ext cx="916717" cy="129248"/>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B193D0FD-1F77-4420-8D51-D2F819990362}"/>
              </a:ext>
            </a:extLst>
          </p:cNvPr>
          <p:cNvSpPr txBox="1"/>
          <p:nvPr/>
        </p:nvSpPr>
        <p:spPr>
          <a:xfrm>
            <a:off x="6231778" y="3648859"/>
            <a:ext cx="1705910" cy="516991"/>
          </a:xfrm>
          <a:prstGeom prst="rect">
            <a:avLst/>
          </a:prstGeom>
          <a:noFill/>
        </p:spPr>
        <p:txBody>
          <a:bodyPr wrap="square" lIns="182854" tIns="146284" rIns="182854" bIns="146284" rtlCol="0">
            <a:spAutoFit/>
          </a:bodyPr>
          <a:lstStyle/>
          <a:p>
            <a:pPr>
              <a:lnSpc>
                <a:spcPct val="90000"/>
              </a:lnSpc>
              <a:spcAft>
                <a:spcPts val="600"/>
              </a:spcAft>
            </a:pPr>
            <a:r>
              <a:rPr lang="en-US" sz="1600">
                <a:solidFill>
                  <a:srgbClr val="FF0000"/>
                </a:solidFill>
              </a:rPr>
              <a:t>SQL support</a:t>
            </a:r>
          </a:p>
        </p:txBody>
      </p:sp>
      <p:sp>
        <p:nvSpPr>
          <p:cNvPr id="11" name="Rectangle 10">
            <a:extLst>
              <a:ext uri="{FF2B5EF4-FFF2-40B4-BE49-F238E27FC236}">
                <a16:creationId xmlns:a16="http://schemas.microsoft.com/office/drawing/2014/main" id="{0D1EC408-DE17-4C87-B2D0-071A49E78A79}"/>
              </a:ext>
            </a:extLst>
          </p:cNvPr>
          <p:cNvSpPr/>
          <p:nvPr/>
        </p:nvSpPr>
        <p:spPr bwMode="auto">
          <a:xfrm>
            <a:off x="3972228" y="3648859"/>
            <a:ext cx="1342834" cy="258496"/>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7" name="Rectangle 16">
            <a:extLst>
              <a:ext uri="{FF2B5EF4-FFF2-40B4-BE49-F238E27FC236}">
                <a16:creationId xmlns:a16="http://schemas.microsoft.com/office/drawing/2014/main" id="{AB8AA425-F062-468F-8D9D-2F8592DFBC6F}"/>
              </a:ext>
            </a:extLst>
          </p:cNvPr>
          <p:cNvSpPr/>
          <p:nvPr/>
        </p:nvSpPr>
        <p:spPr bwMode="auto">
          <a:xfrm>
            <a:off x="5819814" y="945521"/>
            <a:ext cx="742844" cy="258496"/>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482324987"/>
      </p:ext>
    </p:extLst>
  </p:cSld>
  <p:clrMapOvr>
    <a:masterClrMapping/>
  </p:clrMapOvr>
  <p:transition>
    <p:fade/>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3BF5E52-D5FA-4D31-9AA5-35F0F5CB1077}"/>
              </a:ext>
            </a:extLst>
          </p:cNvPr>
          <p:cNvPicPr>
            <a:picLocks noChangeAspect="1"/>
          </p:cNvPicPr>
          <p:nvPr/>
        </p:nvPicPr>
        <p:blipFill>
          <a:blip r:embed="rId2"/>
          <a:stretch>
            <a:fillRect/>
          </a:stretch>
        </p:blipFill>
        <p:spPr>
          <a:xfrm>
            <a:off x="1126746" y="286973"/>
            <a:ext cx="9938505" cy="6570541"/>
          </a:xfrm>
          <a:prstGeom prst="rect">
            <a:avLst/>
          </a:prstGeom>
          <a:ln>
            <a:solidFill>
              <a:schemeClr val="bg2">
                <a:lumMod val="50000"/>
              </a:schemeClr>
            </a:solidFill>
          </a:ln>
        </p:spPr>
      </p:pic>
      <p:cxnSp>
        <p:nvCxnSpPr>
          <p:cNvPr id="4" name="Straight Arrow Connector 3">
            <a:extLst>
              <a:ext uri="{FF2B5EF4-FFF2-40B4-BE49-F238E27FC236}">
                <a16:creationId xmlns:a16="http://schemas.microsoft.com/office/drawing/2014/main" id="{C442256C-997E-4DB6-9228-0490C573FBE7}"/>
              </a:ext>
            </a:extLst>
          </p:cNvPr>
          <p:cNvCxnSpPr>
            <a:cxnSpLocks/>
            <a:stCxn id="6" idx="1"/>
          </p:cNvCxnSpPr>
          <p:nvPr/>
        </p:nvCxnSpPr>
        <p:spPr>
          <a:xfrm flipH="1" flipV="1">
            <a:off x="5172208" y="4276612"/>
            <a:ext cx="1559222" cy="879321"/>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54D4641C-E21E-40C2-B929-291A01EF5B05}"/>
              </a:ext>
            </a:extLst>
          </p:cNvPr>
          <p:cNvSpPr txBox="1"/>
          <p:nvPr/>
        </p:nvSpPr>
        <p:spPr>
          <a:xfrm>
            <a:off x="6731432" y="4669234"/>
            <a:ext cx="2840701" cy="973398"/>
          </a:xfrm>
          <a:prstGeom prst="rect">
            <a:avLst/>
          </a:prstGeom>
          <a:noFill/>
        </p:spPr>
        <p:txBody>
          <a:bodyPr wrap="square" lIns="182854" tIns="146284" rIns="182854" bIns="146284" rtlCol="0">
            <a:spAutoFit/>
          </a:bodyPr>
          <a:lstStyle/>
          <a:p>
            <a:pPr>
              <a:lnSpc>
                <a:spcPct val="90000"/>
              </a:lnSpc>
              <a:spcAft>
                <a:spcPts val="600"/>
              </a:spcAft>
            </a:pPr>
            <a:r>
              <a:rPr lang="en-US" sz="1600">
                <a:solidFill>
                  <a:srgbClr val="FF0000"/>
                </a:solidFill>
              </a:rPr>
              <a:t>Exploratory data analysis with graphs – histogram, boxplot </a:t>
            </a:r>
            <a:r>
              <a:rPr lang="en-US" sz="1600" err="1">
                <a:solidFill>
                  <a:srgbClr val="FF0000"/>
                </a:solidFill>
              </a:rPr>
              <a:t>etc</a:t>
            </a:r>
            <a:endParaRPr lang="en-US" sz="1600">
              <a:solidFill>
                <a:srgbClr val="FF0000"/>
              </a:solidFill>
            </a:endParaRPr>
          </a:p>
        </p:txBody>
      </p:sp>
      <p:cxnSp>
        <p:nvCxnSpPr>
          <p:cNvPr id="9" name="Straight Arrow Connector 8">
            <a:extLst>
              <a:ext uri="{FF2B5EF4-FFF2-40B4-BE49-F238E27FC236}">
                <a16:creationId xmlns:a16="http://schemas.microsoft.com/office/drawing/2014/main" id="{622DB32D-2C28-40AE-95C7-8A6D2F57BA24}"/>
              </a:ext>
            </a:extLst>
          </p:cNvPr>
          <p:cNvCxnSpPr>
            <a:cxnSpLocks/>
            <a:stCxn id="6" idx="1"/>
          </p:cNvCxnSpPr>
          <p:nvPr/>
        </p:nvCxnSpPr>
        <p:spPr>
          <a:xfrm flipH="1">
            <a:off x="5172208" y="5155933"/>
            <a:ext cx="1559222" cy="739692"/>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63923711"/>
      </p:ext>
    </p:extLst>
  </p:cSld>
  <p:clrMapOvr>
    <a:masterClrMapping/>
  </p:clrMapOvr>
  <p:transition>
    <p:fade/>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FF4406-B009-4B90-9AF7-67AB70516C96}"/>
              </a:ext>
            </a:extLst>
          </p:cNvPr>
          <p:cNvSpPr>
            <a:spLocks noGrp="1"/>
          </p:cNvSpPr>
          <p:nvPr>
            <p:ph type="title"/>
          </p:nvPr>
        </p:nvSpPr>
        <p:spPr>
          <a:xfrm>
            <a:off x="585217" y="3045595"/>
            <a:ext cx="9144000" cy="488797"/>
          </a:xfrm>
        </p:spPr>
        <p:txBody>
          <a:bodyPr/>
          <a:lstStyle/>
          <a:p>
            <a:r>
              <a:rPr lang="en-US"/>
              <a:t>Best practices</a:t>
            </a:r>
          </a:p>
        </p:txBody>
      </p:sp>
    </p:spTree>
    <p:extLst>
      <p:ext uri="{BB962C8B-B14F-4D97-AF65-F5344CB8AC3E}">
        <p14:creationId xmlns:p14="http://schemas.microsoft.com/office/powerpoint/2010/main" val="3454860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22C4BD-7518-4C69-AD80-408A3FC7BAA0}"/>
              </a:ext>
            </a:extLst>
          </p:cNvPr>
          <p:cNvSpPr>
            <a:spLocks noGrp="1"/>
          </p:cNvSpPr>
          <p:nvPr>
            <p:ph type="title"/>
          </p:nvPr>
        </p:nvSpPr>
        <p:spPr/>
        <p:txBody>
          <a:bodyPr/>
          <a:lstStyle/>
          <a:p>
            <a:r>
              <a:rPr lang="en-US" dirty="0"/>
              <a:t>Serverless SQL Pools</a:t>
            </a:r>
          </a:p>
        </p:txBody>
      </p:sp>
      <p:sp>
        <p:nvSpPr>
          <p:cNvPr id="3" name="Text Placeholder 2">
            <a:extLst>
              <a:ext uri="{FF2B5EF4-FFF2-40B4-BE49-F238E27FC236}">
                <a16:creationId xmlns:a16="http://schemas.microsoft.com/office/drawing/2014/main" id="{B41D50B4-981F-4A58-9B60-64FDD6459D47}"/>
              </a:ext>
            </a:extLst>
          </p:cNvPr>
          <p:cNvSpPr>
            <a:spLocks noGrp="1"/>
          </p:cNvSpPr>
          <p:nvPr>
            <p:ph type="body" sz="quarter" idx="10"/>
          </p:nvPr>
        </p:nvSpPr>
        <p:spPr>
          <a:xfrm>
            <a:off x="584200" y="1435497"/>
            <a:ext cx="11018520" cy="4973669"/>
          </a:xfrm>
        </p:spPr>
        <p:txBody>
          <a:bodyPr/>
          <a:lstStyle/>
          <a:p>
            <a:r>
              <a:rPr lang="en-US" sz="1600" dirty="0">
                <a:latin typeface="+mn-lt"/>
              </a:rPr>
              <a:t>Co-locate storage and serverless SQL pools</a:t>
            </a:r>
          </a:p>
          <a:p>
            <a:endParaRPr lang="en-US" sz="1600" dirty="0">
              <a:latin typeface="+mn-lt"/>
            </a:endParaRPr>
          </a:p>
          <a:p>
            <a:r>
              <a:rPr lang="en-US" sz="1600" dirty="0">
                <a:latin typeface="+mn-lt"/>
              </a:rPr>
              <a:t>Consider Azure Storage throttling</a:t>
            </a:r>
          </a:p>
          <a:p>
            <a:endParaRPr lang="en-US" sz="1600" dirty="0">
              <a:latin typeface="+mn-lt"/>
            </a:endParaRPr>
          </a:p>
          <a:p>
            <a:r>
              <a:rPr lang="en-US" sz="1600" dirty="0">
                <a:latin typeface="+mn-lt"/>
              </a:rPr>
              <a:t>Prepare files for querying (CSV, JSON -&gt; Parquet)</a:t>
            </a:r>
          </a:p>
          <a:p>
            <a:endParaRPr lang="en-US" sz="1600" dirty="0">
              <a:latin typeface="+mn-lt"/>
            </a:endParaRPr>
          </a:p>
          <a:p>
            <a:r>
              <a:rPr lang="en-US" sz="1600" dirty="0">
                <a:latin typeface="+mn-lt"/>
              </a:rPr>
              <a:t>Push wildcards to lower levels in the path</a:t>
            </a:r>
          </a:p>
          <a:p>
            <a:endParaRPr lang="en-US" sz="1600" dirty="0">
              <a:latin typeface="+mn-lt"/>
            </a:endParaRPr>
          </a:p>
          <a:p>
            <a:r>
              <a:rPr lang="en-US" sz="1600" dirty="0">
                <a:latin typeface="+mn-lt"/>
              </a:rPr>
              <a:t>Use appropriate data types and check inferred data types</a:t>
            </a:r>
          </a:p>
          <a:p>
            <a:endParaRPr lang="en-US" sz="1600" dirty="0">
              <a:latin typeface="+mn-lt"/>
            </a:endParaRPr>
          </a:p>
          <a:p>
            <a:r>
              <a:rPr lang="en-US" sz="1600" dirty="0">
                <a:latin typeface="+mn-lt"/>
              </a:rPr>
              <a:t>Use filename and </a:t>
            </a:r>
            <a:r>
              <a:rPr lang="en-US" sz="1600" dirty="0" err="1">
                <a:latin typeface="+mn-lt"/>
              </a:rPr>
              <a:t>filepath</a:t>
            </a:r>
            <a:r>
              <a:rPr lang="en-US" sz="1600" dirty="0">
                <a:latin typeface="+mn-lt"/>
              </a:rPr>
              <a:t> functions to target specific partitions</a:t>
            </a:r>
          </a:p>
          <a:p>
            <a:endParaRPr lang="en-US" sz="1600" dirty="0">
              <a:latin typeface="+mn-lt"/>
            </a:endParaRPr>
          </a:p>
          <a:p>
            <a:r>
              <a:rPr lang="en-US" sz="1600" dirty="0">
                <a:latin typeface="+mn-lt"/>
              </a:rPr>
              <a:t>Use PARSER_VERSION 2.0 to query CSV files</a:t>
            </a:r>
          </a:p>
          <a:p>
            <a:endParaRPr lang="en-US" sz="1600" dirty="0">
              <a:latin typeface="+mn-lt"/>
            </a:endParaRPr>
          </a:p>
          <a:p>
            <a:r>
              <a:rPr lang="en-US" sz="1600" dirty="0">
                <a:latin typeface="+mn-lt"/>
              </a:rPr>
              <a:t>Use CETAS to enhance query performance and joins</a:t>
            </a:r>
          </a:p>
          <a:p>
            <a:endParaRPr lang="en-US" sz="1600" dirty="0">
              <a:latin typeface="+mn-lt"/>
            </a:endParaRPr>
          </a:p>
          <a:p>
            <a:r>
              <a:rPr lang="en-US" sz="1600" dirty="0">
                <a:latin typeface="+mn-lt"/>
              </a:rPr>
              <a:t>Choose SAS credentials over Azure AD pass-through (for now)</a:t>
            </a:r>
          </a:p>
        </p:txBody>
      </p:sp>
    </p:spTree>
    <p:extLst>
      <p:ext uri="{BB962C8B-B14F-4D97-AF65-F5344CB8AC3E}">
        <p14:creationId xmlns:p14="http://schemas.microsoft.com/office/powerpoint/2010/main" val="3767807751"/>
      </p:ext>
    </p:extLst>
  </p:cSld>
  <p:clrMapOvr>
    <a:masterClrMapping/>
  </p:clrMapOvr>
  <p:transition>
    <p:fade/>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333" rIns="0" bIns="0" rtlCol="0" anchor="t">
            <a:spAutoFit/>
          </a:bodyPr>
          <a:lstStyle/>
          <a:p>
            <a:pPr marL="12698">
              <a:spcBef>
                <a:spcPts val="105"/>
              </a:spcBef>
            </a:pPr>
            <a:r>
              <a:rPr spc="-5"/>
              <a:t>CCI </a:t>
            </a:r>
            <a:r>
              <a:rPr spc="-15"/>
              <a:t>vs</a:t>
            </a:r>
            <a:r>
              <a:rPr spc="-65"/>
              <a:t> </a:t>
            </a:r>
            <a:r>
              <a:rPr spc="-5"/>
              <a:t>Heap</a:t>
            </a:r>
          </a:p>
        </p:txBody>
      </p:sp>
      <p:sp>
        <p:nvSpPr>
          <p:cNvPr id="4" name="Text Placeholder 3">
            <a:extLst>
              <a:ext uri="{FF2B5EF4-FFF2-40B4-BE49-F238E27FC236}">
                <a16:creationId xmlns:a16="http://schemas.microsoft.com/office/drawing/2014/main" id="{7A1B8E62-8009-4A9A-AC68-5EB67FE6B6D0}"/>
              </a:ext>
            </a:extLst>
          </p:cNvPr>
          <p:cNvSpPr>
            <a:spLocks noGrp="1"/>
          </p:cNvSpPr>
          <p:nvPr>
            <p:ph type="body" sz="quarter" idx="10"/>
          </p:nvPr>
        </p:nvSpPr>
        <p:spPr>
          <a:xfrm>
            <a:off x="584201" y="1435781"/>
            <a:ext cx="11018520" cy="3919928"/>
          </a:xfrm>
        </p:spPr>
        <p:txBody>
          <a:bodyPr/>
          <a:lstStyle/>
          <a:p>
            <a:pPr marL="241254" marR="5079" indent="-229191">
              <a:lnSpc>
                <a:spcPct val="90000"/>
              </a:lnSpc>
              <a:spcBef>
                <a:spcPts val="430"/>
              </a:spcBef>
              <a:buFont typeface="Arial"/>
              <a:buChar char="•"/>
              <a:tabLst>
                <a:tab pos="241889" algn="l"/>
              </a:tabLst>
            </a:pPr>
            <a:r>
              <a:rPr lang="en-US" sz="2353" spc="-30" dirty="0">
                <a:latin typeface="+mn-lt"/>
                <a:cs typeface="Calibri" panose="020F0502020204030204" pitchFamily="34" charset="0"/>
              </a:rPr>
              <a:t>Transformations </a:t>
            </a:r>
            <a:r>
              <a:rPr lang="en-US" sz="2353" spc="-10" dirty="0">
                <a:latin typeface="+mn-lt"/>
                <a:cs typeface="Calibri" panose="020F0502020204030204" pitchFamily="34" charset="0"/>
              </a:rPr>
              <a:t>using Heap tables </a:t>
            </a:r>
            <a:r>
              <a:rPr lang="en-US" sz="2353" spc="-15" dirty="0">
                <a:latin typeface="+mn-lt"/>
                <a:cs typeface="Calibri" panose="020F0502020204030204" pitchFamily="34" charset="0"/>
              </a:rPr>
              <a:t>are generally </a:t>
            </a:r>
            <a:r>
              <a:rPr lang="en-US" sz="2353" spc="-25" dirty="0">
                <a:latin typeface="+mn-lt"/>
                <a:cs typeface="Calibri" panose="020F0502020204030204" pitchFamily="34" charset="0"/>
              </a:rPr>
              <a:t>faster </a:t>
            </a:r>
            <a:r>
              <a:rPr lang="en-US" sz="2353" spc="-5" dirty="0">
                <a:latin typeface="+mn-lt"/>
                <a:cs typeface="Calibri" panose="020F0502020204030204" pitchFamily="34" charset="0"/>
              </a:rPr>
              <a:t>than </a:t>
            </a:r>
            <a:r>
              <a:rPr lang="en-US" sz="2353" spc="-10" dirty="0">
                <a:latin typeface="+mn-lt"/>
                <a:cs typeface="Calibri" panose="020F0502020204030204" pitchFamily="34" charset="0"/>
              </a:rPr>
              <a:t>CCI. </a:t>
            </a:r>
            <a:r>
              <a:rPr lang="en-US" sz="2353" spc="-5" dirty="0">
                <a:latin typeface="+mn-lt"/>
                <a:cs typeface="Calibri" panose="020F0502020204030204" pitchFamily="34" charset="0"/>
              </a:rPr>
              <a:t>This  is </a:t>
            </a:r>
            <a:r>
              <a:rPr lang="en-US" sz="2353" spc="-10" dirty="0">
                <a:latin typeface="+mn-lt"/>
                <a:cs typeface="Calibri" panose="020F0502020204030204" pitchFamily="34" charset="0"/>
              </a:rPr>
              <a:t>because </a:t>
            </a:r>
            <a:r>
              <a:rPr lang="en-US" sz="2353" spc="-25" dirty="0">
                <a:latin typeface="+mn-lt"/>
                <a:cs typeface="Calibri" panose="020F0502020204030204" pitchFamily="34" charset="0"/>
              </a:rPr>
              <a:t>rows </a:t>
            </a:r>
            <a:r>
              <a:rPr lang="en-US" sz="2353" spc="-10" dirty="0">
                <a:latin typeface="+mn-lt"/>
                <a:cs typeface="Calibri" panose="020F0502020204030204" pitchFamily="34" charset="0"/>
              </a:rPr>
              <a:t>need </a:t>
            </a:r>
            <a:r>
              <a:rPr lang="en-US" sz="2353" spc="-20" dirty="0">
                <a:latin typeface="+mn-lt"/>
                <a:cs typeface="Calibri" panose="020F0502020204030204" pitchFamily="34" charset="0"/>
              </a:rPr>
              <a:t>to </a:t>
            </a:r>
            <a:r>
              <a:rPr lang="en-US" sz="2353" spc="-5" dirty="0">
                <a:latin typeface="+mn-lt"/>
                <a:cs typeface="Calibri" panose="020F0502020204030204" pitchFamily="34" charset="0"/>
              </a:rPr>
              <a:t>be assembled </a:t>
            </a:r>
            <a:r>
              <a:rPr lang="en-US" sz="2353" spc="-20" dirty="0">
                <a:latin typeface="+mn-lt"/>
                <a:cs typeface="Calibri" panose="020F0502020204030204" pitchFamily="34" charset="0"/>
              </a:rPr>
              <a:t>from </a:t>
            </a:r>
            <a:r>
              <a:rPr lang="en-US" sz="2353" spc="-10" dirty="0">
                <a:latin typeface="+mn-lt"/>
                <a:cs typeface="Calibri" panose="020F0502020204030204" pitchFamily="34" charset="0"/>
              </a:rPr>
              <a:t>column </a:t>
            </a:r>
            <a:r>
              <a:rPr lang="en-US" sz="2353" spc="-25" dirty="0">
                <a:latin typeface="+mn-lt"/>
                <a:cs typeface="Calibri" panose="020F0502020204030204" pitchFamily="34" charset="0"/>
              </a:rPr>
              <a:t>stores </a:t>
            </a:r>
            <a:r>
              <a:rPr lang="en-US" sz="2353" spc="-5" dirty="0">
                <a:latin typeface="+mn-lt"/>
                <a:cs typeface="Calibri" panose="020F0502020204030204" pitchFamily="34" charset="0"/>
              </a:rPr>
              <a:t>on </a:t>
            </a:r>
            <a:r>
              <a:rPr lang="en-US" sz="2353" spc="-15" dirty="0">
                <a:latin typeface="+mn-lt"/>
                <a:cs typeface="Calibri" panose="020F0502020204030204" pitchFamily="34" charset="0"/>
              </a:rPr>
              <a:t>read  </a:t>
            </a:r>
            <a:r>
              <a:rPr lang="en-US" sz="2353" spc="-10" dirty="0">
                <a:latin typeface="+mn-lt"/>
                <a:cs typeface="Calibri" panose="020F0502020204030204" pitchFamily="34" charset="0"/>
              </a:rPr>
              <a:t>tables, </a:t>
            </a:r>
            <a:r>
              <a:rPr lang="en-US" sz="2353" spc="-5" dirty="0">
                <a:latin typeface="+mn-lt"/>
                <a:cs typeface="Calibri" panose="020F0502020204030204" pitchFamily="34" charset="0"/>
              </a:rPr>
              <a:t>and </a:t>
            </a:r>
            <a:r>
              <a:rPr lang="en-US" sz="2353" spc="-10" dirty="0">
                <a:latin typeface="+mn-lt"/>
                <a:cs typeface="Calibri" panose="020F0502020204030204" pitchFamily="34" charset="0"/>
              </a:rPr>
              <a:t>columnar </a:t>
            </a:r>
            <a:r>
              <a:rPr lang="en-US" sz="2353" spc="-15" dirty="0">
                <a:latin typeface="+mn-lt"/>
                <a:cs typeface="Calibri" panose="020F0502020204030204" pitchFamily="34" charset="0"/>
              </a:rPr>
              <a:t>compression </a:t>
            </a:r>
            <a:r>
              <a:rPr lang="en-US" sz="2353" spc="-5" dirty="0">
                <a:latin typeface="+mn-lt"/>
                <a:cs typeface="Calibri" panose="020F0502020204030204" pitchFamily="34" charset="0"/>
              </a:rPr>
              <a:t>is </a:t>
            </a:r>
            <a:r>
              <a:rPr lang="en-US" sz="2353" spc="-10" dirty="0">
                <a:latin typeface="+mn-lt"/>
                <a:cs typeface="Calibri" panose="020F0502020204030204" pitchFamily="34" charset="0"/>
              </a:rPr>
              <a:t>needed </a:t>
            </a:r>
            <a:r>
              <a:rPr lang="en-US" sz="2353" spc="-5" dirty="0">
                <a:latin typeface="+mn-lt"/>
                <a:cs typeface="Calibri" panose="020F0502020204030204" pitchFamily="34" charset="0"/>
              </a:rPr>
              <a:t>on</a:t>
            </a:r>
            <a:r>
              <a:rPr lang="en-US" sz="2353" spc="155" dirty="0">
                <a:latin typeface="+mn-lt"/>
                <a:cs typeface="Calibri" panose="020F0502020204030204" pitchFamily="34" charset="0"/>
              </a:rPr>
              <a:t> </a:t>
            </a:r>
            <a:r>
              <a:rPr lang="en-US" sz="2353" spc="-20" dirty="0">
                <a:latin typeface="+mn-lt"/>
                <a:cs typeface="Calibri" panose="020F0502020204030204" pitchFamily="34" charset="0"/>
              </a:rPr>
              <a:t>targets.</a:t>
            </a:r>
          </a:p>
          <a:p>
            <a:pPr marL="241254" marR="5079" indent="-229191">
              <a:lnSpc>
                <a:spcPct val="90000"/>
              </a:lnSpc>
              <a:spcBef>
                <a:spcPts val="430"/>
              </a:spcBef>
              <a:buFont typeface="Arial"/>
              <a:buChar char="•"/>
              <a:tabLst>
                <a:tab pos="241889" algn="l"/>
              </a:tabLst>
            </a:pPr>
            <a:endParaRPr lang="en-US" sz="2353" dirty="0">
              <a:latin typeface="+mn-lt"/>
              <a:cs typeface="Calibri" panose="020F0502020204030204" pitchFamily="34" charset="0"/>
            </a:endParaRPr>
          </a:p>
          <a:p>
            <a:pPr marL="241254" marR="293949" indent="-229191">
              <a:lnSpc>
                <a:spcPts val="3019"/>
              </a:lnSpc>
              <a:spcBef>
                <a:spcPts val="1055"/>
              </a:spcBef>
              <a:buFont typeface="Arial"/>
              <a:buChar char="•"/>
              <a:tabLst>
                <a:tab pos="241889" algn="l"/>
              </a:tabLst>
            </a:pPr>
            <a:r>
              <a:rPr lang="en-US" sz="2353" spc="-10" dirty="0">
                <a:latin typeface="+mn-lt"/>
                <a:cs typeface="Calibri" panose="020F0502020204030204" pitchFamily="34" charset="0"/>
              </a:rPr>
              <a:t>The </a:t>
            </a:r>
            <a:r>
              <a:rPr lang="en-US" sz="2353" spc="-5" dirty="0">
                <a:latin typeface="+mn-lt"/>
                <a:cs typeface="Calibri" panose="020F0502020204030204" pitchFamily="34" charset="0"/>
              </a:rPr>
              <a:t>wider the </a:t>
            </a:r>
            <a:r>
              <a:rPr lang="en-US" sz="2353" spc="-10" dirty="0">
                <a:latin typeface="+mn-lt"/>
                <a:cs typeface="Calibri" panose="020F0502020204030204" pitchFamily="34" charset="0"/>
              </a:rPr>
              <a:t>table, </a:t>
            </a:r>
            <a:r>
              <a:rPr lang="en-US" sz="2353" spc="-5" dirty="0">
                <a:latin typeface="+mn-lt"/>
                <a:cs typeface="Calibri" panose="020F0502020204030204" pitchFamily="34" charset="0"/>
              </a:rPr>
              <a:t>and the </a:t>
            </a:r>
            <a:r>
              <a:rPr lang="en-US" sz="2353" spc="-15" dirty="0">
                <a:latin typeface="+mn-lt"/>
                <a:cs typeface="Calibri" panose="020F0502020204030204" pitchFamily="34" charset="0"/>
              </a:rPr>
              <a:t>more </a:t>
            </a:r>
            <a:r>
              <a:rPr lang="en-US" sz="2353" spc="-20" dirty="0">
                <a:latin typeface="+mn-lt"/>
                <a:cs typeface="Calibri" panose="020F0502020204030204" pitchFamily="34" charset="0"/>
              </a:rPr>
              <a:t>text </a:t>
            </a:r>
            <a:r>
              <a:rPr lang="en-US" sz="2353" spc="-10" dirty="0">
                <a:latin typeface="+mn-lt"/>
                <a:cs typeface="Calibri" panose="020F0502020204030204" pitchFamily="34" charset="0"/>
              </a:rPr>
              <a:t>fields </a:t>
            </a:r>
            <a:r>
              <a:rPr lang="en-US" sz="2353" spc="-5" dirty="0">
                <a:latin typeface="+mn-lt"/>
                <a:cs typeface="Calibri" panose="020F0502020204030204" pitchFamily="34" charset="0"/>
              </a:rPr>
              <a:t>it </a:t>
            </a:r>
            <a:r>
              <a:rPr lang="en-US" sz="2353" spc="-15" dirty="0">
                <a:latin typeface="+mn-lt"/>
                <a:cs typeface="Calibri" panose="020F0502020204030204" pitchFamily="34" charset="0"/>
              </a:rPr>
              <a:t>contains, </a:t>
            </a:r>
            <a:r>
              <a:rPr lang="en-US" sz="2353" spc="-5" dirty="0">
                <a:latin typeface="+mn-lt"/>
                <a:cs typeface="Calibri" panose="020F0502020204030204" pitchFamily="34" charset="0"/>
              </a:rPr>
              <a:t>the </a:t>
            </a:r>
            <a:r>
              <a:rPr lang="en-US" sz="2353" spc="-25" dirty="0">
                <a:latin typeface="+mn-lt"/>
                <a:cs typeface="Calibri" panose="020F0502020204030204" pitchFamily="34" charset="0"/>
              </a:rPr>
              <a:t>faster  </a:t>
            </a:r>
            <a:r>
              <a:rPr lang="en-US" sz="2353" spc="-5" dirty="0">
                <a:latin typeface="+mn-lt"/>
                <a:cs typeface="Calibri" panose="020F0502020204030204" pitchFamily="34" charset="0"/>
              </a:rPr>
              <a:t>Heap is </a:t>
            </a:r>
            <a:r>
              <a:rPr lang="en-US" sz="2353" spc="-15" dirty="0">
                <a:latin typeface="+mn-lt"/>
                <a:cs typeface="Calibri" panose="020F0502020204030204" pitchFamily="34" charset="0"/>
              </a:rPr>
              <a:t>over</a:t>
            </a:r>
            <a:r>
              <a:rPr lang="en-US" sz="2353" spc="5" dirty="0">
                <a:latin typeface="+mn-lt"/>
                <a:cs typeface="Calibri" panose="020F0502020204030204" pitchFamily="34" charset="0"/>
              </a:rPr>
              <a:t> </a:t>
            </a:r>
            <a:r>
              <a:rPr lang="en-US" sz="2353" spc="-5" dirty="0">
                <a:latin typeface="+mn-lt"/>
                <a:cs typeface="Calibri" panose="020F0502020204030204" pitchFamily="34" charset="0"/>
              </a:rPr>
              <a:t>CCI.</a:t>
            </a:r>
            <a:endParaRPr lang="en-US" sz="2353" dirty="0">
              <a:latin typeface="+mn-lt"/>
              <a:cs typeface="Calibri" panose="020F0502020204030204" pitchFamily="34" charset="0"/>
            </a:endParaRPr>
          </a:p>
          <a:p>
            <a:pPr>
              <a:spcBef>
                <a:spcPts val="15"/>
              </a:spcBef>
              <a:buFont typeface="Arial"/>
              <a:buChar char="•"/>
            </a:pPr>
            <a:endParaRPr lang="en-US" sz="2353" dirty="0">
              <a:latin typeface="+mn-lt"/>
              <a:cs typeface="Calibri" panose="020F0502020204030204" pitchFamily="34" charset="0"/>
            </a:endParaRPr>
          </a:p>
          <a:p>
            <a:pPr marL="241254" marR="999298" indent="-229191">
              <a:lnSpc>
                <a:spcPts val="3029"/>
              </a:lnSpc>
              <a:buFont typeface="Arial"/>
              <a:buChar char="•"/>
              <a:tabLst>
                <a:tab pos="241889" algn="l"/>
              </a:tabLst>
            </a:pPr>
            <a:r>
              <a:rPr lang="en-US" sz="2353" spc="-5" dirty="0">
                <a:latin typeface="+mn-lt"/>
                <a:cs typeface="Calibri" panose="020F0502020204030204" pitchFamily="34" charset="0"/>
              </a:rPr>
              <a:t>Use Heap </a:t>
            </a:r>
            <a:r>
              <a:rPr lang="en-US" sz="2353" spc="-10" dirty="0">
                <a:latin typeface="+mn-lt"/>
                <a:cs typeface="Calibri" panose="020F0502020204030204" pitchFamily="34" charset="0"/>
              </a:rPr>
              <a:t>tables </a:t>
            </a:r>
            <a:r>
              <a:rPr lang="en-US" sz="2353" spc="-15" dirty="0">
                <a:latin typeface="+mn-lt"/>
                <a:cs typeface="Calibri" panose="020F0502020204030204" pitchFamily="34" charset="0"/>
              </a:rPr>
              <a:t>at </a:t>
            </a:r>
            <a:r>
              <a:rPr lang="en-US" sz="2353" spc="-20" dirty="0">
                <a:latin typeface="+mn-lt"/>
                <a:cs typeface="Calibri" panose="020F0502020204030204" pitchFamily="34" charset="0"/>
              </a:rPr>
              <a:t>transformation </a:t>
            </a:r>
            <a:r>
              <a:rPr lang="en-US" sz="2353" spc="-60" dirty="0">
                <a:latin typeface="+mn-lt"/>
                <a:cs typeface="Calibri" panose="020F0502020204030204" pitchFamily="34" charset="0"/>
              </a:rPr>
              <a:t>layer, </a:t>
            </a:r>
            <a:r>
              <a:rPr lang="en-US" sz="2353" spc="-10" dirty="0">
                <a:latin typeface="+mn-lt"/>
                <a:cs typeface="Calibri" panose="020F0502020204030204" pitchFamily="34" charset="0"/>
              </a:rPr>
              <a:t>use CCI tables </a:t>
            </a:r>
            <a:r>
              <a:rPr lang="en-US" sz="2353" spc="-15" dirty="0">
                <a:latin typeface="+mn-lt"/>
                <a:cs typeface="Calibri" panose="020F0502020204030204" pitchFamily="34" charset="0"/>
              </a:rPr>
              <a:t>where  appropriate at presentation</a:t>
            </a:r>
            <a:r>
              <a:rPr lang="en-US" sz="2353" spc="65" dirty="0">
                <a:latin typeface="+mn-lt"/>
                <a:cs typeface="Calibri" panose="020F0502020204030204" pitchFamily="34" charset="0"/>
              </a:rPr>
              <a:t> </a:t>
            </a:r>
            <a:r>
              <a:rPr lang="en-US" sz="2353" spc="-25" dirty="0">
                <a:latin typeface="+mn-lt"/>
                <a:cs typeface="Calibri" panose="020F0502020204030204" pitchFamily="34" charset="0"/>
              </a:rPr>
              <a:t>layer</a:t>
            </a:r>
            <a:endParaRPr lang="en-US" sz="2353" dirty="0">
              <a:latin typeface="+mn-lt"/>
              <a:cs typeface="Calibri" panose="020F0502020204030204" pitchFamily="34" charset="0"/>
            </a:endParaRPr>
          </a:p>
          <a:p>
            <a:pPr marL="0" indent="0">
              <a:buNone/>
            </a:pPr>
            <a:endParaRPr lang="en-US" sz="2353" dirty="0">
              <a:latin typeface="+mn-lt"/>
              <a:cs typeface="Calibri" panose="020F0502020204030204" pitchFamily="34" charset="0"/>
            </a:endParaRPr>
          </a:p>
        </p:txBody>
      </p:sp>
    </p:spTree>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C2AE368-AFFE-40AD-A5A2-746134C203D4}"/>
              </a:ext>
            </a:extLst>
          </p:cNvPr>
          <p:cNvPicPr>
            <a:picLocks noChangeAspect="1"/>
          </p:cNvPicPr>
          <p:nvPr/>
        </p:nvPicPr>
        <p:blipFill>
          <a:blip r:embed="rId2"/>
          <a:stretch>
            <a:fillRect/>
          </a:stretch>
        </p:blipFill>
        <p:spPr>
          <a:xfrm>
            <a:off x="3167501" y="1552485"/>
            <a:ext cx="8834102" cy="5086989"/>
          </a:xfrm>
          <a:prstGeom prst="rect">
            <a:avLst/>
          </a:prstGeom>
          <a:ln>
            <a:solidFill>
              <a:schemeClr val="tx1"/>
            </a:solidFill>
          </a:ln>
        </p:spPr>
      </p:pic>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Data Hub – Linked Storage </a:t>
            </a:r>
          </a:p>
        </p:txBody>
      </p:sp>
      <p:sp>
        <p:nvSpPr>
          <p:cNvPr id="7" name="Text Placeholder 3">
            <a:extLst>
              <a:ext uri="{FF2B5EF4-FFF2-40B4-BE49-F238E27FC236}">
                <a16:creationId xmlns:a16="http://schemas.microsoft.com/office/drawing/2014/main" id="{4CA5C305-930D-4A6A-BA6A-29E7885EF756}"/>
              </a:ext>
            </a:extLst>
          </p:cNvPr>
          <p:cNvSpPr>
            <a:spLocks noGrp="1"/>
          </p:cNvSpPr>
          <p:nvPr>
            <p:ph type="body" sz="quarter" idx="11"/>
          </p:nvPr>
        </p:nvSpPr>
        <p:spPr>
          <a:xfrm>
            <a:off x="426426" y="1027431"/>
            <a:ext cx="10294448" cy="465621"/>
          </a:xfrm>
        </p:spPr>
        <p:txBody>
          <a:bodyPr/>
          <a:lstStyle/>
          <a:p>
            <a:r>
              <a:rPr lang="en-US" sz="1800" dirty="0">
                <a:solidFill>
                  <a:schemeClr val="tx1"/>
                </a:solidFill>
              </a:rPr>
              <a:t>Browse Azure Data Lake Storage Gen2 accounts – filesystems, Azure Data Explorer – clusters, Azure Cosmos DB -containers</a:t>
            </a:r>
            <a:endParaRPr lang="en-US" sz="1600" dirty="0">
              <a:solidFill>
                <a:schemeClr val="tx1"/>
              </a:solidFill>
            </a:endParaRPr>
          </a:p>
        </p:txBody>
      </p:sp>
      <p:sp>
        <p:nvSpPr>
          <p:cNvPr id="6" name="Rectangle 5">
            <a:extLst>
              <a:ext uri="{FF2B5EF4-FFF2-40B4-BE49-F238E27FC236}">
                <a16:creationId xmlns:a16="http://schemas.microsoft.com/office/drawing/2014/main" id="{13E61F6C-A33C-4D21-8341-2A2104F4AFAE}"/>
              </a:ext>
            </a:extLst>
          </p:cNvPr>
          <p:cNvSpPr/>
          <p:nvPr/>
        </p:nvSpPr>
        <p:spPr bwMode="auto">
          <a:xfrm>
            <a:off x="3521708" y="3993672"/>
            <a:ext cx="2189960" cy="238125"/>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4B24CE52-6F6F-4F82-A63D-FE80FEF1674B}"/>
              </a:ext>
            </a:extLst>
          </p:cNvPr>
          <p:cNvSpPr/>
          <p:nvPr/>
        </p:nvSpPr>
        <p:spPr bwMode="auto">
          <a:xfrm>
            <a:off x="3826276" y="4475525"/>
            <a:ext cx="970991" cy="238125"/>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 name="TextBox 1">
            <a:extLst>
              <a:ext uri="{FF2B5EF4-FFF2-40B4-BE49-F238E27FC236}">
                <a16:creationId xmlns:a16="http://schemas.microsoft.com/office/drawing/2014/main" id="{8D53680C-EEE3-499F-82B7-1F24FBF37FF5}"/>
              </a:ext>
            </a:extLst>
          </p:cNvPr>
          <p:cNvSpPr txBox="1"/>
          <p:nvPr/>
        </p:nvSpPr>
        <p:spPr>
          <a:xfrm>
            <a:off x="922136" y="3816341"/>
            <a:ext cx="1546386" cy="627864"/>
          </a:xfrm>
          <a:prstGeom prst="rect">
            <a:avLst/>
          </a:prstGeom>
          <a:noFill/>
        </p:spPr>
        <p:txBody>
          <a:bodyPr wrap="square" lIns="182880" tIns="146304" rIns="182880" bIns="146304" rtlCol="0">
            <a:spAutoFit/>
          </a:bodyPr>
          <a:lstStyle/>
          <a:p>
            <a:pPr>
              <a:lnSpc>
                <a:spcPct val="90000"/>
              </a:lnSpc>
              <a:spcAft>
                <a:spcPts val="600"/>
              </a:spcAft>
            </a:pPr>
            <a:r>
              <a:rPr lang="en-US" sz="1200" dirty="0">
                <a:solidFill>
                  <a:srgbClr val="FF0000"/>
                </a:solidFill>
              </a:rPr>
              <a:t>Linked ADLS Gen2 Account</a:t>
            </a:r>
          </a:p>
        </p:txBody>
      </p:sp>
      <p:sp>
        <p:nvSpPr>
          <p:cNvPr id="9" name="TextBox 8">
            <a:extLst>
              <a:ext uri="{FF2B5EF4-FFF2-40B4-BE49-F238E27FC236}">
                <a16:creationId xmlns:a16="http://schemas.microsoft.com/office/drawing/2014/main" id="{6AC3C418-E214-41DE-A03A-4600029A9501}"/>
              </a:ext>
            </a:extLst>
          </p:cNvPr>
          <p:cNvSpPr txBox="1"/>
          <p:nvPr/>
        </p:nvSpPr>
        <p:spPr>
          <a:xfrm>
            <a:off x="1332977" y="4594587"/>
            <a:ext cx="1152434" cy="627864"/>
          </a:xfrm>
          <a:prstGeom prst="rect">
            <a:avLst/>
          </a:prstGeom>
          <a:noFill/>
        </p:spPr>
        <p:txBody>
          <a:bodyPr wrap="square" lIns="182880" tIns="146304" rIns="182880" bIns="146304" rtlCol="0">
            <a:spAutoFit/>
          </a:bodyPr>
          <a:lstStyle/>
          <a:p>
            <a:pPr>
              <a:lnSpc>
                <a:spcPct val="90000"/>
              </a:lnSpc>
              <a:spcAft>
                <a:spcPts val="600"/>
              </a:spcAft>
            </a:pPr>
            <a:r>
              <a:rPr lang="en-US" sz="1200" dirty="0">
                <a:solidFill>
                  <a:srgbClr val="FF0000"/>
                </a:solidFill>
              </a:rPr>
              <a:t>Container (filesystem)</a:t>
            </a:r>
          </a:p>
        </p:txBody>
      </p:sp>
      <p:cxnSp>
        <p:nvCxnSpPr>
          <p:cNvPr id="11" name="Straight Arrow Connector 10">
            <a:extLst>
              <a:ext uri="{FF2B5EF4-FFF2-40B4-BE49-F238E27FC236}">
                <a16:creationId xmlns:a16="http://schemas.microsoft.com/office/drawing/2014/main" id="{D8A53B76-8CAC-4E1B-BBA8-15E9534DEA79}"/>
              </a:ext>
            </a:extLst>
          </p:cNvPr>
          <p:cNvCxnSpPr>
            <a:cxnSpLocks/>
            <a:stCxn id="2" idx="3"/>
            <a:endCxn id="6" idx="1"/>
          </p:cNvCxnSpPr>
          <p:nvPr/>
        </p:nvCxnSpPr>
        <p:spPr>
          <a:xfrm flipV="1">
            <a:off x="2468522" y="4112735"/>
            <a:ext cx="1053186" cy="17538"/>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E24F598D-9824-41B0-8B2F-02248A2F5D54}"/>
              </a:ext>
            </a:extLst>
          </p:cNvPr>
          <p:cNvCxnSpPr>
            <a:cxnSpLocks/>
            <a:stCxn id="9" idx="3"/>
            <a:endCxn id="8" idx="1"/>
          </p:cNvCxnSpPr>
          <p:nvPr/>
        </p:nvCxnSpPr>
        <p:spPr>
          <a:xfrm flipV="1">
            <a:off x="2485411" y="4594588"/>
            <a:ext cx="1340865" cy="313931"/>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A6DC05BB-F373-4012-AFCB-816237124F44}"/>
              </a:ext>
            </a:extLst>
          </p:cNvPr>
          <p:cNvSpPr txBox="1"/>
          <p:nvPr/>
        </p:nvSpPr>
        <p:spPr>
          <a:xfrm>
            <a:off x="7584552" y="2646318"/>
            <a:ext cx="1160549" cy="350865"/>
          </a:xfrm>
          <a:prstGeom prst="rect">
            <a:avLst/>
          </a:prstGeom>
          <a:noFill/>
        </p:spPr>
        <p:txBody>
          <a:bodyPr wrap="square" lIns="182880" tIns="91440" rIns="182880" bIns="91440" rtlCol="0">
            <a:spAutoFit/>
          </a:bodyPr>
          <a:lstStyle/>
          <a:p>
            <a:pPr>
              <a:lnSpc>
                <a:spcPct val="90000"/>
              </a:lnSpc>
              <a:spcAft>
                <a:spcPts val="600"/>
              </a:spcAft>
            </a:pPr>
            <a:r>
              <a:rPr lang="en-US" sz="1200" dirty="0">
                <a:solidFill>
                  <a:srgbClr val="FF0000"/>
                </a:solidFill>
              </a:rPr>
              <a:t>File path</a:t>
            </a:r>
          </a:p>
        </p:txBody>
      </p:sp>
      <p:sp>
        <p:nvSpPr>
          <p:cNvPr id="23" name="Rectangle 22">
            <a:extLst>
              <a:ext uri="{FF2B5EF4-FFF2-40B4-BE49-F238E27FC236}">
                <a16:creationId xmlns:a16="http://schemas.microsoft.com/office/drawing/2014/main" id="{11B57224-408A-4A13-B844-2FDD180D7504}"/>
              </a:ext>
            </a:extLst>
          </p:cNvPr>
          <p:cNvSpPr/>
          <p:nvPr/>
        </p:nvSpPr>
        <p:spPr bwMode="auto">
          <a:xfrm>
            <a:off x="6488577" y="2678384"/>
            <a:ext cx="1160548" cy="238125"/>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15">
            <a:extLst>
              <a:ext uri="{FF2B5EF4-FFF2-40B4-BE49-F238E27FC236}">
                <a16:creationId xmlns:a16="http://schemas.microsoft.com/office/drawing/2014/main" id="{183ADEA7-AB6D-4B26-9FDE-B8F256C47D2A}"/>
              </a:ext>
            </a:extLst>
          </p:cNvPr>
          <p:cNvSpPr/>
          <p:nvPr/>
        </p:nvSpPr>
        <p:spPr bwMode="auto">
          <a:xfrm>
            <a:off x="3521708" y="3498296"/>
            <a:ext cx="2189959" cy="238125"/>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7" name="TextBox 16">
            <a:extLst>
              <a:ext uri="{FF2B5EF4-FFF2-40B4-BE49-F238E27FC236}">
                <a16:creationId xmlns:a16="http://schemas.microsoft.com/office/drawing/2014/main" id="{08E66697-8145-4226-BE74-8F4202A0E012}"/>
              </a:ext>
            </a:extLst>
          </p:cNvPr>
          <p:cNvSpPr txBox="1"/>
          <p:nvPr/>
        </p:nvSpPr>
        <p:spPr>
          <a:xfrm>
            <a:off x="922136" y="3020686"/>
            <a:ext cx="1546386" cy="627864"/>
          </a:xfrm>
          <a:prstGeom prst="rect">
            <a:avLst/>
          </a:prstGeom>
          <a:noFill/>
        </p:spPr>
        <p:txBody>
          <a:bodyPr wrap="square" lIns="182880" tIns="146304" rIns="182880" bIns="146304" rtlCol="0">
            <a:spAutoFit/>
          </a:bodyPr>
          <a:lstStyle/>
          <a:p>
            <a:pPr>
              <a:lnSpc>
                <a:spcPct val="90000"/>
              </a:lnSpc>
              <a:spcAft>
                <a:spcPts val="600"/>
              </a:spcAft>
            </a:pPr>
            <a:r>
              <a:rPr lang="en-US" sz="1200" dirty="0">
                <a:solidFill>
                  <a:srgbClr val="FF0000"/>
                </a:solidFill>
              </a:rPr>
              <a:t>Linked Azure Data Explorer </a:t>
            </a:r>
          </a:p>
        </p:txBody>
      </p:sp>
      <p:cxnSp>
        <p:nvCxnSpPr>
          <p:cNvPr id="19" name="Straight Arrow Connector 18">
            <a:extLst>
              <a:ext uri="{FF2B5EF4-FFF2-40B4-BE49-F238E27FC236}">
                <a16:creationId xmlns:a16="http://schemas.microsoft.com/office/drawing/2014/main" id="{76D3BFBD-7591-40B1-9F19-1DB7DE52C592}"/>
              </a:ext>
            </a:extLst>
          </p:cNvPr>
          <p:cNvCxnSpPr>
            <a:cxnSpLocks/>
            <a:stCxn id="17" idx="3"/>
            <a:endCxn id="16" idx="1"/>
          </p:cNvCxnSpPr>
          <p:nvPr/>
        </p:nvCxnSpPr>
        <p:spPr>
          <a:xfrm>
            <a:off x="2468522" y="3334618"/>
            <a:ext cx="1053186" cy="282741"/>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95B92CF0-A040-4E1F-8E5B-D8D0E9501711}"/>
              </a:ext>
            </a:extLst>
          </p:cNvPr>
          <p:cNvSpPr/>
          <p:nvPr/>
        </p:nvSpPr>
        <p:spPr bwMode="auto">
          <a:xfrm>
            <a:off x="3521708" y="3197886"/>
            <a:ext cx="2189958" cy="238125"/>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7" name="TextBox 26">
            <a:extLst>
              <a:ext uri="{FF2B5EF4-FFF2-40B4-BE49-F238E27FC236}">
                <a16:creationId xmlns:a16="http://schemas.microsoft.com/office/drawing/2014/main" id="{EC0A7CC7-F121-46F1-A2CD-4ED3E54441EB}"/>
              </a:ext>
            </a:extLst>
          </p:cNvPr>
          <p:cNvSpPr txBox="1"/>
          <p:nvPr/>
        </p:nvSpPr>
        <p:spPr>
          <a:xfrm>
            <a:off x="983542" y="2215319"/>
            <a:ext cx="1650588" cy="627864"/>
          </a:xfrm>
          <a:prstGeom prst="rect">
            <a:avLst/>
          </a:prstGeom>
          <a:noFill/>
        </p:spPr>
        <p:txBody>
          <a:bodyPr wrap="square" lIns="182880" tIns="146304" rIns="182880" bIns="146304" rtlCol="0">
            <a:spAutoFit/>
          </a:bodyPr>
          <a:lstStyle/>
          <a:p>
            <a:pPr>
              <a:lnSpc>
                <a:spcPct val="90000"/>
              </a:lnSpc>
              <a:spcAft>
                <a:spcPts val="600"/>
              </a:spcAft>
            </a:pPr>
            <a:r>
              <a:rPr lang="en-US" sz="1200" dirty="0">
                <a:solidFill>
                  <a:srgbClr val="FF0000"/>
                </a:solidFill>
              </a:rPr>
              <a:t>Linked Cosmos DB Analytical Store</a:t>
            </a:r>
          </a:p>
        </p:txBody>
      </p:sp>
      <p:cxnSp>
        <p:nvCxnSpPr>
          <p:cNvPr id="29" name="Straight Arrow Connector 28">
            <a:extLst>
              <a:ext uri="{FF2B5EF4-FFF2-40B4-BE49-F238E27FC236}">
                <a16:creationId xmlns:a16="http://schemas.microsoft.com/office/drawing/2014/main" id="{97114190-BBC8-4322-98F1-75F0DB4158B7}"/>
              </a:ext>
            </a:extLst>
          </p:cNvPr>
          <p:cNvCxnSpPr>
            <a:cxnSpLocks/>
            <a:stCxn id="27" idx="3"/>
            <a:endCxn id="21" idx="1"/>
          </p:cNvCxnSpPr>
          <p:nvPr/>
        </p:nvCxnSpPr>
        <p:spPr>
          <a:xfrm>
            <a:off x="2634130" y="2529251"/>
            <a:ext cx="887578" cy="787698"/>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77201686"/>
      </p:ext>
    </p:extLst>
  </p:cSld>
  <p:clrMapOvr>
    <a:masterClrMapping/>
  </p:clrMapOvr>
  <p:transition>
    <p:fade/>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333" rIns="0" bIns="0" rtlCol="0" anchor="t">
            <a:spAutoFit/>
          </a:bodyPr>
          <a:lstStyle/>
          <a:p>
            <a:pPr marL="12698">
              <a:spcBef>
                <a:spcPts val="105"/>
              </a:spcBef>
            </a:pPr>
            <a:r>
              <a:rPr spc="-5" dirty="0"/>
              <a:t>CCI </a:t>
            </a:r>
            <a:r>
              <a:rPr spc="-15" dirty="0"/>
              <a:t>Best</a:t>
            </a:r>
            <a:r>
              <a:rPr spc="-70" dirty="0"/>
              <a:t> </a:t>
            </a:r>
            <a:r>
              <a:rPr spc="-15" dirty="0"/>
              <a:t>Practice</a:t>
            </a:r>
          </a:p>
        </p:txBody>
      </p:sp>
      <p:sp>
        <p:nvSpPr>
          <p:cNvPr id="4" name="Text Placeholder 3">
            <a:extLst>
              <a:ext uri="{FF2B5EF4-FFF2-40B4-BE49-F238E27FC236}">
                <a16:creationId xmlns:a16="http://schemas.microsoft.com/office/drawing/2014/main" id="{E8ADD5C5-B44B-4F35-BEC1-0389E2EDCC52}"/>
              </a:ext>
            </a:extLst>
          </p:cNvPr>
          <p:cNvSpPr>
            <a:spLocks noGrp="1"/>
          </p:cNvSpPr>
          <p:nvPr>
            <p:ph type="body" sz="quarter" idx="10"/>
          </p:nvPr>
        </p:nvSpPr>
        <p:spPr>
          <a:xfrm>
            <a:off x="584201" y="1435781"/>
            <a:ext cx="11018520" cy="2862707"/>
          </a:xfrm>
        </p:spPr>
        <p:txBody>
          <a:bodyPr/>
          <a:lstStyle/>
          <a:p>
            <a:pPr marL="241254" indent="-229191">
              <a:spcBef>
                <a:spcPts val="774"/>
              </a:spcBef>
              <a:buFont typeface="Arial"/>
              <a:buChar char="•"/>
              <a:tabLst>
                <a:tab pos="241889" algn="l"/>
              </a:tabLst>
            </a:pPr>
            <a:r>
              <a:rPr lang="en-US" spc="-5" dirty="0">
                <a:latin typeface="Calibri"/>
                <a:cs typeface="Calibri"/>
              </a:rPr>
              <a:t>MAX </a:t>
            </a:r>
            <a:r>
              <a:rPr lang="en-US" spc="-20" dirty="0">
                <a:latin typeface="Calibri"/>
                <a:cs typeface="Calibri"/>
              </a:rPr>
              <a:t>data </a:t>
            </a:r>
            <a:r>
              <a:rPr lang="en-US" spc="-5" dirty="0">
                <a:latin typeface="Calibri"/>
                <a:cs typeface="Calibri"/>
              </a:rPr>
              <a:t>types </a:t>
            </a:r>
            <a:r>
              <a:rPr lang="en-US" spc="-10" dirty="0">
                <a:latin typeface="Calibri"/>
                <a:cs typeface="Calibri"/>
              </a:rPr>
              <a:t>not</a:t>
            </a:r>
            <a:r>
              <a:rPr lang="en-US" spc="55" dirty="0">
                <a:latin typeface="Calibri"/>
                <a:cs typeface="Calibri"/>
              </a:rPr>
              <a:t> </a:t>
            </a:r>
            <a:r>
              <a:rPr lang="en-US" spc="-10" dirty="0">
                <a:latin typeface="Calibri"/>
                <a:cs typeface="Calibri"/>
              </a:rPr>
              <a:t>supported</a:t>
            </a:r>
            <a:endParaRPr lang="en-US" dirty="0">
              <a:latin typeface="Calibri"/>
              <a:cs typeface="Calibri"/>
            </a:endParaRPr>
          </a:p>
          <a:p>
            <a:pPr marL="241254" indent="-229191">
              <a:spcBef>
                <a:spcPts val="674"/>
              </a:spcBef>
              <a:buFont typeface="Arial"/>
              <a:buChar char="•"/>
              <a:tabLst>
                <a:tab pos="241889" algn="l"/>
              </a:tabLst>
            </a:pPr>
            <a:r>
              <a:rPr lang="en-US" spc="-40" dirty="0">
                <a:latin typeface="Calibri"/>
                <a:cs typeface="Calibri"/>
              </a:rPr>
              <a:t>At </a:t>
            </a:r>
            <a:r>
              <a:rPr lang="en-US" spc="-10" dirty="0">
                <a:latin typeface="Calibri"/>
                <a:cs typeface="Calibri"/>
              </a:rPr>
              <a:t>least </a:t>
            </a:r>
            <a:r>
              <a:rPr lang="en-US" spc="-5" dirty="0">
                <a:latin typeface="Calibri"/>
                <a:cs typeface="Calibri"/>
              </a:rPr>
              <a:t>1 million </a:t>
            </a:r>
            <a:r>
              <a:rPr lang="en-US" spc="-25" dirty="0">
                <a:latin typeface="Calibri"/>
                <a:cs typeface="Calibri"/>
              </a:rPr>
              <a:t>rows </a:t>
            </a:r>
            <a:r>
              <a:rPr lang="en-US" spc="-5" dirty="0">
                <a:latin typeface="Calibri"/>
                <a:cs typeface="Calibri"/>
              </a:rPr>
              <a:t>* 60 distributions * </a:t>
            </a:r>
            <a:r>
              <a:rPr lang="en-US" spc="-10" dirty="0">
                <a:latin typeface="Calibri"/>
                <a:cs typeface="Calibri"/>
              </a:rPr>
              <a:t>number </a:t>
            </a:r>
            <a:r>
              <a:rPr lang="en-US" spc="-5" dirty="0">
                <a:latin typeface="Calibri"/>
                <a:cs typeface="Calibri"/>
              </a:rPr>
              <a:t>of</a:t>
            </a:r>
            <a:r>
              <a:rPr lang="en-US" spc="170" dirty="0">
                <a:latin typeface="Calibri"/>
                <a:cs typeface="Calibri"/>
              </a:rPr>
              <a:t> </a:t>
            </a:r>
            <a:r>
              <a:rPr lang="en-US" spc="-10" dirty="0">
                <a:latin typeface="Calibri"/>
                <a:cs typeface="Calibri"/>
              </a:rPr>
              <a:t>partitions</a:t>
            </a:r>
            <a:endParaRPr lang="en-US" dirty="0">
              <a:latin typeface="Calibri"/>
              <a:cs typeface="Calibri"/>
            </a:endParaRPr>
          </a:p>
          <a:p>
            <a:pPr marL="241254" indent="-229191">
              <a:spcBef>
                <a:spcPts val="660"/>
              </a:spcBef>
              <a:buFont typeface="Arial"/>
              <a:buChar char="•"/>
              <a:tabLst>
                <a:tab pos="241889" algn="l"/>
              </a:tabLst>
            </a:pPr>
            <a:r>
              <a:rPr lang="en-US" spc="-40" dirty="0">
                <a:latin typeface="Calibri"/>
                <a:cs typeface="Calibri"/>
              </a:rPr>
              <a:t>At </a:t>
            </a:r>
            <a:r>
              <a:rPr lang="en-US" spc="-10" dirty="0">
                <a:latin typeface="Calibri"/>
                <a:cs typeface="Calibri"/>
              </a:rPr>
              <a:t>least </a:t>
            </a:r>
            <a:r>
              <a:rPr lang="en-US" spc="-5" dirty="0">
                <a:latin typeface="Calibri"/>
                <a:cs typeface="Calibri"/>
              </a:rPr>
              <a:t>100k </a:t>
            </a:r>
            <a:r>
              <a:rPr lang="en-US" spc="-25" dirty="0">
                <a:latin typeface="Calibri"/>
                <a:cs typeface="Calibri"/>
              </a:rPr>
              <a:t>rows </a:t>
            </a:r>
            <a:r>
              <a:rPr lang="en-US" spc="-10" dirty="0">
                <a:latin typeface="Calibri"/>
                <a:cs typeface="Calibri"/>
              </a:rPr>
              <a:t>per </a:t>
            </a:r>
            <a:r>
              <a:rPr lang="en-US" spc="-15" dirty="0">
                <a:latin typeface="Calibri"/>
                <a:cs typeface="Calibri"/>
              </a:rPr>
              <a:t>batch, </a:t>
            </a:r>
            <a:r>
              <a:rPr lang="en-US" spc="-5" dirty="0">
                <a:latin typeface="Calibri"/>
                <a:cs typeface="Calibri"/>
              </a:rPr>
              <a:t>up </a:t>
            </a:r>
            <a:r>
              <a:rPr lang="en-US" spc="-20" dirty="0">
                <a:latin typeface="Calibri"/>
                <a:cs typeface="Calibri"/>
              </a:rPr>
              <a:t>to</a:t>
            </a:r>
            <a:r>
              <a:rPr lang="en-US" spc="200" dirty="0">
                <a:latin typeface="Calibri"/>
                <a:cs typeface="Calibri"/>
              </a:rPr>
              <a:t> </a:t>
            </a:r>
            <a:r>
              <a:rPr lang="en-US" spc="-10" dirty="0">
                <a:latin typeface="Calibri"/>
                <a:cs typeface="Calibri"/>
              </a:rPr>
              <a:t>1million</a:t>
            </a:r>
            <a:endParaRPr lang="en-US" dirty="0">
              <a:latin typeface="Calibri"/>
              <a:cs typeface="Calibri"/>
            </a:endParaRPr>
          </a:p>
          <a:p>
            <a:pPr marL="241254" indent="-229191">
              <a:spcBef>
                <a:spcPts val="660"/>
              </a:spcBef>
              <a:buFont typeface="Arial"/>
              <a:buChar char="•"/>
              <a:tabLst>
                <a:tab pos="241889" algn="l"/>
              </a:tabLst>
            </a:pPr>
            <a:r>
              <a:rPr lang="en-US" spc="-5" dirty="0">
                <a:latin typeface="Calibri"/>
                <a:cs typeface="Calibri"/>
              </a:rPr>
              <a:t>Load </a:t>
            </a:r>
            <a:r>
              <a:rPr lang="en-US" spc="-10" dirty="0">
                <a:latin typeface="Calibri"/>
                <a:cs typeface="Calibri"/>
              </a:rPr>
              <a:t>using </a:t>
            </a:r>
            <a:r>
              <a:rPr lang="en-US" spc="-15" dirty="0">
                <a:latin typeface="Calibri"/>
                <a:cs typeface="Calibri"/>
              </a:rPr>
              <a:t>at </a:t>
            </a:r>
            <a:r>
              <a:rPr lang="en-US" spc="-10" dirty="0">
                <a:latin typeface="Calibri"/>
                <a:cs typeface="Calibri"/>
              </a:rPr>
              <a:t>least LARGERC </a:t>
            </a:r>
            <a:r>
              <a:rPr lang="en-US" spc="-5" dirty="0">
                <a:latin typeface="Calibri"/>
                <a:cs typeface="Calibri"/>
              </a:rPr>
              <a:t>or</a:t>
            </a:r>
            <a:r>
              <a:rPr lang="en-US" spc="75" dirty="0">
                <a:latin typeface="Calibri"/>
                <a:cs typeface="Calibri"/>
              </a:rPr>
              <a:t> </a:t>
            </a:r>
            <a:r>
              <a:rPr lang="en-US" spc="-55" dirty="0">
                <a:latin typeface="Calibri"/>
                <a:cs typeface="Calibri"/>
              </a:rPr>
              <a:t>STATICRC60</a:t>
            </a:r>
          </a:p>
          <a:p>
            <a:pPr marL="469810" lvl="1" indent="-229191">
              <a:spcBef>
                <a:spcPts val="660"/>
              </a:spcBef>
              <a:buFont typeface="Arial"/>
              <a:buChar char="•"/>
              <a:tabLst>
                <a:tab pos="241889" algn="l"/>
              </a:tabLst>
            </a:pPr>
            <a:r>
              <a:rPr lang="en-US" spc="-55" dirty="0">
                <a:latin typeface="Calibri"/>
                <a:cs typeface="Calibri"/>
              </a:rPr>
              <a:t>Create a loading user</a:t>
            </a:r>
            <a:endParaRPr lang="en-US" dirty="0">
              <a:latin typeface="Calibri"/>
              <a:cs typeface="Calibri"/>
            </a:endParaRPr>
          </a:p>
          <a:p>
            <a:pPr marL="241254" indent="-229191">
              <a:spcBef>
                <a:spcPts val="674"/>
              </a:spcBef>
              <a:buFont typeface="Arial"/>
              <a:buChar char="•"/>
              <a:tabLst>
                <a:tab pos="241889" algn="l"/>
              </a:tabLst>
            </a:pPr>
            <a:r>
              <a:rPr lang="en-US" spc="-10" dirty="0">
                <a:latin typeface="Calibri"/>
                <a:cs typeface="Calibri"/>
              </a:rPr>
              <a:t>Minimal </a:t>
            </a:r>
            <a:r>
              <a:rPr lang="en-US" spc="-50" dirty="0">
                <a:latin typeface="Calibri"/>
                <a:cs typeface="Calibri"/>
              </a:rPr>
              <a:t>UPDATE </a:t>
            </a:r>
            <a:r>
              <a:rPr lang="en-US" spc="-5" dirty="0">
                <a:latin typeface="Calibri"/>
                <a:cs typeface="Calibri"/>
              </a:rPr>
              <a:t>and DELETE (or REBUILD</a:t>
            </a:r>
            <a:r>
              <a:rPr lang="en-US" spc="140" dirty="0">
                <a:latin typeface="Calibri"/>
                <a:cs typeface="Calibri"/>
              </a:rPr>
              <a:t> </a:t>
            </a:r>
            <a:r>
              <a:rPr lang="en-US" spc="-15" dirty="0">
                <a:latin typeface="Calibri"/>
                <a:cs typeface="Calibri"/>
              </a:rPr>
              <a:t>frequently)</a:t>
            </a:r>
            <a:endParaRPr lang="en-US" dirty="0">
              <a:latin typeface="Calibri"/>
              <a:cs typeface="Calibri"/>
            </a:endParaRPr>
          </a:p>
        </p:txBody>
      </p:sp>
    </p:spTree>
  </p:cSld>
  <p:clrMapOvr>
    <a:masterClrMapping/>
  </p:clrMapOvr>
  <p:transition>
    <p:fade/>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D9286-B01E-42EF-B2E5-71424501B189}"/>
              </a:ext>
            </a:extLst>
          </p:cNvPr>
          <p:cNvSpPr>
            <a:spLocks noGrp="1"/>
          </p:cNvSpPr>
          <p:nvPr>
            <p:ph type="title"/>
          </p:nvPr>
        </p:nvSpPr>
        <p:spPr>
          <a:xfrm>
            <a:off x="426424" y="222584"/>
            <a:ext cx="10002366" cy="739343"/>
          </a:xfrm>
        </p:spPr>
        <p:txBody>
          <a:bodyPr/>
          <a:lstStyle/>
          <a:p>
            <a:r>
              <a:rPr lang="en-US" dirty="0"/>
              <a:t>Automatic statistics management – Dedicated SQL</a:t>
            </a:r>
          </a:p>
        </p:txBody>
      </p:sp>
      <p:sp>
        <p:nvSpPr>
          <p:cNvPr id="4" name="Text Placeholder 3">
            <a:extLst>
              <a:ext uri="{FF2B5EF4-FFF2-40B4-BE49-F238E27FC236}">
                <a16:creationId xmlns:a16="http://schemas.microsoft.com/office/drawing/2014/main" id="{B1BA41A5-63B7-43CD-A667-E0F7E1F1F848}"/>
              </a:ext>
            </a:extLst>
          </p:cNvPr>
          <p:cNvSpPr>
            <a:spLocks noGrp="1"/>
          </p:cNvSpPr>
          <p:nvPr>
            <p:ph type="body" sz="quarter" idx="10"/>
          </p:nvPr>
        </p:nvSpPr>
        <p:spPr>
          <a:xfrm>
            <a:off x="426423" y="1120573"/>
            <a:ext cx="5926752" cy="5232523"/>
          </a:xfrm>
        </p:spPr>
        <p:txBody>
          <a:bodyPr/>
          <a:lstStyle/>
          <a:p>
            <a:r>
              <a:rPr lang="en-US" dirty="0">
                <a:solidFill>
                  <a:schemeClr val="tx2"/>
                </a:solidFill>
              </a:rPr>
              <a:t>Overview</a:t>
            </a:r>
          </a:p>
          <a:p>
            <a:pPr lvl="1"/>
            <a:r>
              <a:rPr lang="en-US" dirty="0"/>
              <a:t>Statistics are automatically created and maintained for dedicated SQL pool. Incoming queries are analyzed, and individual column statistics are generated on the columns that improve cardinality estimates to enhance query performance. </a:t>
            </a:r>
          </a:p>
          <a:p>
            <a:pPr lvl="1"/>
            <a:endParaRPr lang="en-US" dirty="0"/>
          </a:p>
          <a:p>
            <a:pPr lvl="1"/>
            <a:r>
              <a:rPr lang="en-US" dirty="0"/>
              <a:t>Statistics are automatically updated as data modifications occur in underlying tables.  By default, these updates are synchronous but can be configured to be asynchronous.</a:t>
            </a:r>
          </a:p>
          <a:p>
            <a:pPr lvl="1"/>
            <a:endParaRPr lang="en-US" dirty="0"/>
          </a:p>
          <a:p>
            <a:pPr lvl="1"/>
            <a:r>
              <a:rPr lang="en-US" dirty="0"/>
              <a:t>Statistics are considered out of date when:</a:t>
            </a:r>
          </a:p>
          <a:p>
            <a:pPr marL="285750" lvl="1" indent="-285750">
              <a:buFont typeface="Arial" panose="020B0604020202020204" pitchFamily="34" charset="0"/>
              <a:buChar char="•"/>
            </a:pPr>
            <a:r>
              <a:rPr lang="en-US" dirty="0"/>
              <a:t>There was a data change on an empty table</a:t>
            </a:r>
          </a:p>
          <a:p>
            <a:pPr marL="285750" lvl="1" indent="-285750">
              <a:buFont typeface="Arial" panose="020B0604020202020204" pitchFamily="34" charset="0"/>
              <a:buChar char="•"/>
            </a:pPr>
            <a:r>
              <a:rPr lang="en-US" dirty="0"/>
              <a:t>The number of rows in the table at time of statistics creation was 500 or less, and more than 500 rows have been updated</a:t>
            </a:r>
          </a:p>
          <a:p>
            <a:pPr marL="285750" lvl="1" indent="-285750">
              <a:buFont typeface="Arial" panose="020B0604020202020204" pitchFamily="34" charset="0"/>
              <a:buChar char="•"/>
            </a:pPr>
            <a:r>
              <a:rPr lang="en-US" dirty="0"/>
              <a:t>The number of rows in the table at time of statistics creation was more than 500, and more than 500 + 20% of rows have been updated</a:t>
            </a:r>
          </a:p>
        </p:txBody>
      </p:sp>
      <p:sp>
        <p:nvSpPr>
          <p:cNvPr id="6" name="Rectangle 5">
            <a:extLst>
              <a:ext uri="{FF2B5EF4-FFF2-40B4-BE49-F238E27FC236}">
                <a16:creationId xmlns:a16="http://schemas.microsoft.com/office/drawing/2014/main" id="{5B8BCA64-83FB-4308-9E73-383128442042}"/>
              </a:ext>
            </a:extLst>
          </p:cNvPr>
          <p:cNvSpPr/>
          <p:nvPr/>
        </p:nvSpPr>
        <p:spPr>
          <a:xfrm>
            <a:off x="6553201" y="961927"/>
            <a:ext cx="5343525" cy="446276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08000"/>
                </a:solidFill>
                <a:effectLst/>
                <a:uLnTx/>
                <a:uFillTx/>
                <a:latin typeface="Calibri" panose="020F0502020204030204" pitchFamily="34" charset="0"/>
                <a:cs typeface="Calibri" panose="020F0502020204030204" pitchFamily="34" charset="0"/>
              </a:rPr>
              <a:t>-- Turn on/off auto-create statistics settings</a:t>
            </a:r>
            <a:endParaRPr kumimoji="0" lang="en-US" sz="1200" b="0" i="0" u="none" strike="noStrike" kern="1200" cap="none" spc="0" normalizeH="0" baseline="0" noProof="0">
              <a:ln>
                <a:noFill/>
              </a:ln>
              <a:solidFill>
                <a:srgbClr val="000000"/>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000FF"/>
                </a:solidFill>
                <a:effectLst/>
                <a:uLnTx/>
                <a:uFillTx/>
                <a:latin typeface="Calibri" panose="020F0502020204030204" pitchFamily="34" charset="0"/>
                <a:cs typeface="Calibri" panose="020F0502020204030204" pitchFamily="34" charset="0"/>
              </a:rPr>
              <a:t>ALTER DATABASE </a:t>
            </a:r>
            <a:r>
              <a:rPr kumimoji="0" lang="en-US" sz="1200" b="0" i="0" u="none" strike="noStrike" kern="1200" cap="none" spc="0" normalizeH="0" baseline="0" noProof="0">
                <a:ln>
                  <a:noFill/>
                </a:ln>
                <a:solidFill>
                  <a:srgbClr val="494949"/>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err="1">
                <a:ln>
                  <a:noFill/>
                </a:ln>
                <a:solidFill>
                  <a:srgbClr val="494949"/>
                </a:solidFill>
                <a:effectLst/>
                <a:uLnTx/>
                <a:uFillTx/>
                <a:latin typeface="Calibri" panose="020F0502020204030204" pitchFamily="34" charset="0"/>
                <a:cs typeface="Calibri" panose="020F0502020204030204" pitchFamily="34" charset="0"/>
              </a:rPr>
              <a:t>database_name</a:t>
            </a:r>
            <a:r>
              <a:rPr kumimoji="0" lang="en-US" sz="1200" b="0" i="0" u="none" strike="noStrike" kern="1200" cap="none" spc="0" normalizeH="0" baseline="0" noProof="0">
                <a:ln>
                  <a:noFill/>
                </a:ln>
                <a:solidFill>
                  <a:srgbClr val="494949"/>
                </a:solidFill>
                <a:effectLs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000FF"/>
                </a:solidFill>
                <a:effectLst/>
                <a:uLnTx/>
                <a:uFillTx/>
                <a:latin typeface="Calibri" panose="020F0502020204030204" pitchFamily="34" charset="0"/>
                <a:cs typeface="Calibri" panose="020F0502020204030204" pitchFamily="34" charset="0"/>
              </a:rPr>
              <a:t>SET AUTO_CREATE_STATISTICS </a:t>
            </a:r>
            <a:r>
              <a:rPr kumimoji="0" lang="en-US" sz="1200" b="0" i="0" u="none" strike="noStrike" kern="1200" cap="none" spc="0" normalizeH="0" baseline="0" noProof="0">
                <a:ln>
                  <a:noFill/>
                </a:ln>
                <a:solidFill>
                  <a:srgbClr val="494949"/>
                </a:solidFill>
                <a:effectLst/>
                <a:uLnTx/>
                <a:uFillTx/>
                <a:latin typeface="Calibri" panose="020F0502020204030204" pitchFamily="34" charset="0"/>
                <a:cs typeface="Calibri" panose="020F0502020204030204" pitchFamily="34" charset="0"/>
              </a:rPr>
              <a:t>{ ON | OFF }</a:t>
            </a:r>
          </a:p>
          <a:p>
            <a:pPr marL="0" marR="0" lvl="0" indent="0" algn="l" defTabSz="914400" rtl="0" eaLnBrk="1" fontAlgn="auto" latinLnBrk="0" hangingPunct="1">
              <a:lnSpc>
                <a:spcPct val="100000"/>
              </a:lnSpc>
              <a:spcBef>
                <a:spcPts val="0"/>
              </a:spcBef>
              <a:spcAft>
                <a:spcPts val="600"/>
              </a:spcAft>
              <a:buClrTx/>
              <a:buSzTx/>
              <a:buFontTx/>
              <a:buNone/>
              <a:tabLst/>
              <a:defRPr/>
            </a:pPr>
            <a:endParaRPr kumimoji="0" lang="en-US" sz="1200" b="0" i="0" u="none" strike="noStrike" kern="1200" cap="none" spc="0" normalizeH="0" baseline="0" noProof="0">
              <a:ln>
                <a:noFill/>
              </a:ln>
              <a:solidFill>
                <a:srgbClr val="494949"/>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08000"/>
                </a:solidFill>
                <a:effectLst/>
                <a:uLnTx/>
                <a:uFillTx/>
                <a:latin typeface="Calibri" panose="020F0502020204030204" pitchFamily="34" charset="0"/>
                <a:cs typeface="Calibri" panose="020F0502020204030204" pitchFamily="34" charset="0"/>
              </a:rPr>
              <a:t>-- Turn on/off auto-update statistics settings</a:t>
            </a:r>
            <a:endParaRPr kumimoji="0" lang="en-US" sz="1200" b="0" i="0" u="none" strike="noStrike" kern="1200" cap="none" spc="0" normalizeH="0" baseline="0" noProof="0">
              <a:ln>
                <a:noFill/>
              </a:ln>
              <a:solidFill>
                <a:srgbClr val="000000"/>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000FF"/>
                </a:solidFill>
                <a:effectLst/>
                <a:uLnTx/>
                <a:uFillTx/>
                <a:latin typeface="Calibri" panose="020F0502020204030204" pitchFamily="34" charset="0"/>
                <a:cs typeface="Calibri" panose="020F0502020204030204" pitchFamily="34" charset="0"/>
              </a:rPr>
              <a:t>ALTER DATABASE </a:t>
            </a:r>
            <a:r>
              <a:rPr kumimoji="0" lang="en-US" sz="1200" b="0" i="0" u="none" strike="noStrike" kern="1200" cap="none" spc="0" normalizeH="0" baseline="0" noProof="0">
                <a:ln>
                  <a:noFill/>
                </a:ln>
                <a:solidFill>
                  <a:srgbClr val="494949"/>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err="1">
                <a:ln>
                  <a:noFill/>
                </a:ln>
                <a:solidFill>
                  <a:srgbClr val="494949"/>
                </a:solidFill>
                <a:effectLst/>
                <a:uLnTx/>
                <a:uFillTx/>
                <a:latin typeface="Calibri" panose="020F0502020204030204" pitchFamily="34" charset="0"/>
                <a:cs typeface="Calibri" panose="020F0502020204030204" pitchFamily="34" charset="0"/>
              </a:rPr>
              <a:t>database_name</a:t>
            </a:r>
            <a:r>
              <a:rPr kumimoji="0" lang="en-US" sz="1200" b="0" i="0" u="none" strike="noStrike" kern="1200" cap="none" spc="0" normalizeH="0" baseline="0" noProof="0">
                <a:ln>
                  <a:noFill/>
                </a:ln>
                <a:solidFill>
                  <a:srgbClr val="494949"/>
                </a:solidFill>
                <a:effectLs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000FF"/>
                </a:solidFill>
                <a:effectLst/>
                <a:uLnTx/>
                <a:uFillTx/>
                <a:latin typeface="Calibri" panose="020F0502020204030204" pitchFamily="34" charset="0"/>
                <a:cs typeface="Calibri" panose="020F0502020204030204" pitchFamily="34" charset="0"/>
              </a:rPr>
              <a:t>SET AUTO_UPDATE_STATISTICS </a:t>
            </a:r>
            <a:r>
              <a:rPr kumimoji="0" lang="en-US" sz="1200" b="0" i="0" u="none" strike="noStrike" kern="1200" cap="none" spc="0" normalizeH="0" baseline="0" noProof="0">
                <a:ln>
                  <a:noFill/>
                </a:ln>
                <a:solidFill>
                  <a:srgbClr val="494949"/>
                </a:solidFill>
                <a:effectLst/>
                <a:uLnTx/>
                <a:uFillTx/>
                <a:latin typeface="Calibri" panose="020F0502020204030204" pitchFamily="34" charset="0"/>
                <a:cs typeface="Calibri" panose="020F0502020204030204" pitchFamily="34" charset="0"/>
              </a:rPr>
              <a:t>{ ON | OFF }</a:t>
            </a:r>
          </a:p>
          <a:p>
            <a:pPr marL="0" marR="0" lvl="0" indent="0" algn="l" defTabSz="914400" rtl="0" eaLnBrk="1" fontAlgn="auto" latinLnBrk="0" hangingPunct="1">
              <a:lnSpc>
                <a:spcPct val="100000"/>
              </a:lnSpc>
              <a:spcBef>
                <a:spcPts val="0"/>
              </a:spcBef>
              <a:spcAft>
                <a:spcPts val="600"/>
              </a:spcAft>
              <a:buClrTx/>
              <a:buSzTx/>
              <a:buFontTx/>
              <a:buNone/>
              <a:tabLst/>
              <a:defRPr/>
            </a:pPr>
            <a:endParaRPr kumimoji="0" lang="en-US" sz="1200" b="0" i="0" u="none" strike="noStrike" kern="1200" cap="none" spc="0" normalizeH="0" baseline="0" noProof="0">
              <a:ln>
                <a:noFill/>
              </a:ln>
              <a:solidFill>
                <a:srgbClr val="494949"/>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08000"/>
                </a:solidFill>
                <a:effectLst/>
                <a:uLnTx/>
                <a:uFillTx/>
                <a:latin typeface="Calibri" panose="020F0502020204030204" pitchFamily="34" charset="0"/>
                <a:cs typeface="Calibri" panose="020F0502020204030204" pitchFamily="34" charset="0"/>
              </a:rPr>
              <a:t>-- Configure synchronous/asynchronous update</a:t>
            </a:r>
            <a:endParaRPr kumimoji="0" lang="en-US" sz="1200" b="0" i="0" u="none" strike="noStrike" kern="1200" cap="none" spc="0" normalizeH="0" baseline="0" noProof="0">
              <a:ln>
                <a:noFill/>
              </a:ln>
              <a:solidFill>
                <a:srgbClr val="000000"/>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000FF"/>
                </a:solidFill>
                <a:effectLst/>
                <a:uLnTx/>
                <a:uFillTx/>
                <a:latin typeface="Calibri" panose="020F0502020204030204" pitchFamily="34" charset="0"/>
                <a:cs typeface="Calibri" panose="020F0502020204030204" pitchFamily="34" charset="0"/>
              </a:rPr>
              <a:t>ALTER DATABASE </a:t>
            </a:r>
            <a:r>
              <a:rPr kumimoji="0" lang="en-US" sz="1200" b="0" i="0" u="none" strike="noStrike" kern="1200" cap="none" spc="0" normalizeH="0" baseline="0" noProof="0">
                <a:ln>
                  <a:noFill/>
                </a:ln>
                <a:solidFill>
                  <a:srgbClr val="494949"/>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err="1">
                <a:ln>
                  <a:noFill/>
                </a:ln>
                <a:solidFill>
                  <a:srgbClr val="494949"/>
                </a:solidFill>
                <a:effectLst/>
                <a:uLnTx/>
                <a:uFillTx/>
                <a:latin typeface="Calibri" panose="020F0502020204030204" pitchFamily="34" charset="0"/>
                <a:cs typeface="Calibri" panose="020F0502020204030204" pitchFamily="34" charset="0"/>
              </a:rPr>
              <a:t>database_name</a:t>
            </a:r>
            <a:r>
              <a:rPr kumimoji="0" lang="en-US" sz="1200" b="0" i="0" u="none" strike="noStrike" kern="1200" cap="none" spc="0" normalizeH="0" baseline="0" noProof="0">
                <a:ln>
                  <a:noFill/>
                </a:ln>
                <a:solidFill>
                  <a:srgbClr val="494949"/>
                </a:solidFill>
                <a:effectLs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000FF"/>
                </a:solidFill>
                <a:effectLst/>
                <a:uLnTx/>
                <a:uFillTx/>
                <a:latin typeface="Calibri" panose="020F0502020204030204" pitchFamily="34" charset="0"/>
                <a:cs typeface="Calibri" panose="020F0502020204030204" pitchFamily="34" charset="0"/>
              </a:rPr>
              <a:t>SET AUTO_UPDATE_STATISTICS_ASYNC </a:t>
            </a:r>
            <a:r>
              <a:rPr kumimoji="0" lang="en-US" sz="1200" b="0" i="0" u="none" strike="noStrike" kern="1200" cap="none" spc="0" normalizeH="0" baseline="0" noProof="0">
                <a:ln>
                  <a:noFill/>
                </a:ln>
                <a:solidFill>
                  <a:srgbClr val="494949"/>
                </a:solidFill>
                <a:effectLst/>
                <a:uLnTx/>
                <a:uFillTx/>
                <a:latin typeface="Calibri" panose="020F0502020204030204" pitchFamily="34" charset="0"/>
                <a:cs typeface="Calibri" panose="020F0502020204030204" pitchFamily="34" charset="0"/>
              </a:rPr>
              <a:t>{ ON | OFF }</a:t>
            </a:r>
          </a:p>
          <a:p>
            <a:pPr marL="0" marR="0" lvl="0" indent="0" algn="l" defTabSz="914400" rtl="0" eaLnBrk="1" fontAlgn="auto" latinLnBrk="0" hangingPunct="1">
              <a:lnSpc>
                <a:spcPct val="100000"/>
              </a:lnSpc>
              <a:spcBef>
                <a:spcPts val="0"/>
              </a:spcBef>
              <a:spcAft>
                <a:spcPts val="600"/>
              </a:spcAft>
              <a:buClrTx/>
              <a:buSzTx/>
              <a:buFontTx/>
              <a:buNone/>
              <a:tabLst/>
              <a:defRPr/>
            </a:pPr>
            <a:endParaRPr kumimoji="0" lang="en-US" sz="1200" b="0" i="0" u="none" strike="noStrike" kern="1200" cap="none" spc="0" normalizeH="0" baseline="0" noProof="0">
              <a:ln>
                <a:noFill/>
              </a:ln>
              <a:solidFill>
                <a:srgbClr val="494949"/>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08000"/>
                </a:solidFill>
                <a:effectLst/>
                <a:uLnTx/>
                <a:uFillTx/>
                <a:latin typeface="Calibri" panose="020F0502020204030204" pitchFamily="34" charset="0"/>
                <a:cs typeface="Calibri" panose="020F0502020204030204" pitchFamily="34" charset="0"/>
              </a:rPr>
              <a:t>-- Check statistics settings for a database </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000FF"/>
                </a:solidFill>
                <a:effectLst/>
                <a:uLnTx/>
                <a:uFillTx/>
                <a:latin typeface="Calibri" panose="020F0502020204030204" pitchFamily="34" charset="0"/>
                <a:cs typeface="Calibri" panose="020F0502020204030204" pitchFamily="34" charset="0"/>
              </a:rPr>
              <a:t>SELECT 	</a:t>
            </a:r>
            <a:r>
              <a:rPr kumimoji="0" lang="en-US" sz="1200" b="0" i="0" u="none" strike="noStrike" kern="1200" cap="none" spc="0" normalizeH="0" baseline="0" noProof="0" err="1">
                <a:ln>
                  <a:noFill/>
                </a:ln>
                <a:solidFill>
                  <a:srgbClr val="494949"/>
                </a:solidFill>
                <a:effectLst/>
                <a:uLnTx/>
                <a:uFillTx/>
                <a:latin typeface="Calibri" panose="020F0502020204030204" pitchFamily="34" charset="0"/>
                <a:cs typeface="Calibri" panose="020F0502020204030204" pitchFamily="34" charset="0"/>
              </a:rPr>
              <a:t>is_auto_create_stats_on</a:t>
            </a:r>
            <a:r>
              <a:rPr kumimoji="0" lang="en-US" sz="1200" b="0" i="0" u="none" strike="noStrike" kern="1200" cap="none" spc="0" normalizeH="0" baseline="0" noProof="0">
                <a:ln>
                  <a:noFill/>
                </a:ln>
                <a:solidFill>
                  <a:srgbClr val="494949"/>
                </a:solidFill>
                <a:effectLs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494949"/>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err="1">
                <a:ln>
                  <a:noFill/>
                </a:ln>
                <a:solidFill>
                  <a:srgbClr val="494949"/>
                </a:solidFill>
                <a:effectLst/>
                <a:uLnTx/>
                <a:uFillTx/>
                <a:latin typeface="Calibri" panose="020F0502020204030204" pitchFamily="34" charset="0"/>
                <a:cs typeface="Calibri" panose="020F0502020204030204" pitchFamily="34" charset="0"/>
              </a:rPr>
              <a:t>is_auto_update_stats_on</a:t>
            </a:r>
            <a:r>
              <a:rPr kumimoji="0" lang="en-US" sz="1200" b="0" i="0" u="none" strike="noStrike" kern="1200" cap="none" spc="0" normalizeH="0" baseline="0" noProof="0">
                <a:ln>
                  <a:noFill/>
                </a:ln>
                <a:solidFill>
                  <a:srgbClr val="494949"/>
                </a:solidFill>
                <a:effectLs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494949"/>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err="1">
                <a:ln>
                  <a:noFill/>
                </a:ln>
                <a:solidFill>
                  <a:srgbClr val="494949"/>
                </a:solidFill>
                <a:effectLst/>
                <a:uLnTx/>
                <a:uFillTx/>
                <a:latin typeface="Calibri" panose="020F0502020204030204" pitchFamily="34" charset="0"/>
                <a:cs typeface="Calibri" panose="020F0502020204030204" pitchFamily="34" charset="0"/>
              </a:rPr>
              <a:t>is_auto_update_stats_async_on</a:t>
            </a:r>
            <a:endParaRPr kumimoji="0" lang="en-US" sz="1200" b="0" i="0" u="none" strike="noStrike" kern="1200" cap="none" spc="0" normalizeH="0" baseline="0" noProof="0">
              <a:ln>
                <a:noFill/>
              </a:ln>
              <a:solidFill>
                <a:srgbClr val="494949"/>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000FF"/>
                </a:solidFill>
                <a:effectLst/>
                <a:uLnTx/>
                <a:uFillTx/>
                <a:latin typeface="Calibri" panose="020F0502020204030204" pitchFamily="34" charset="0"/>
                <a:cs typeface="Calibri" panose="020F0502020204030204" pitchFamily="34" charset="0"/>
              </a:rPr>
              <a:t>FROM</a:t>
            </a:r>
            <a:r>
              <a:rPr kumimoji="0" lang="en-US" sz="1200" b="0" i="0" u="none" strike="noStrike" kern="1200" cap="none" spc="0" normalizeH="0" baseline="0" noProof="0">
                <a:ln>
                  <a:noFill/>
                </a:ln>
                <a:solidFill>
                  <a:srgbClr val="494949"/>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err="1">
                <a:ln>
                  <a:noFill/>
                </a:ln>
                <a:solidFill>
                  <a:srgbClr val="494949"/>
                </a:solidFill>
                <a:effectLst/>
                <a:uLnTx/>
                <a:uFillTx/>
                <a:latin typeface="Calibri" panose="020F0502020204030204" pitchFamily="34" charset="0"/>
                <a:cs typeface="Calibri" panose="020F0502020204030204" pitchFamily="34" charset="0"/>
              </a:rPr>
              <a:t>sys.databases</a:t>
            </a:r>
            <a:endParaRPr kumimoji="0" lang="en-US" sz="1200" b="0" i="0" u="none" strike="noStrike" kern="1200" cap="none" spc="0" normalizeH="0" baseline="0" noProof="0">
              <a:ln>
                <a:noFill/>
              </a:ln>
              <a:solidFill>
                <a:srgbClr val="494949"/>
              </a:solidFill>
              <a:effectLst/>
              <a:uLnTx/>
              <a:uFillTx/>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53868922"/>
      </p:ext>
    </p:extLst>
  </p:cSld>
  <p:clrMapOvr>
    <a:masterClrMapping/>
  </p:clrMapOvr>
  <p:transition>
    <p:fade/>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2883D-94EC-466F-9D23-183AF0492910}"/>
              </a:ext>
            </a:extLst>
          </p:cNvPr>
          <p:cNvSpPr>
            <a:spLocks noGrp="1"/>
          </p:cNvSpPr>
          <p:nvPr>
            <p:ph type="title"/>
          </p:nvPr>
        </p:nvSpPr>
        <p:spPr/>
        <p:txBody>
          <a:bodyPr/>
          <a:lstStyle/>
          <a:p>
            <a:r>
              <a:rPr lang="en-US" dirty="0"/>
              <a:t>Statistics (serverless SQL)</a:t>
            </a:r>
          </a:p>
        </p:txBody>
      </p:sp>
      <p:sp>
        <p:nvSpPr>
          <p:cNvPr id="3" name="Text Placeholder 2">
            <a:extLst>
              <a:ext uri="{FF2B5EF4-FFF2-40B4-BE49-F238E27FC236}">
                <a16:creationId xmlns:a16="http://schemas.microsoft.com/office/drawing/2014/main" id="{FBC2D8A7-0FFB-4C58-A070-DA8A9C7CA5BC}"/>
              </a:ext>
            </a:extLst>
          </p:cNvPr>
          <p:cNvSpPr>
            <a:spLocks noGrp="1"/>
          </p:cNvSpPr>
          <p:nvPr>
            <p:ph type="body" sz="quarter" idx="10"/>
          </p:nvPr>
        </p:nvSpPr>
        <p:spPr>
          <a:xfrm>
            <a:off x="584200" y="1435497"/>
            <a:ext cx="11018520" cy="3464025"/>
          </a:xfrm>
        </p:spPr>
        <p:txBody>
          <a:bodyPr/>
          <a:lstStyle/>
          <a:p>
            <a:r>
              <a:rPr lang="en-US" dirty="0">
                <a:latin typeface="+mn-lt"/>
              </a:rPr>
              <a:t>Automatic creation available only for Parquet and CSV support</a:t>
            </a:r>
          </a:p>
          <a:p>
            <a:endParaRPr lang="en-US" dirty="0">
              <a:latin typeface="+mn-lt"/>
            </a:endParaRPr>
          </a:p>
          <a:p>
            <a:r>
              <a:rPr lang="en-US" dirty="0">
                <a:latin typeface="+mn-lt"/>
              </a:rPr>
              <a:t>Same goes for recreation of statistics</a:t>
            </a:r>
          </a:p>
          <a:p>
            <a:endParaRPr lang="en-US" dirty="0">
              <a:latin typeface="+mn-lt"/>
            </a:endParaRPr>
          </a:p>
          <a:p>
            <a:r>
              <a:rPr lang="en-US" dirty="0">
                <a:latin typeface="+mn-lt"/>
              </a:rPr>
              <a:t>Only single-column statistics are currently supported</a:t>
            </a:r>
          </a:p>
          <a:p>
            <a:endParaRPr lang="en-US" dirty="0">
              <a:latin typeface="+mn-lt"/>
            </a:endParaRPr>
          </a:p>
          <a:p>
            <a:r>
              <a:rPr lang="en-US" dirty="0">
                <a:latin typeface="+mn-lt"/>
              </a:rPr>
              <a:t>CSV sampling not supported yet (only FULLSCAN)</a:t>
            </a:r>
          </a:p>
        </p:txBody>
      </p:sp>
    </p:spTree>
    <p:extLst>
      <p:ext uri="{BB962C8B-B14F-4D97-AF65-F5344CB8AC3E}">
        <p14:creationId xmlns:p14="http://schemas.microsoft.com/office/powerpoint/2010/main" val="4208708682"/>
      </p:ext>
    </p:extLst>
  </p:cSld>
  <p:clrMapOvr>
    <a:masterClrMapping/>
  </p:clrMapOvr>
  <p:transition>
    <p:fade/>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333" rIns="0" bIns="0" rtlCol="0" anchor="t">
            <a:spAutoFit/>
          </a:bodyPr>
          <a:lstStyle/>
          <a:p>
            <a:pPr marL="12698">
              <a:spcBef>
                <a:spcPts val="105"/>
              </a:spcBef>
            </a:pPr>
            <a:r>
              <a:rPr spc="-85" dirty="0"/>
              <a:t>CTAS </a:t>
            </a:r>
            <a:r>
              <a:rPr spc="-15" dirty="0"/>
              <a:t>vs </a:t>
            </a:r>
            <a:r>
              <a:rPr dirty="0"/>
              <a:t>Insert / </a:t>
            </a:r>
            <a:r>
              <a:rPr spc="-15" dirty="0"/>
              <a:t>Update </a:t>
            </a:r>
            <a:r>
              <a:rPr dirty="0"/>
              <a:t>/ </a:t>
            </a:r>
            <a:r>
              <a:rPr spc="-10" dirty="0"/>
              <a:t>Delete </a:t>
            </a:r>
            <a:r>
              <a:rPr dirty="0"/>
              <a:t>/</a:t>
            </a:r>
            <a:r>
              <a:rPr spc="124" dirty="0"/>
              <a:t> </a:t>
            </a:r>
            <a:r>
              <a:rPr spc="-20" dirty="0"/>
              <a:t>Merge</a:t>
            </a:r>
          </a:p>
        </p:txBody>
      </p:sp>
      <p:sp>
        <p:nvSpPr>
          <p:cNvPr id="4" name="Text Placeholder 3">
            <a:extLst>
              <a:ext uri="{FF2B5EF4-FFF2-40B4-BE49-F238E27FC236}">
                <a16:creationId xmlns:a16="http://schemas.microsoft.com/office/drawing/2014/main" id="{717BBF4A-FDE9-4B01-995B-F422040FB296}"/>
              </a:ext>
            </a:extLst>
          </p:cNvPr>
          <p:cNvSpPr>
            <a:spLocks noGrp="1"/>
          </p:cNvSpPr>
          <p:nvPr>
            <p:ph type="body" sz="quarter" idx="10"/>
          </p:nvPr>
        </p:nvSpPr>
        <p:spPr>
          <a:xfrm>
            <a:off x="584201" y="1435781"/>
            <a:ext cx="11018520" cy="2302169"/>
          </a:xfrm>
        </p:spPr>
        <p:txBody>
          <a:bodyPr/>
          <a:lstStyle/>
          <a:p>
            <a:pPr marL="241254" indent="-229191">
              <a:spcBef>
                <a:spcPts val="95"/>
              </a:spcBef>
              <a:buFont typeface="Arial"/>
              <a:buChar char="•"/>
              <a:tabLst>
                <a:tab pos="241889" algn="l"/>
              </a:tabLst>
            </a:pPr>
            <a:r>
              <a:rPr lang="en-US" spc="-30" dirty="0">
                <a:latin typeface="+mn-lt"/>
                <a:cs typeface="Calibri" panose="020F0502020204030204" pitchFamily="34" charset="0"/>
              </a:rPr>
              <a:t>Prefer </a:t>
            </a:r>
            <a:r>
              <a:rPr lang="en-US" spc="-55" dirty="0">
                <a:latin typeface="+mn-lt"/>
                <a:cs typeface="Calibri" panose="020F0502020204030204" pitchFamily="34" charset="0"/>
              </a:rPr>
              <a:t>CTAS </a:t>
            </a:r>
            <a:r>
              <a:rPr lang="en-US" spc="-5" dirty="0">
                <a:latin typeface="+mn-lt"/>
                <a:cs typeface="Calibri" panose="020F0502020204030204" pitchFamily="34" charset="0"/>
              </a:rPr>
              <a:t>when </a:t>
            </a:r>
            <a:r>
              <a:rPr lang="en-US" spc="-20" dirty="0">
                <a:latin typeface="+mn-lt"/>
                <a:cs typeface="Calibri" panose="020F0502020204030204" pitchFamily="34" charset="0"/>
              </a:rPr>
              <a:t>you </a:t>
            </a:r>
            <a:r>
              <a:rPr lang="en-US" spc="-15" dirty="0">
                <a:latin typeface="+mn-lt"/>
                <a:cs typeface="Calibri" panose="020F0502020204030204" pitchFamily="34" charset="0"/>
              </a:rPr>
              <a:t>update </a:t>
            </a:r>
            <a:r>
              <a:rPr lang="en-US" spc="-5" dirty="0">
                <a:latin typeface="+mn-lt"/>
                <a:cs typeface="Calibri" panose="020F0502020204030204" pitchFamily="34" charset="0"/>
              </a:rPr>
              <a:t>or </a:t>
            </a:r>
            <a:r>
              <a:rPr lang="en-US" spc="-15" dirty="0">
                <a:latin typeface="+mn-lt"/>
                <a:cs typeface="Calibri" panose="020F0502020204030204" pitchFamily="34" charset="0"/>
              </a:rPr>
              <a:t>delete more </a:t>
            </a:r>
            <a:r>
              <a:rPr lang="en-US" spc="-5" dirty="0">
                <a:latin typeface="+mn-lt"/>
                <a:cs typeface="Calibri" panose="020F0502020204030204" pitchFamily="34" charset="0"/>
              </a:rPr>
              <a:t>than 10% of</a:t>
            </a:r>
            <a:r>
              <a:rPr lang="en-US" spc="250" dirty="0">
                <a:latin typeface="+mn-lt"/>
                <a:cs typeface="Calibri" panose="020F0502020204030204" pitchFamily="34" charset="0"/>
              </a:rPr>
              <a:t> </a:t>
            </a:r>
            <a:r>
              <a:rPr lang="en-US" spc="-25" dirty="0">
                <a:latin typeface="+mn-lt"/>
                <a:cs typeface="Calibri" panose="020F0502020204030204" pitchFamily="34" charset="0"/>
              </a:rPr>
              <a:t>rows</a:t>
            </a:r>
            <a:endParaRPr lang="en-US" dirty="0">
              <a:latin typeface="+mn-lt"/>
              <a:cs typeface="Calibri" panose="020F0502020204030204" pitchFamily="34" charset="0"/>
            </a:endParaRPr>
          </a:p>
          <a:p>
            <a:pPr>
              <a:spcBef>
                <a:spcPts val="10"/>
              </a:spcBef>
              <a:buFont typeface="Arial"/>
              <a:buChar char="•"/>
            </a:pPr>
            <a:endParaRPr lang="en-US" sz="3921" dirty="0">
              <a:latin typeface="+mn-lt"/>
              <a:cs typeface="Calibri" panose="020F0502020204030204" pitchFamily="34" charset="0"/>
            </a:endParaRPr>
          </a:p>
          <a:p>
            <a:pPr marL="241254" marR="93962" indent="-229191">
              <a:lnSpc>
                <a:spcPts val="3019"/>
              </a:lnSpc>
              <a:spcBef>
                <a:spcPts val="5"/>
              </a:spcBef>
              <a:buFont typeface="Arial"/>
              <a:buChar char="•"/>
              <a:tabLst>
                <a:tab pos="241889" algn="l"/>
              </a:tabLst>
            </a:pPr>
            <a:r>
              <a:rPr lang="en-US" spc="-30" dirty="0">
                <a:latin typeface="+mn-lt"/>
                <a:cs typeface="Calibri" panose="020F0502020204030204" pitchFamily="34" charset="0"/>
              </a:rPr>
              <a:t>Prefer </a:t>
            </a:r>
            <a:r>
              <a:rPr lang="en-US" spc="-55" dirty="0">
                <a:latin typeface="+mn-lt"/>
                <a:cs typeface="Calibri" panose="020F0502020204030204" pitchFamily="34" charset="0"/>
              </a:rPr>
              <a:t>CTAS </a:t>
            </a:r>
            <a:r>
              <a:rPr lang="en-US" spc="-5" dirty="0">
                <a:latin typeface="+mn-lt"/>
                <a:cs typeface="Calibri" panose="020F0502020204030204" pitchFamily="34" charset="0"/>
              </a:rPr>
              <a:t>when </a:t>
            </a:r>
            <a:r>
              <a:rPr lang="en-US" spc="-20" dirty="0">
                <a:latin typeface="+mn-lt"/>
                <a:cs typeface="Calibri" panose="020F0502020204030204" pitchFamily="34" charset="0"/>
              </a:rPr>
              <a:t>you are </a:t>
            </a:r>
            <a:r>
              <a:rPr lang="en-US" spc="-15" dirty="0">
                <a:latin typeface="+mn-lt"/>
                <a:cs typeface="Calibri" panose="020F0502020204030204" pitchFamily="34" charset="0"/>
              </a:rPr>
              <a:t>updating </a:t>
            </a:r>
            <a:r>
              <a:rPr lang="en-US" spc="-5" dirty="0">
                <a:latin typeface="+mn-lt"/>
                <a:cs typeface="Calibri" panose="020F0502020204030204" pitchFamily="34" charset="0"/>
              </a:rPr>
              <a:t>or </a:t>
            </a:r>
            <a:r>
              <a:rPr lang="en-US" spc="-10" dirty="0">
                <a:latin typeface="+mn-lt"/>
                <a:cs typeface="Calibri" panose="020F0502020204030204" pitchFamily="34" charset="0"/>
              </a:rPr>
              <a:t>deleting </a:t>
            </a:r>
            <a:r>
              <a:rPr lang="en-US" spc="-5" dirty="0">
                <a:latin typeface="+mn-lt"/>
                <a:cs typeface="Calibri" panose="020F0502020204030204" pitchFamily="34" charset="0"/>
              </a:rPr>
              <a:t>a </a:t>
            </a:r>
            <a:r>
              <a:rPr lang="en-US" spc="-15" dirty="0">
                <a:latin typeface="+mn-lt"/>
                <a:cs typeface="Calibri" panose="020F0502020204030204" pitchFamily="34" charset="0"/>
              </a:rPr>
              <a:t>clustered  </a:t>
            </a:r>
            <a:r>
              <a:rPr lang="en-US" spc="-20" dirty="0" err="1">
                <a:latin typeface="+mn-lt"/>
                <a:cs typeface="Calibri" panose="020F0502020204030204" pitchFamily="34" charset="0"/>
              </a:rPr>
              <a:t>Columnstore</a:t>
            </a:r>
            <a:r>
              <a:rPr lang="en-US" spc="-20" dirty="0">
                <a:latin typeface="+mn-lt"/>
                <a:cs typeface="Calibri" panose="020F0502020204030204" pitchFamily="34" charset="0"/>
              </a:rPr>
              <a:t> </a:t>
            </a:r>
            <a:r>
              <a:rPr lang="en-US" spc="-15" dirty="0">
                <a:latin typeface="+mn-lt"/>
                <a:cs typeface="Calibri" panose="020F0502020204030204" pitchFamily="34" charset="0"/>
              </a:rPr>
              <a:t>index, </a:t>
            </a:r>
            <a:r>
              <a:rPr lang="en-US" spc="-5" dirty="0">
                <a:latin typeface="+mn-lt"/>
                <a:cs typeface="Calibri" panose="020F0502020204030204" pitchFamily="34" charset="0"/>
              </a:rPr>
              <a:t>and do not </a:t>
            </a:r>
            <a:r>
              <a:rPr lang="en-US" spc="-25" dirty="0">
                <a:latin typeface="+mn-lt"/>
                <a:cs typeface="Calibri" panose="020F0502020204030204" pitchFamily="34" charset="0"/>
              </a:rPr>
              <a:t>have </a:t>
            </a:r>
            <a:r>
              <a:rPr lang="en-US" spc="-5" dirty="0">
                <a:latin typeface="+mn-lt"/>
                <a:cs typeface="Calibri" panose="020F0502020204030204" pitchFamily="34" charset="0"/>
              </a:rPr>
              <a:t>time </a:t>
            </a:r>
            <a:r>
              <a:rPr lang="en-US" spc="-25" dirty="0">
                <a:latin typeface="+mn-lt"/>
                <a:cs typeface="Calibri" panose="020F0502020204030204" pitchFamily="34" charset="0"/>
              </a:rPr>
              <a:t>for </a:t>
            </a:r>
            <a:r>
              <a:rPr lang="en-US" spc="-5" dirty="0">
                <a:latin typeface="+mn-lt"/>
                <a:cs typeface="Calibri" panose="020F0502020204030204" pitchFamily="34" charset="0"/>
              </a:rPr>
              <a:t>an </a:t>
            </a:r>
            <a:r>
              <a:rPr lang="en-US" spc="-10" dirty="0">
                <a:latin typeface="+mn-lt"/>
                <a:cs typeface="Calibri" panose="020F0502020204030204" pitchFamily="34" charset="0"/>
              </a:rPr>
              <a:t>offline</a:t>
            </a:r>
            <a:r>
              <a:rPr lang="en-US" spc="215" dirty="0">
                <a:latin typeface="+mn-lt"/>
                <a:cs typeface="Calibri" panose="020F0502020204030204" pitchFamily="34" charset="0"/>
              </a:rPr>
              <a:t> </a:t>
            </a:r>
            <a:r>
              <a:rPr lang="en-US" spc="-15" dirty="0">
                <a:latin typeface="+mn-lt"/>
                <a:cs typeface="Calibri" panose="020F0502020204030204" pitchFamily="34" charset="0"/>
              </a:rPr>
              <a:t>rebuild</a:t>
            </a:r>
            <a:endParaRPr lang="en-US" dirty="0">
              <a:latin typeface="+mn-lt"/>
              <a:cs typeface="Calibri" panose="020F0502020204030204" pitchFamily="34" charset="0"/>
            </a:endParaRPr>
          </a:p>
          <a:p>
            <a:pPr marL="0" indent="0">
              <a:buNone/>
            </a:pPr>
            <a:endParaRPr lang="en-US" dirty="0">
              <a:latin typeface="+mn-lt"/>
              <a:cs typeface="Calibri" panose="020F0502020204030204" pitchFamily="34" charset="0"/>
            </a:endParaRPr>
          </a:p>
        </p:txBody>
      </p:sp>
    </p:spTree>
  </p:cSld>
  <p:clrMapOvr>
    <a:masterClrMapping/>
  </p:clrMapOvr>
  <p:transition>
    <p:fade/>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333" rIns="0" bIns="0" rtlCol="0" anchor="t">
            <a:spAutoFit/>
          </a:bodyPr>
          <a:lstStyle/>
          <a:p>
            <a:pPr marL="12698">
              <a:spcBef>
                <a:spcPts val="105"/>
              </a:spcBef>
            </a:pPr>
            <a:r>
              <a:rPr spc="-65"/>
              <a:t>UPDATE </a:t>
            </a:r>
            <a:r>
              <a:rPr spc="-10"/>
              <a:t>FROM </a:t>
            </a:r>
            <a:r>
              <a:t>and DELETE</a:t>
            </a:r>
            <a:r>
              <a:rPr spc="20"/>
              <a:t> </a:t>
            </a:r>
            <a:r>
              <a:rPr spc="-15"/>
              <a:t>FROM</a:t>
            </a:r>
          </a:p>
        </p:txBody>
      </p:sp>
      <p:sp>
        <p:nvSpPr>
          <p:cNvPr id="4" name="Text Placeholder 3">
            <a:extLst>
              <a:ext uri="{FF2B5EF4-FFF2-40B4-BE49-F238E27FC236}">
                <a16:creationId xmlns:a16="http://schemas.microsoft.com/office/drawing/2014/main" id="{F984D79D-227E-4506-98B3-83CC19C8A3DA}"/>
              </a:ext>
            </a:extLst>
          </p:cNvPr>
          <p:cNvSpPr>
            <a:spLocks noGrp="1"/>
          </p:cNvSpPr>
          <p:nvPr>
            <p:ph type="body" sz="quarter" idx="10"/>
          </p:nvPr>
        </p:nvSpPr>
        <p:spPr>
          <a:xfrm>
            <a:off x="584201" y="1435781"/>
            <a:ext cx="11018520" cy="3807837"/>
          </a:xfrm>
        </p:spPr>
        <p:txBody>
          <a:bodyPr/>
          <a:lstStyle/>
          <a:p>
            <a:pPr marL="241254" marR="718682" indent="-229191">
              <a:lnSpc>
                <a:spcPts val="3029"/>
              </a:lnSpc>
              <a:spcBef>
                <a:spcPts val="470"/>
              </a:spcBef>
              <a:buFont typeface="Arial"/>
              <a:buChar char="•"/>
              <a:tabLst>
                <a:tab pos="241889" algn="l"/>
              </a:tabLst>
            </a:pPr>
            <a:r>
              <a:rPr lang="en-US" spc="-20">
                <a:latin typeface="Calibri"/>
                <a:cs typeface="Calibri"/>
              </a:rPr>
              <a:t>Azure </a:t>
            </a:r>
            <a:r>
              <a:rPr lang="en-US" spc="-15">
                <a:latin typeface="Calibri"/>
                <a:cs typeface="Calibri"/>
              </a:rPr>
              <a:t>Synapse </a:t>
            </a:r>
            <a:r>
              <a:rPr lang="en-US" spc="-5">
                <a:latin typeface="Calibri"/>
                <a:cs typeface="Calibri"/>
              </a:rPr>
              <a:t>Analytics </a:t>
            </a:r>
            <a:r>
              <a:rPr lang="en-US" spc="-10">
                <a:latin typeface="Calibri"/>
                <a:cs typeface="Calibri"/>
              </a:rPr>
              <a:t>does not currently support </a:t>
            </a:r>
            <a:r>
              <a:rPr lang="en-US" spc="-5">
                <a:latin typeface="Calibri"/>
                <a:cs typeface="Calibri"/>
              </a:rPr>
              <a:t>(*) joins in  </a:t>
            </a:r>
            <a:r>
              <a:rPr lang="en-US" spc="-50">
                <a:latin typeface="Calibri"/>
                <a:cs typeface="Calibri"/>
              </a:rPr>
              <a:t>UPDATE </a:t>
            </a:r>
            <a:r>
              <a:rPr lang="en-US" spc="-10">
                <a:latin typeface="Calibri"/>
                <a:cs typeface="Calibri"/>
              </a:rPr>
              <a:t>FROM </a:t>
            </a:r>
            <a:r>
              <a:rPr lang="en-US" spc="-5">
                <a:latin typeface="Calibri"/>
                <a:cs typeface="Calibri"/>
              </a:rPr>
              <a:t>and DELETE </a:t>
            </a:r>
            <a:r>
              <a:rPr lang="en-US" spc="-15">
                <a:latin typeface="Calibri"/>
                <a:cs typeface="Calibri"/>
              </a:rPr>
              <a:t>FROM</a:t>
            </a:r>
            <a:r>
              <a:rPr lang="en-US" spc="110">
                <a:latin typeface="Calibri"/>
                <a:cs typeface="Calibri"/>
              </a:rPr>
              <a:t> </a:t>
            </a:r>
            <a:r>
              <a:rPr lang="en-US" spc="-10">
                <a:latin typeface="Calibri"/>
                <a:cs typeface="Calibri"/>
              </a:rPr>
              <a:t>queries.</a:t>
            </a:r>
            <a:endParaRPr lang="en-US">
              <a:latin typeface="Calibri"/>
              <a:cs typeface="Calibri"/>
            </a:endParaRPr>
          </a:p>
          <a:p>
            <a:pPr>
              <a:spcBef>
                <a:spcPts val="15"/>
              </a:spcBef>
              <a:buFont typeface="Arial"/>
              <a:buChar char="•"/>
            </a:pPr>
            <a:endParaRPr lang="en-US" sz="3921">
              <a:latin typeface="Calibri"/>
              <a:cs typeface="Calibri"/>
            </a:endParaRPr>
          </a:p>
          <a:p>
            <a:pPr marL="241254" marR="5079" indent="-229191">
              <a:lnSpc>
                <a:spcPts val="3029"/>
              </a:lnSpc>
              <a:buFont typeface="Arial"/>
              <a:buChar char="•"/>
              <a:tabLst>
                <a:tab pos="241889" algn="l"/>
              </a:tabLst>
            </a:pPr>
            <a:r>
              <a:rPr lang="en-US" spc="-10">
                <a:latin typeface="Calibri"/>
                <a:cs typeface="Calibri"/>
              </a:rPr>
              <a:t>Implement </a:t>
            </a:r>
            <a:r>
              <a:rPr lang="en-US" spc="-5">
                <a:latin typeface="Calibri"/>
                <a:cs typeface="Calibri"/>
              </a:rPr>
              <a:t>the join as a </a:t>
            </a:r>
            <a:r>
              <a:rPr lang="en-US" spc="-15">
                <a:latin typeface="Calibri"/>
                <a:cs typeface="Calibri"/>
              </a:rPr>
              <a:t>temporary </a:t>
            </a:r>
            <a:r>
              <a:rPr lang="en-US" spc="-5">
                <a:latin typeface="Calibri"/>
                <a:cs typeface="Calibri"/>
              </a:rPr>
              <a:t>/ </a:t>
            </a:r>
            <a:r>
              <a:rPr lang="en-US" spc="-15">
                <a:latin typeface="Calibri"/>
                <a:cs typeface="Calibri"/>
              </a:rPr>
              <a:t>transient </a:t>
            </a:r>
            <a:r>
              <a:rPr lang="en-US" spc="-10">
                <a:latin typeface="Calibri"/>
                <a:cs typeface="Calibri"/>
              </a:rPr>
              <a:t>table, </a:t>
            </a:r>
            <a:r>
              <a:rPr lang="en-US" spc="-5">
                <a:latin typeface="Calibri"/>
                <a:cs typeface="Calibri"/>
              </a:rPr>
              <a:t>then </a:t>
            </a:r>
            <a:r>
              <a:rPr lang="en-US" spc="-50">
                <a:latin typeface="Calibri"/>
                <a:cs typeface="Calibri"/>
              </a:rPr>
              <a:t>UPDATE </a:t>
            </a:r>
            <a:r>
              <a:rPr lang="en-US" spc="-5">
                <a:latin typeface="Calibri"/>
                <a:cs typeface="Calibri"/>
              </a:rPr>
              <a:t>/  DELETE </a:t>
            </a:r>
            <a:r>
              <a:rPr lang="en-US" spc="-20">
                <a:latin typeface="Calibri"/>
                <a:cs typeface="Calibri"/>
              </a:rPr>
              <a:t>from </a:t>
            </a:r>
            <a:r>
              <a:rPr lang="en-US" spc="-10">
                <a:latin typeface="Calibri"/>
                <a:cs typeface="Calibri"/>
              </a:rPr>
              <a:t>that</a:t>
            </a:r>
            <a:r>
              <a:rPr lang="en-US" spc="20">
                <a:latin typeface="Calibri"/>
                <a:cs typeface="Calibri"/>
              </a:rPr>
              <a:t> </a:t>
            </a:r>
            <a:r>
              <a:rPr lang="en-US" spc="-10">
                <a:latin typeface="Calibri"/>
                <a:cs typeface="Calibri"/>
              </a:rPr>
              <a:t>table</a:t>
            </a:r>
            <a:endParaRPr lang="en-US">
              <a:latin typeface="Calibri"/>
              <a:cs typeface="Calibri"/>
            </a:endParaRPr>
          </a:p>
          <a:p>
            <a:endParaRPr lang="en-US" sz="3529">
              <a:latin typeface="Calibri"/>
              <a:cs typeface="Calibri"/>
            </a:endParaRPr>
          </a:p>
          <a:p>
            <a:pPr marL="12698">
              <a:spcBef>
                <a:spcPts val="5"/>
              </a:spcBef>
            </a:pPr>
            <a:r>
              <a:rPr lang="en-US" spc="-5">
                <a:latin typeface="Calibri"/>
                <a:cs typeface="Calibri"/>
              </a:rPr>
              <a:t>(*) Coming</a:t>
            </a:r>
            <a:r>
              <a:rPr lang="en-US" spc="30">
                <a:latin typeface="Calibri"/>
                <a:cs typeface="Calibri"/>
              </a:rPr>
              <a:t> </a:t>
            </a:r>
            <a:r>
              <a:rPr lang="en-US" spc="-10">
                <a:latin typeface="Calibri"/>
                <a:cs typeface="Calibri"/>
              </a:rPr>
              <a:t>soon</a:t>
            </a:r>
            <a:endParaRPr lang="en-US">
              <a:latin typeface="Calibri"/>
              <a:cs typeface="Calibri"/>
            </a:endParaRPr>
          </a:p>
          <a:p>
            <a:pPr marL="0" indent="0">
              <a:buNone/>
            </a:pPr>
            <a:endParaRPr lang="en-US"/>
          </a:p>
        </p:txBody>
      </p:sp>
    </p:spTree>
  </p:cSld>
  <p:clrMapOvr>
    <a:masterClrMapping/>
  </p:clrMapOvr>
  <p:transition>
    <p:fade/>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333" rIns="0" bIns="0" rtlCol="0" anchor="t">
            <a:spAutoFit/>
          </a:bodyPr>
          <a:lstStyle/>
          <a:p>
            <a:pPr marL="12698">
              <a:spcBef>
                <a:spcPts val="105"/>
              </a:spcBef>
            </a:pPr>
            <a:r>
              <a:rPr>
                <a:uFill>
                  <a:solidFill>
                    <a:srgbClr val="000000"/>
                  </a:solidFill>
                </a:uFill>
              </a:rPr>
              <a:t>Simple</a:t>
            </a:r>
            <a:r>
              <a:t> is </a:t>
            </a:r>
            <a:r>
              <a:rPr spc="-25"/>
              <a:t>better </a:t>
            </a:r>
            <a:r>
              <a:t>than</a:t>
            </a:r>
            <a:r>
              <a:rPr spc="-25"/>
              <a:t> </a:t>
            </a:r>
            <a:r>
              <a:rPr spc="-20"/>
              <a:t>clever</a:t>
            </a:r>
          </a:p>
        </p:txBody>
      </p:sp>
      <p:sp>
        <p:nvSpPr>
          <p:cNvPr id="4" name="Text Placeholder 3">
            <a:extLst>
              <a:ext uri="{FF2B5EF4-FFF2-40B4-BE49-F238E27FC236}">
                <a16:creationId xmlns:a16="http://schemas.microsoft.com/office/drawing/2014/main" id="{B2B49E0E-0871-451B-B0ED-C9CFE4A59A24}"/>
              </a:ext>
            </a:extLst>
          </p:cNvPr>
          <p:cNvSpPr>
            <a:spLocks noGrp="1"/>
          </p:cNvSpPr>
          <p:nvPr>
            <p:ph type="body" sz="quarter" idx="10"/>
          </p:nvPr>
        </p:nvSpPr>
        <p:spPr>
          <a:xfrm>
            <a:off x="584201" y="1435780"/>
            <a:ext cx="11018520" cy="3224088"/>
          </a:xfrm>
        </p:spPr>
        <p:txBody>
          <a:bodyPr/>
          <a:lstStyle/>
          <a:p>
            <a:pPr marL="241254" marR="99676">
              <a:lnSpc>
                <a:spcPts val="3019"/>
              </a:lnSpc>
              <a:spcBef>
                <a:spcPts val="480"/>
              </a:spcBef>
              <a:buFont typeface="Arial"/>
              <a:buChar char="•"/>
              <a:tabLst>
                <a:tab pos="241254" algn="l"/>
              </a:tabLst>
            </a:pPr>
            <a:r>
              <a:rPr lang="en-US" spc="-30" dirty="0">
                <a:latin typeface="Calibri"/>
                <a:cs typeface="Calibri"/>
              </a:rPr>
              <a:t>Persist </a:t>
            </a:r>
            <a:r>
              <a:rPr lang="en-US" spc="-20" dirty="0">
                <a:latin typeface="Calibri"/>
                <a:cs typeface="Calibri"/>
              </a:rPr>
              <a:t>standard </a:t>
            </a:r>
            <a:r>
              <a:rPr lang="en-US" spc="-10" dirty="0">
                <a:latin typeface="Calibri"/>
                <a:cs typeface="Calibri"/>
              </a:rPr>
              <a:t>columns </a:t>
            </a:r>
            <a:r>
              <a:rPr lang="en-US" spc="-40" dirty="0">
                <a:latin typeface="Calibri"/>
                <a:cs typeface="Calibri"/>
              </a:rPr>
              <a:t>early, </a:t>
            </a:r>
            <a:r>
              <a:rPr lang="en-US" spc="-20" dirty="0">
                <a:latin typeface="Calibri"/>
                <a:cs typeface="Calibri"/>
              </a:rPr>
              <a:t>to avoid </a:t>
            </a:r>
            <a:r>
              <a:rPr lang="en-US" spc="-10" dirty="0">
                <a:latin typeface="Calibri"/>
                <a:cs typeface="Calibri"/>
              </a:rPr>
              <a:t>calculations </a:t>
            </a:r>
            <a:r>
              <a:rPr lang="en-US" spc="-5" dirty="0">
                <a:latin typeface="Calibri"/>
                <a:cs typeface="Calibri"/>
              </a:rPr>
              <a:t>and functions  </a:t>
            </a:r>
            <a:r>
              <a:rPr lang="en-US" spc="-10" dirty="0">
                <a:latin typeface="Calibri"/>
                <a:cs typeface="Calibri"/>
              </a:rPr>
              <a:t>in WHERE</a:t>
            </a:r>
            <a:r>
              <a:rPr lang="en-US" spc="10" dirty="0">
                <a:latin typeface="Calibri"/>
                <a:cs typeface="Calibri"/>
              </a:rPr>
              <a:t> </a:t>
            </a:r>
            <a:r>
              <a:rPr lang="en-US" spc="-5" dirty="0">
                <a:latin typeface="Calibri"/>
                <a:cs typeface="Calibri"/>
              </a:rPr>
              <a:t>clause</a:t>
            </a:r>
            <a:endParaRPr lang="en-US" dirty="0">
              <a:latin typeface="Calibri"/>
              <a:cs typeface="Calibri"/>
            </a:endParaRPr>
          </a:p>
          <a:p>
            <a:pPr marL="241254" marR="5079">
              <a:lnSpc>
                <a:spcPts val="3019"/>
              </a:lnSpc>
              <a:spcBef>
                <a:spcPts val="1015"/>
              </a:spcBef>
              <a:buFont typeface="Arial"/>
              <a:buChar char="•"/>
              <a:tabLst>
                <a:tab pos="241254" algn="l"/>
              </a:tabLst>
            </a:pPr>
            <a:r>
              <a:rPr lang="en-US" spc="-15" dirty="0">
                <a:latin typeface="Calibri"/>
                <a:cs typeface="Calibri"/>
              </a:rPr>
              <a:t>Unroll </a:t>
            </a:r>
            <a:r>
              <a:rPr lang="en-US" spc="-5" dirty="0">
                <a:latin typeface="Calibri"/>
                <a:cs typeface="Calibri"/>
              </a:rPr>
              <a:t>CTEs and JOIN sub-selects </a:t>
            </a:r>
            <a:r>
              <a:rPr lang="en-US" spc="-20" dirty="0">
                <a:latin typeface="Calibri"/>
                <a:cs typeface="Calibri"/>
              </a:rPr>
              <a:t>to </a:t>
            </a:r>
            <a:r>
              <a:rPr lang="en-US" spc="-15" dirty="0">
                <a:latin typeface="Calibri"/>
                <a:cs typeface="Calibri"/>
              </a:rPr>
              <a:t>transient </a:t>
            </a:r>
            <a:r>
              <a:rPr lang="en-US" spc="-5" dirty="0">
                <a:latin typeface="Calibri"/>
                <a:cs typeface="Calibri"/>
              </a:rPr>
              <a:t>/ </a:t>
            </a:r>
            <a:r>
              <a:rPr lang="en-US" spc="-15" dirty="0">
                <a:latin typeface="Calibri"/>
                <a:cs typeface="Calibri"/>
              </a:rPr>
              <a:t>temporary </a:t>
            </a:r>
            <a:r>
              <a:rPr lang="en-US" spc="-10" dirty="0">
                <a:latin typeface="Calibri"/>
                <a:cs typeface="Calibri"/>
              </a:rPr>
              <a:t>tables </a:t>
            </a:r>
            <a:r>
              <a:rPr lang="en-US" spc="-15" dirty="0">
                <a:latin typeface="Calibri"/>
                <a:cs typeface="Calibri"/>
              </a:rPr>
              <a:t>to  </a:t>
            </a:r>
            <a:r>
              <a:rPr lang="en-US" spc="-10" dirty="0">
                <a:latin typeface="Calibri"/>
                <a:cs typeface="Calibri"/>
              </a:rPr>
              <a:t>manage</a:t>
            </a:r>
            <a:r>
              <a:rPr lang="en-US" spc="-5" dirty="0">
                <a:latin typeface="Calibri"/>
                <a:cs typeface="Calibri"/>
              </a:rPr>
              <a:t> </a:t>
            </a:r>
            <a:r>
              <a:rPr lang="en-US" spc="-10" dirty="0">
                <a:latin typeface="Calibri"/>
                <a:cs typeface="Calibri"/>
              </a:rPr>
              <a:t>distribution</a:t>
            </a:r>
            <a:endParaRPr lang="en-US" dirty="0">
              <a:latin typeface="Calibri"/>
              <a:cs typeface="Calibri"/>
            </a:endParaRPr>
          </a:p>
          <a:p>
            <a:pPr>
              <a:spcBef>
                <a:spcPts val="5"/>
              </a:spcBef>
              <a:buFont typeface="Arial"/>
              <a:buChar char="•"/>
            </a:pPr>
            <a:endParaRPr lang="en-US" sz="3529" dirty="0">
              <a:latin typeface="Calibri"/>
              <a:cs typeface="Calibri"/>
            </a:endParaRPr>
          </a:p>
          <a:p>
            <a:pPr marL="241254">
              <a:buFont typeface="Arial"/>
              <a:buChar char="•"/>
              <a:tabLst>
                <a:tab pos="241254" algn="l"/>
              </a:tabLst>
            </a:pPr>
            <a:r>
              <a:rPr lang="en-US" spc="-10" dirty="0">
                <a:latin typeface="Calibri"/>
                <a:cs typeface="Calibri"/>
              </a:rPr>
              <a:t>Simple queries </a:t>
            </a:r>
            <a:r>
              <a:rPr lang="en-US" spc="-20" dirty="0">
                <a:latin typeface="Calibri"/>
                <a:cs typeface="Calibri"/>
              </a:rPr>
              <a:t>are </a:t>
            </a:r>
            <a:r>
              <a:rPr lang="en-US" spc="-5" dirty="0">
                <a:latin typeface="Calibri"/>
                <a:cs typeface="Calibri"/>
              </a:rPr>
              <a:t>easier </a:t>
            </a:r>
            <a:r>
              <a:rPr lang="en-US" spc="-20" dirty="0">
                <a:latin typeface="Calibri"/>
                <a:cs typeface="Calibri"/>
              </a:rPr>
              <a:t>to </a:t>
            </a:r>
            <a:r>
              <a:rPr lang="en-US" spc="-5" dirty="0">
                <a:latin typeface="Calibri"/>
                <a:cs typeface="Calibri"/>
              </a:rPr>
              <a:t>tune and</a:t>
            </a:r>
            <a:r>
              <a:rPr lang="en-US" spc="124" dirty="0">
                <a:latin typeface="Calibri"/>
                <a:cs typeface="Calibri"/>
              </a:rPr>
              <a:t> </a:t>
            </a:r>
            <a:r>
              <a:rPr lang="en-US" spc="-10" dirty="0">
                <a:latin typeface="Calibri"/>
                <a:cs typeface="Calibri"/>
              </a:rPr>
              <a:t>debug</a:t>
            </a:r>
            <a:endParaRPr lang="en-US" dirty="0">
              <a:latin typeface="Calibri"/>
              <a:cs typeface="Calibri"/>
            </a:endParaRPr>
          </a:p>
          <a:p>
            <a:pPr marL="0" indent="0">
              <a:buNone/>
            </a:pPr>
            <a:endParaRPr lang="en-US" dirty="0"/>
          </a:p>
        </p:txBody>
      </p:sp>
    </p:spTree>
  </p:cSld>
  <p:clrMapOvr>
    <a:masterClrMapping/>
  </p:clrMapOvr>
  <p:transition>
    <p:fade/>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2C7D83-33EE-4E4E-864F-EA5B1045616B}"/>
              </a:ext>
            </a:extLst>
          </p:cNvPr>
          <p:cNvSpPr>
            <a:spLocks noGrp="1"/>
          </p:cNvSpPr>
          <p:nvPr>
            <p:ph type="title"/>
          </p:nvPr>
        </p:nvSpPr>
        <p:spPr>
          <a:xfrm>
            <a:off x="584984" y="2579750"/>
            <a:ext cx="4161390" cy="553982"/>
          </a:xfrm>
        </p:spPr>
        <p:txBody>
          <a:bodyPr/>
          <a:lstStyle/>
          <a:p>
            <a:r>
              <a:rPr lang="en-US" dirty="0"/>
              <a:t>Pop Quiz #2</a:t>
            </a:r>
          </a:p>
        </p:txBody>
      </p:sp>
      <p:sp>
        <p:nvSpPr>
          <p:cNvPr id="3" name="Text Placeholder 2">
            <a:extLst>
              <a:ext uri="{FF2B5EF4-FFF2-40B4-BE49-F238E27FC236}">
                <a16:creationId xmlns:a16="http://schemas.microsoft.com/office/drawing/2014/main" id="{10CDDD0A-9784-4335-88C2-CC556DE94B02}"/>
              </a:ext>
            </a:extLst>
          </p:cNvPr>
          <p:cNvSpPr>
            <a:spLocks noGrp="1"/>
          </p:cNvSpPr>
          <p:nvPr>
            <p:ph type="body" sz="quarter" idx="10"/>
          </p:nvPr>
        </p:nvSpPr>
        <p:spPr>
          <a:xfrm>
            <a:off x="585765" y="3535512"/>
            <a:ext cx="4161244" cy="1292583"/>
          </a:xfrm>
        </p:spPr>
        <p:txBody>
          <a:bodyPr/>
          <a:lstStyle/>
          <a:p>
            <a:r>
              <a:rPr lang="en-US" dirty="0"/>
              <a:t>What is the optimal size for a rowgroup in columnstore format in a Synapse SQL Pool?</a:t>
            </a:r>
          </a:p>
          <a:p>
            <a:endParaRPr lang="en-US" dirty="0"/>
          </a:p>
        </p:txBody>
      </p:sp>
      <p:sp>
        <p:nvSpPr>
          <p:cNvPr id="7" name="Oval 6">
            <a:extLst>
              <a:ext uri="{FF2B5EF4-FFF2-40B4-BE49-F238E27FC236}">
                <a16:creationId xmlns:a16="http://schemas.microsoft.com/office/drawing/2014/main" id="{51B2DE4C-6BFE-4649-9A47-230747715EF6}"/>
              </a:ext>
            </a:extLst>
          </p:cNvPr>
          <p:cNvSpPr/>
          <p:nvPr/>
        </p:nvSpPr>
        <p:spPr bwMode="auto">
          <a:xfrm>
            <a:off x="2488845" y="2513989"/>
            <a:ext cx="703664" cy="70366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8" name="Freeform: Shape 7">
            <a:extLst>
              <a:ext uri="{FF2B5EF4-FFF2-40B4-BE49-F238E27FC236}">
                <a16:creationId xmlns:a16="http://schemas.microsoft.com/office/drawing/2014/main" id="{CEB72F7D-B3AC-48E6-8668-778840F238A6}"/>
              </a:ext>
            </a:extLst>
          </p:cNvPr>
          <p:cNvSpPr/>
          <p:nvPr/>
        </p:nvSpPr>
        <p:spPr bwMode="auto">
          <a:xfrm>
            <a:off x="2567975" y="3011457"/>
            <a:ext cx="545405" cy="172864"/>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 name="Graphic 5">
            <a:extLst>
              <a:ext uri="{FF2B5EF4-FFF2-40B4-BE49-F238E27FC236}">
                <a16:creationId xmlns:a16="http://schemas.microsoft.com/office/drawing/2014/main" id="{F9E26839-BA5D-48C2-963C-3A64D54BE54A}"/>
              </a:ext>
            </a:extLst>
          </p:cNvPr>
          <p:cNvGrpSpPr/>
          <p:nvPr/>
        </p:nvGrpSpPr>
        <p:grpSpPr>
          <a:xfrm>
            <a:off x="2699910" y="2660702"/>
            <a:ext cx="281535" cy="410237"/>
            <a:chOff x="5746326" y="3305731"/>
            <a:chExt cx="533605" cy="777539"/>
          </a:xfrm>
        </p:grpSpPr>
        <p:sp>
          <p:nvSpPr>
            <p:cNvPr id="13" name="Freeform: Shape 12">
              <a:extLst>
                <a:ext uri="{FF2B5EF4-FFF2-40B4-BE49-F238E27FC236}">
                  <a16:creationId xmlns:a16="http://schemas.microsoft.com/office/drawing/2014/main" id="{DABBCEE2-2339-4CE5-A0D1-611DF17A3FE4}"/>
                </a:ext>
              </a:extLst>
            </p:cNvPr>
            <p:cNvSpPr/>
            <p:nvPr/>
          </p:nvSpPr>
          <p:spPr>
            <a:xfrm>
              <a:off x="5734892" y="3294297"/>
              <a:ext cx="564097" cy="792785"/>
            </a:xfrm>
            <a:custGeom>
              <a:avLst/>
              <a:gdLst>
                <a:gd name="connsiteX0" fmla="*/ 11434 w 564096"/>
                <a:gd name="connsiteY0" fmla="*/ 788973 h 792784"/>
                <a:gd name="connsiteX1" fmla="*/ 11434 w 564096"/>
                <a:gd name="connsiteY1" fmla="*/ 727990 h 792784"/>
                <a:gd name="connsiteX2" fmla="*/ 28205 w 564096"/>
                <a:gd name="connsiteY2" fmla="*/ 615171 h 792784"/>
                <a:gd name="connsiteX3" fmla="*/ 78516 w 564096"/>
                <a:gd name="connsiteY3" fmla="*/ 525220 h 792784"/>
                <a:gd name="connsiteX4" fmla="*/ 198958 w 564096"/>
                <a:gd name="connsiteY4" fmla="*/ 416974 h 792784"/>
                <a:gd name="connsiteX5" fmla="*/ 279762 w 564096"/>
                <a:gd name="connsiteY5" fmla="*/ 348368 h 792784"/>
                <a:gd name="connsiteX6" fmla="*/ 310253 w 564096"/>
                <a:gd name="connsiteY6" fmla="*/ 307204 h 792784"/>
                <a:gd name="connsiteX7" fmla="*/ 319401 w 564096"/>
                <a:gd name="connsiteY7" fmla="*/ 264516 h 792784"/>
                <a:gd name="connsiteX8" fmla="*/ 227926 w 564096"/>
                <a:gd name="connsiteY8" fmla="*/ 188286 h 792784"/>
                <a:gd name="connsiteX9" fmla="*/ 51074 w 564096"/>
                <a:gd name="connsiteY9" fmla="*/ 255368 h 792784"/>
                <a:gd name="connsiteX10" fmla="*/ 51074 w 564096"/>
                <a:gd name="connsiteY10" fmla="*/ 67844 h 792784"/>
                <a:gd name="connsiteX11" fmla="*/ 169991 w 564096"/>
                <a:gd name="connsiteY11" fmla="*/ 23631 h 792784"/>
                <a:gd name="connsiteX12" fmla="*/ 282811 w 564096"/>
                <a:gd name="connsiteY12" fmla="*/ 11434 h 792784"/>
                <a:gd name="connsiteX13" fmla="*/ 476433 w 564096"/>
                <a:gd name="connsiteY13" fmla="*/ 70893 h 792784"/>
                <a:gd name="connsiteX14" fmla="*/ 545039 w 564096"/>
                <a:gd name="connsiteY14" fmla="*/ 238598 h 792784"/>
                <a:gd name="connsiteX15" fmla="*/ 509974 w 564096"/>
                <a:gd name="connsiteY15" fmla="*/ 378860 h 792784"/>
                <a:gd name="connsiteX16" fmla="*/ 377335 w 564096"/>
                <a:gd name="connsiteY16" fmla="*/ 499302 h 792784"/>
                <a:gd name="connsiteX17" fmla="*/ 278237 w 564096"/>
                <a:gd name="connsiteY17" fmla="*/ 569433 h 792784"/>
                <a:gd name="connsiteX18" fmla="*/ 253844 w 564096"/>
                <a:gd name="connsiteY18" fmla="*/ 607548 h 792784"/>
                <a:gd name="connsiteX19" fmla="*/ 552662 w 564096"/>
                <a:gd name="connsiteY19" fmla="*/ 607548 h 792784"/>
                <a:gd name="connsiteX20" fmla="*/ 552662 w 564096"/>
                <a:gd name="connsiteY20" fmla="*/ 790498 h 792784"/>
                <a:gd name="connsiteX21" fmla="*/ 11434 w 564096"/>
                <a:gd name="connsiteY21" fmla="*/ 790498 h 792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64096" h="792784">
                  <a:moveTo>
                    <a:pt x="11434" y="788973"/>
                  </a:moveTo>
                  <a:lnTo>
                    <a:pt x="11434" y="727990"/>
                  </a:lnTo>
                  <a:cubicBezTo>
                    <a:pt x="11434" y="685302"/>
                    <a:pt x="17533" y="647187"/>
                    <a:pt x="28205" y="615171"/>
                  </a:cubicBezTo>
                  <a:cubicBezTo>
                    <a:pt x="38877" y="583154"/>
                    <a:pt x="55647" y="552663"/>
                    <a:pt x="78516" y="525220"/>
                  </a:cubicBezTo>
                  <a:cubicBezTo>
                    <a:pt x="101385" y="497777"/>
                    <a:pt x="141024" y="461187"/>
                    <a:pt x="198958" y="416974"/>
                  </a:cubicBezTo>
                  <a:cubicBezTo>
                    <a:pt x="240122" y="384958"/>
                    <a:pt x="266040" y="362089"/>
                    <a:pt x="279762" y="348368"/>
                  </a:cubicBezTo>
                  <a:cubicBezTo>
                    <a:pt x="293483" y="334647"/>
                    <a:pt x="302630" y="320925"/>
                    <a:pt x="310253" y="307204"/>
                  </a:cubicBezTo>
                  <a:cubicBezTo>
                    <a:pt x="316352" y="293483"/>
                    <a:pt x="319401" y="279762"/>
                    <a:pt x="319401" y="264516"/>
                  </a:cubicBezTo>
                  <a:cubicBezTo>
                    <a:pt x="319401" y="214204"/>
                    <a:pt x="288909" y="188286"/>
                    <a:pt x="227926" y="188286"/>
                  </a:cubicBezTo>
                  <a:cubicBezTo>
                    <a:pt x="165418" y="188286"/>
                    <a:pt x="105959" y="211155"/>
                    <a:pt x="51074" y="255368"/>
                  </a:cubicBezTo>
                  <a:lnTo>
                    <a:pt x="51074" y="67844"/>
                  </a:lnTo>
                  <a:cubicBezTo>
                    <a:pt x="93762" y="46500"/>
                    <a:pt x="133401" y="31254"/>
                    <a:pt x="169991" y="23631"/>
                  </a:cubicBezTo>
                  <a:cubicBezTo>
                    <a:pt x="205057" y="16008"/>
                    <a:pt x="243171" y="11434"/>
                    <a:pt x="282811" y="11434"/>
                  </a:cubicBezTo>
                  <a:cubicBezTo>
                    <a:pt x="366663" y="11434"/>
                    <a:pt x="430695" y="31254"/>
                    <a:pt x="476433" y="70893"/>
                  </a:cubicBezTo>
                  <a:cubicBezTo>
                    <a:pt x="522171" y="110533"/>
                    <a:pt x="545039" y="165418"/>
                    <a:pt x="545039" y="238598"/>
                  </a:cubicBezTo>
                  <a:cubicBezTo>
                    <a:pt x="545039" y="293483"/>
                    <a:pt x="532843" y="340745"/>
                    <a:pt x="509974" y="378860"/>
                  </a:cubicBezTo>
                  <a:cubicBezTo>
                    <a:pt x="485581" y="416974"/>
                    <a:pt x="441368" y="456614"/>
                    <a:pt x="377335" y="499302"/>
                  </a:cubicBezTo>
                  <a:cubicBezTo>
                    <a:pt x="328548" y="531318"/>
                    <a:pt x="295007" y="554187"/>
                    <a:pt x="278237" y="569433"/>
                  </a:cubicBezTo>
                  <a:cubicBezTo>
                    <a:pt x="261466" y="584679"/>
                    <a:pt x="253844" y="596876"/>
                    <a:pt x="253844" y="607548"/>
                  </a:cubicBezTo>
                  <a:lnTo>
                    <a:pt x="552662" y="607548"/>
                  </a:lnTo>
                  <a:lnTo>
                    <a:pt x="552662" y="790498"/>
                  </a:lnTo>
                  <a:lnTo>
                    <a:pt x="11434" y="790498"/>
                  </a:lnTo>
                  <a:close/>
                </a:path>
              </a:pathLst>
            </a:custGeom>
            <a:solidFill>
              <a:schemeClr val="bg1"/>
            </a:solidFill>
            <a:ln w="9525" cap="flat">
              <a:noFill/>
              <a:prstDash val="solid"/>
              <a:miter/>
            </a:ln>
          </p:spPr>
          <p:txBody>
            <a:bodyPr rtlCol="0" anchor="ctr"/>
            <a:lstStyle/>
            <a:p>
              <a:pPr defTabSz="914016">
                <a:defRPr/>
              </a:pPr>
              <a:endParaRPr lang="en-US" sz="1836" dirty="0">
                <a:solidFill>
                  <a:srgbClr val="1A1A1A"/>
                </a:solidFill>
                <a:latin typeface="Segoe UI"/>
              </a:endParaRPr>
            </a:p>
          </p:txBody>
        </p:sp>
        <p:sp>
          <p:nvSpPr>
            <p:cNvPr id="14" name="Freeform: Shape 13">
              <a:extLst>
                <a:ext uri="{FF2B5EF4-FFF2-40B4-BE49-F238E27FC236}">
                  <a16:creationId xmlns:a16="http://schemas.microsoft.com/office/drawing/2014/main" id="{AD929987-42BC-4168-BE87-28F74B0E0C63}"/>
                </a:ext>
              </a:extLst>
            </p:cNvPr>
            <p:cNvSpPr/>
            <p:nvPr/>
          </p:nvSpPr>
          <p:spPr>
            <a:xfrm>
              <a:off x="5734892" y="3974262"/>
              <a:ext cx="548851" cy="106721"/>
            </a:xfrm>
            <a:custGeom>
              <a:avLst/>
              <a:gdLst>
                <a:gd name="connsiteX0" fmla="*/ 11434 w 548850"/>
                <a:gd name="connsiteY0" fmla="*/ 109008 h 106721"/>
                <a:gd name="connsiteX1" fmla="*/ 11434 w 548850"/>
                <a:gd name="connsiteY1" fmla="*/ 12959 h 106721"/>
                <a:gd name="connsiteX2" fmla="*/ 551138 w 548850"/>
                <a:gd name="connsiteY2" fmla="*/ 11434 h 106721"/>
                <a:gd name="connsiteX3" fmla="*/ 551138 w 548850"/>
                <a:gd name="connsiteY3" fmla="*/ 109008 h 106721"/>
                <a:gd name="connsiteX4" fmla="*/ 11434 w 548850"/>
                <a:gd name="connsiteY4" fmla="*/ 109008 h 106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850" h="106721">
                  <a:moveTo>
                    <a:pt x="11434" y="109008"/>
                  </a:moveTo>
                  <a:lnTo>
                    <a:pt x="11434" y="12959"/>
                  </a:lnTo>
                  <a:lnTo>
                    <a:pt x="551138" y="11434"/>
                  </a:lnTo>
                  <a:lnTo>
                    <a:pt x="551138" y="109008"/>
                  </a:lnTo>
                  <a:lnTo>
                    <a:pt x="11434" y="109008"/>
                  </a:lnTo>
                  <a:close/>
                </a:path>
              </a:pathLst>
            </a:custGeom>
            <a:solidFill>
              <a:srgbClr val="A6A6A6"/>
            </a:solidFill>
            <a:ln w="9525" cap="flat">
              <a:noFill/>
              <a:prstDash val="solid"/>
              <a:miter/>
            </a:ln>
          </p:spPr>
          <p:txBody>
            <a:bodyPr rtlCol="0" anchor="ctr"/>
            <a:lstStyle/>
            <a:p>
              <a:pPr defTabSz="914016">
                <a:defRPr/>
              </a:pPr>
              <a:endParaRPr lang="en-US" sz="1836">
                <a:solidFill>
                  <a:srgbClr val="1A1A1A"/>
                </a:solidFill>
                <a:latin typeface="Segoe UI"/>
              </a:endParaRPr>
            </a:p>
          </p:txBody>
        </p:sp>
        <p:sp>
          <p:nvSpPr>
            <p:cNvPr id="15" name="Freeform: Shape 14">
              <a:extLst>
                <a:ext uri="{FF2B5EF4-FFF2-40B4-BE49-F238E27FC236}">
                  <a16:creationId xmlns:a16="http://schemas.microsoft.com/office/drawing/2014/main" id="{1AAB4E98-4EE4-42ED-9DD2-569241BC1BAE}"/>
                </a:ext>
              </a:extLst>
            </p:cNvPr>
            <p:cNvSpPr/>
            <p:nvPr/>
          </p:nvSpPr>
          <p:spPr>
            <a:xfrm>
              <a:off x="5773006" y="3388821"/>
              <a:ext cx="381146" cy="259180"/>
            </a:xfrm>
            <a:custGeom>
              <a:avLst/>
              <a:gdLst>
                <a:gd name="connsiteX0" fmla="*/ 240122 w 381146"/>
                <a:gd name="connsiteY0" fmla="*/ 252319 h 259179"/>
                <a:gd name="connsiteX1" fmla="*/ 270614 w 381146"/>
                <a:gd name="connsiteY1" fmla="*/ 211155 h 259179"/>
                <a:gd name="connsiteX2" fmla="*/ 279762 w 381146"/>
                <a:gd name="connsiteY2" fmla="*/ 168467 h 259179"/>
                <a:gd name="connsiteX3" fmla="*/ 188286 w 381146"/>
                <a:gd name="connsiteY3" fmla="*/ 92237 h 259179"/>
                <a:gd name="connsiteX4" fmla="*/ 11434 w 381146"/>
                <a:gd name="connsiteY4" fmla="*/ 159319 h 259179"/>
                <a:gd name="connsiteX5" fmla="*/ 11434 w 381146"/>
                <a:gd name="connsiteY5" fmla="*/ 67844 h 259179"/>
                <a:gd name="connsiteX6" fmla="*/ 130352 w 381146"/>
                <a:gd name="connsiteY6" fmla="*/ 23631 h 259179"/>
                <a:gd name="connsiteX7" fmla="*/ 243171 w 381146"/>
                <a:gd name="connsiteY7" fmla="*/ 11434 h 259179"/>
                <a:gd name="connsiteX8" fmla="*/ 363614 w 381146"/>
                <a:gd name="connsiteY8" fmla="*/ 70893 h 259179"/>
                <a:gd name="connsiteX9" fmla="*/ 355991 w 381146"/>
                <a:gd name="connsiteY9" fmla="*/ 150172 h 259179"/>
                <a:gd name="connsiteX10" fmla="*/ 240122 w 381146"/>
                <a:gd name="connsiteY10" fmla="*/ 252319 h 259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1146" h="259179">
                  <a:moveTo>
                    <a:pt x="240122" y="252319"/>
                  </a:moveTo>
                  <a:cubicBezTo>
                    <a:pt x="253844" y="238598"/>
                    <a:pt x="262991" y="224876"/>
                    <a:pt x="270614" y="211155"/>
                  </a:cubicBezTo>
                  <a:cubicBezTo>
                    <a:pt x="276712" y="197434"/>
                    <a:pt x="279762" y="183713"/>
                    <a:pt x="279762" y="168467"/>
                  </a:cubicBezTo>
                  <a:cubicBezTo>
                    <a:pt x="279762" y="118155"/>
                    <a:pt x="249270" y="92237"/>
                    <a:pt x="188286" y="92237"/>
                  </a:cubicBezTo>
                  <a:cubicBezTo>
                    <a:pt x="125778" y="92237"/>
                    <a:pt x="66319" y="115106"/>
                    <a:pt x="11434" y="159319"/>
                  </a:cubicBezTo>
                  <a:lnTo>
                    <a:pt x="11434" y="67844"/>
                  </a:lnTo>
                  <a:cubicBezTo>
                    <a:pt x="54123" y="46500"/>
                    <a:pt x="93762" y="32779"/>
                    <a:pt x="130352" y="23631"/>
                  </a:cubicBezTo>
                  <a:cubicBezTo>
                    <a:pt x="166942" y="16008"/>
                    <a:pt x="205057" y="11434"/>
                    <a:pt x="243171" y="11434"/>
                  </a:cubicBezTo>
                  <a:cubicBezTo>
                    <a:pt x="327024" y="11434"/>
                    <a:pt x="355991" y="51074"/>
                    <a:pt x="363614" y="70893"/>
                  </a:cubicBezTo>
                  <a:cubicBezTo>
                    <a:pt x="371237" y="90713"/>
                    <a:pt x="375810" y="122729"/>
                    <a:pt x="355991" y="150172"/>
                  </a:cubicBezTo>
                  <a:cubicBezTo>
                    <a:pt x="336171" y="177614"/>
                    <a:pt x="279762" y="221827"/>
                    <a:pt x="240122" y="252319"/>
                  </a:cubicBezTo>
                  <a:close/>
                </a:path>
              </a:pathLst>
            </a:custGeom>
            <a:solidFill>
              <a:srgbClr val="A6A6A6"/>
            </a:solidFill>
            <a:ln w="9525" cap="flat">
              <a:noFill/>
              <a:prstDash val="solid"/>
              <a:miter/>
            </a:ln>
          </p:spPr>
          <p:txBody>
            <a:bodyPr rtlCol="0" anchor="ctr"/>
            <a:lstStyle/>
            <a:p>
              <a:pPr defTabSz="914016">
                <a:defRPr/>
              </a:pPr>
              <a:endParaRPr lang="en-US" sz="1836">
                <a:solidFill>
                  <a:srgbClr val="1A1A1A"/>
                </a:solidFill>
                <a:latin typeface="Segoe UI"/>
              </a:endParaRPr>
            </a:p>
          </p:txBody>
        </p:sp>
        <p:sp>
          <p:nvSpPr>
            <p:cNvPr id="16" name="Freeform: Shape 15">
              <a:extLst>
                <a:ext uri="{FF2B5EF4-FFF2-40B4-BE49-F238E27FC236}">
                  <a16:creationId xmlns:a16="http://schemas.microsoft.com/office/drawing/2014/main" id="{CA8D657E-82DD-4B8C-8484-F1FA38D5136A}"/>
                </a:ext>
              </a:extLst>
            </p:cNvPr>
            <p:cNvSpPr/>
            <p:nvPr/>
          </p:nvSpPr>
          <p:spPr>
            <a:xfrm>
              <a:off x="5904121" y="3519935"/>
              <a:ext cx="381146" cy="381147"/>
            </a:xfrm>
            <a:custGeom>
              <a:avLst/>
              <a:gdLst>
                <a:gd name="connsiteX0" fmla="*/ 11434 w 381146"/>
                <a:gd name="connsiteY0" fmla="*/ 380384 h 381146"/>
                <a:gd name="connsiteX1" fmla="*/ 55647 w 381146"/>
                <a:gd name="connsiteY1" fmla="*/ 298057 h 381146"/>
                <a:gd name="connsiteX2" fmla="*/ 182188 w 381146"/>
                <a:gd name="connsiteY2" fmla="*/ 202008 h 381146"/>
                <a:gd name="connsiteX3" fmla="*/ 272139 w 381146"/>
                <a:gd name="connsiteY3" fmla="*/ 150172 h 381146"/>
                <a:gd name="connsiteX4" fmla="*/ 331597 w 381146"/>
                <a:gd name="connsiteY4" fmla="*/ 96811 h 381146"/>
                <a:gd name="connsiteX5" fmla="*/ 377335 w 381146"/>
                <a:gd name="connsiteY5" fmla="*/ 11434 h 381146"/>
                <a:gd name="connsiteX6" fmla="*/ 342269 w 381146"/>
                <a:gd name="connsiteY6" fmla="*/ 151696 h 381146"/>
                <a:gd name="connsiteX7" fmla="*/ 209631 w 381146"/>
                <a:gd name="connsiteY7" fmla="*/ 272139 h 381146"/>
                <a:gd name="connsiteX8" fmla="*/ 110532 w 381146"/>
                <a:gd name="connsiteY8" fmla="*/ 342270 h 381146"/>
                <a:gd name="connsiteX9" fmla="*/ 86139 w 381146"/>
                <a:gd name="connsiteY9" fmla="*/ 380384 h 381146"/>
                <a:gd name="connsiteX10" fmla="*/ 11434 w 381146"/>
                <a:gd name="connsiteY10" fmla="*/ 380384 h 381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1146" h="381146">
                  <a:moveTo>
                    <a:pt x="11434" y="380384"/>
                  </a:moveTo>
                  <a:cubicBezTo>
                    <a:pt x="11434" y="380384"/>
                    <a:pt x="32779" y="327024"/>
                    <a:pt x="55647" y="298057"/>
                  </a:cubicBezTo>
                  <a:cubicBezTo>
                    <a:pt x="78516" y="270614"/>
                    <a:pt x="118155" y="240122"/>
                    <a:pt x="182188" y="202008"/>
                  </a:cubicBezTo>
                  <a:cubicBezTo>
                    <a:pt x="226401" y="176090"/>
                    <a:pt x="272139" y="150172"/>
                    <a:pt x="272139" y="150172"/>
                  </a:cubicBezTo>
                  <a:cubicBezTo>
                    <a:pt x="272139" y="150172"/>
                    <a:pt x="322450" y="109008"/>
                    <a:pt x="331597" y="96811"/>
                  </a:cubicBezTo>
                  <a:cubicBezTo>
                    <a:pt x="340745" y="86139"/>
                    <a:pt x="355991" y="60221"/>
                    <a:pt x="377335" y="11434"/>
                  </a:cubicBezTo>
                  <a:cubicBezTo>
                    <a:pt x="377335" y="66319"/>
                    <a:pt x="365138" y="113582"/>
                    <a:pt x="342269" y="151696"/>
                  </a:cubicBezTo>
                  <a:cubicBezTo>
                    <a:pt x="317876" y="189811"/>
                    <a:pt x="273663" y="229450"/>
                    <a:pt x="209631" y="272139"/>
                  </a:cubicBezTo>
                  <a:cubicBezTo>
                    <a:pt x="160844" y="304155"/>
                    <a:pt x="127303" y="327024"/>
                    <a:pt x="110532" y="342270"/>
                  </a:cubicBezTo>
                  <a:cubicBezTo>
                    <a:pt x="93762" y="357515"/>
                    <a:pt x="86139" y="369712"/>
                    <a:pt x="86139" y="380384"/>
                  </a:cubicBezTo>
                  <a:lnTo>
                    <a:pt x="11434" y="380384"/>
                  </a:lnTo>
                  <a:close/>
                </a:path>
              </a:pathLst>
            </a:custGeom>
            <a:solidFill>
              <a:srgbClr val="A6A6A6"/>
            </a:solidFill>
            <a:ln w="9525" cap="flat">
              <a:noFill/>
              <a:prstDash val="solid"/>
              <a:miter/>
            </a:ln>
          </p:spPr>
          <p:txBody>
            <a:bodyPr rtlCol="0" anchor="ctr"/>
            <a:lstStyle/>
            <a:p>
              <a:pPr defTabSz="914016">
                <a:defRPr/>
              </a:pPr>
              <a:endParaRPr lang="en-US" sz="1836" dirty="0">
                <a:solidFill>
                  <a:srgbClr val="1A1A1A"/>
                </a:solidFill>
                <a:latin typeface="Segoe UI"/>
              </a:endParaRPr>
            </a:p>
          </p:txBody>
        </p:sp>
      </p:grpSp>
      <p:grpSp>
        <p:nvGrpSpPr>
          <p:cNvPr id="17" name="Group 16">
            <a:extLst>
              <a:ext uri="{FF2B5EF4-FFF2-40B4-BE49-F238E27FC236}">
                <a16:creationId xmlns:a16="http://schemas.microsoft.com/office/drawing/2014/main" id="{079D543C-3929-4A54-A65A-8DC1FF262E7E}"/>
              </a:ext>
            </a:extLst>
          </p:cNvPr>
          <p:cNvGrpSpPr/>
          <p:nvPr/>
        </p:nvGrpSpPr>
        <p:grpSpPr>
          <a:xfrm>
            <a:off x="6274084" y="657328"/>
            <a:ext cx="5280360" cy="5575488"/>
            <a:chOff x="8923338" y="96838"/>
            <a:chExt cx="1050925" cy="1109663"/>
          </a:xfrm>
        </p:grpSpPr>
        <p:sp>
          <p:nvSpPr>
            <p:cNvPr id="19" name="Freeform 1437">
              <a:extLst>
                <a:ext uri="{FF2B5EF4-FFF2-40B4-BE49-F238E27FC236}">
                  <a16:creationId xmlns:a16="http://schemas.microsoft.com/office/drawing/2014/main" id="{6B8B377A-40A9-4C76-A3D5-196AC660F442}"/>
                </a:ext>
              </a:extLst>
            </p:cNvPr>
            <p:cNvSpPr>
              <a:spLocks/>
            </p:cNvSpPr>
            <p:nvPr/>
          </p:nvSpPr>
          <p:spPr bwMode="auto">
            <a:xfrm>
              <a:off x="9488488" y="1008063"/>
              <a:ext cx="485775" cy="198438"/>
            </a:xfrm>
            <a:custGeom>
              <a:avLst/>
              <a:gdLst>
                <a:gd name="T0" fmla="*/ 153 w 166"/>
                <a:gd name="T1" fmla="*/ 41 h 68"/>
                <a:gd name="T2" fmla="*/ 145 w 166"/>
                <a:gd name="T3" fmla="*/ 43 h 68"/>
                <a:gd name="T4" fmla="*/ 145 w 166"/>
                <a:gd name="T5" fmla="*/ 42 h 68"/>
                <a:gd name="T6" fmla="*/ 119 w 166"/>
                <a:gd name="T7" fmla="*/ 16 h 68"/>
                <a:gd name="T8" fmla="*/ 101 w 166"/>
                <a:gd name="T9" fmla="*/ 23 h 68"/>
                <a:gd name="T10" fmla="*/ 69 w 166"/>
                <a:gd name="T11" fmla="*/ 0 h 68"/>
                <a:gd name="T12" fmla="*/ 35 w 166"/>
                <a:gd name="T13" fmla="*/ 34 h 68"/>
                <a:gd name="T14" fmla="*/ 20 w 166"/>
                <a:gd name="T15" fmla="*/ 27 h 68"/>
                <a:gd name="T16" fmla="*/ 0 w 166"/>
                <a:gd name="T17" fmla="*/ 48 h 68"/>
                <a:gd name="T18" fmla="*/ 20 w 166"/>
                <a:gd name="T19" fmla="*/ 68 h 68"/>
                <a:gd name="T20" fmla="*/ 153 w 166"/>
                <a:gd name="T21" fmla="*/ 68 h 68"/>
                <a:gd name="T22" fmla="*/ 166 w 166"/>
                <a:gd name="T23" fmla="*/ 55 h 68"/>
                <a:gd name="T24" fmla="*/ 153 w 166"/>
                <a:gd name="T25" fmla="*/ 4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6" h="68">
                  <a:moveTo>
                    <a:pt x="153" y="41"/>
                  </a:moveTo>
                  <a:cubicBezTo>
                    <a:pt x="150" y="41"/>
                    <a:pt x="147" y="42"/>
                    <a:pt x="145" y="43"/>
                  </a:cubicBezTo>
                  <a:cubicBezTo>
                    <a:pt x="145" y="43"/>
                    <a:pt x="145" y="42"/>
                    <a:pt x="145" y="42"/>
                  </a:cubicBezTo>
                  <a:cubicBezTo>
                    <a:pt x="145" y="27"/>
                    <a:pt x="134" y="16"/>
                    <a:pt x="119" y="16"/>
                  </a:cubicBezTo>
                  <a:cubicBezTo>
                    <a:pt x="112" y="16"/>
                    <a:pt x="106" y="18"/>
                    <a:pt x="101" y="23"/>
                  </a:cubicBezTo>
                  <a:cubicBezTo>
                    <a:pt x="96" y="10"/>
                    <a:pt x="84" y="0"/>
                    <a:pt x="69" y="0"/>
                  </a:cubicBezTo>
                  <a:cubicBezTo>
                    <a:pt x="50" y="0"/>
                    <a:pt x="35" y="15"/>
                    <a:pt x="35" y="34"/>
                  </a:cubicBezTo>
                  <a:cubicBezTo>
                    <a:pt x="31" y="30"/>
                    <a:pt x="26" y="27"/>
                    <a:pt x="20" y="27"/>
                  </a:cubicBezTo>
                  <a:cubicBezTo>
                    <a:pt x="9" y="27"/>
                    <a:pt x="0" y="37"/>
                    <a:pt x="0" y="48"/>
                  </a:cubicBezTo>
                  <a:cubicBezTo>
                    <a:pt x="0" y="59"/>
                    <a:pt x="9" y="68"/>
                    <a:pt x="20" y="68"/>
                  </a:cubicBezTo>
                  <a:cubicBezTo>
                    <a:pt x="153" y="68"/>
                    <a:pt x="153" y="68"/>
                    <a:pt x="153" y="68"/>
                  </a:cubicBezTo>
                  <a:cubicBezTo>
                    <a:pt x="160" y="68"/>
                    <a:pt x="166" y="62"/>
                    <a:pt x="166" y="55"/>
                  </a:cubicBezTo>
                  <a:cubicBezTo>
                    <a:pt x="166" y="47"/>
                    <a:pt x="160" y="41"/>
                    <a:pt x="153" y="4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0" name="Freeform 1438">
              <a:extLst>
                <a:ext uri="{FF2B5EF4-FFF2-40B4-BE49-F238E27FC236}">
                  <a16:creationId xmlns:a16="http://schemas.microsoft.com/office/drawing/2014/main" id="{711B942A-0219-4FA3-A0F3-EBF17C071CFF}"/>
                </a:ext>
              </a:extLst>
            </p:cNvPr>
            <p:cNvSpPr>
              <a:spLocks/>
            </p:cNvSpPr>
            <p:nvPr/>
          </p:nvSpPr>
          <p:spPr bwMode="auto">
            <a:xfrm>
              <a:off x="8923338" y="787400"/>
              <a:ext cx="638175" cy="263525"/>
            </a:xfrm>
            <a:custGeom>
              <a:avLst/>
              <a:gdLst>
                <a:gd name="T0" fmla="*/ 16 w 218"/>
                <a:gd name="T1" fmla="*/ 58 h 90"/>
                <a:gd name="T2" fmla="*/ 28 w 218"/>
                <a:gd name="T3" fmla="*/ 63 h 90"/>
                <a:gd name="T4" fmla="*/ 27 w 218"/>
                <a:gd name="T5" fmla="*/ 60 h 90"/>
                <a:gd name="T6" fmla="*/ 57 w 218"/>
                <a:gd name="T7" fmla="*/ 30 h 90"/>
                <a:gd name="T8" fmla="*/ 83 w 218"/>
                <a:gd name="T9" fmla="*/ 45 h 90"/>
                <a:gd name="T10" fmla="*/ 83 w 218"/>
                <a:gd name="T11" fmla="*/ 45 h 90"/>
                <a:gd name="T12" fmla="*/ 128 w 218"/>
                <a:gd name="T13" fmla="*/ 0 h 90"/>
                <a:gd name="T14" fmla="*/ 173 w 218"/>
                <a:gd name="T15" fmla="*/ 45 h 90"/>
                <a:gd name="T16" fmla="*/ 172 w 218"/>
                <a:gd name="T17" fmla="*/ 54 h 90"/>
                <a:gd name="T18" fmla="*/ 193 w 218"/>
                <a:gd name="T19" fmla="*/ 42 h 90"/>
                <a:gd name="T20" fmla="*/ 218 w 218"/>
                <a:gd name="T21" fmla="*/ 66 h 90"/>
                <a:gd name="T22" fmla="*/ 193 w 218"/>
                <a:gd name="T23" fmla="*/ 90 h 90"/>
                <a:gd name="T24" fmla="*/ 128 w 218"/>
                <a:gd name="T25" fmla="*/ 90 h 90"/>
                <a:gd name="T26" fmla="*/ 57 w 218"/>
                <a:gd name="T27" fmla="*/ 90 h 90"/>
                <a:gd name="T28" fmla="*/ 16 w 218"/>
                <a:gd name="T29" fmla="*/ 90 h 90"/>
                <a:gd name="T30" fmla="*/ 0 w 218"/>
                <a:gd name="T31" fmla="*/ 74 h 90"/>
                <a:gd name="T32" fmla="*/ 16 w 218"/>
                <a:gd name="T33" fmla="*/ 58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8" h="90">
                  <a:moveTo>
                    <a:pt x="16" y="58"/>
                  </a:moveTo>
                  <a:cubicBezTo>
                    <a:pt x="20" y="58"/>
                    <a:pt x="25" y="60"/>
                    <a:pt x="28" y="63"/>
                  </a:cubicBezTo>
                  <a:cubicBezTo>
                    <a:pt x="27" y="62"/>
                    <a:pt x="27" y="61"/>
                    <a:pt x="27" y="60"/>
                  </a:cubicBezTo>
                  <a:cubicBezTo>
                    <a:pt x="27" y="44"/>
                    <a:pt x="41" y="30"/>
                    <a:pt x="57" y="30"/>
                  </a:cubicBezTo>
                  <a:cubicBezTo>
                    <a:pt x="68" y="30"/>
                    <a:pt x="78" y="36"/>
                    <a:pt x="83" y="45"/>
                  </a:cubicBezTo>
                  <a:cubicBezTo>
                    <a:pt x="83" y="45"/>
                    <a:pt x="83" y="45"/>
                    <a:pt x="83" y="45"/>
                  </a:cubicBezTo>
                  <a:cubicBezTo>
                    <a:pt x="83" y="20"/>
                    <a:pt x="103" y="0"/>
                    <a:pt x="128" y="0"/>
                  </a:cubicBezTo>
                  <a:cubicBezTo>
                    <a:pt x="153" y="0"/>
                    <a:pt x="173" y="20"/>
                    <a:pt x="173" y="45"/>
                  </a:cubicBezTo>
                  <a:cubicBezTo>
                    <a:pt x="173" y="48"/>
                    <a:pt x="173" y="51"/>
                    <a:pt x="172" y="54"/>
                  </a:cubicBezTo>
                  <a:cubicBezTo>
                    <a:pt x="176" y="47"/>
                    <a:pt x="184" y="42"/>
                    <a:pt x="193" y="42"/>
                  </a:cubicBezTo>
                  <a:cubicBezTo>
                    <a:pt x="207" y="42"/>
                    <a:pt x="218" y="53"/>
                    <a:pt x="218" y="66"/>
                  </a:cubicBezTo>
                  <a:cubicBezTo>
                    <a:pt x="218" y="79"/>
                    <a:pt x="207" y="90"/>
                    <a:pt x="193" y="90"/>
                  </a:cubicBezTo>
                  <a:cubicBezTo>
                    <a:pt x="128" y="90"/>
                    <a:pt x="128" y="90"/>
                    <a:pt x="128" y="90"/>
                  </a:cubicBezTo>
                  <a:cubicBezTo>
                    <a:pt x="57" y="90"/>
                    <a:pt x="57" y="90"/>
                    <a:pt x="57" y="90"/>
                  </a:cubicBezTo>
                  <a:cubicBezTo>
                    <a:pt x="16" y="90"/>
                    <a:pt x="16" y="90"/>
                    <a:pt x="16" y="90"/>
                  </a:cubicBezTo>
                  <a:cubicBezTo>
                    <a:pt x="7" y="90"/>
                    <a:pt x="0" y="83"/>
                    <a:pt x="0" y="74"/>
                  </a:cubicBezTo>
                  <a:cubicBezTo>
                    <a:pt x="0" y="65"/>
                    <a:pt x="7" y="58"/>
                    <a:pt x="16" y="5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1" name="Freeform 1439">
              <a:extLst>
                <a:ext uri="{FF2B5EF4-FFF2-40B4-BE49-F238E27FC236}">
                  <a16:creationId xmlns:a16="http://schemas.microsoft.com/office/drawing/2014/main" id="{C92BE0FD-F9F0-4659-B726-EC35C1B48797}"/>
                </a:ext>
              </a:extLst>
            </p:cNvPr>
            <p:cNvSpPr>
              <a:spLocks/>
            </p:cNvSpPr>
            <p:nvPr/>
          </p:nvSpPr>
          <p:spPr bwMode="auto">
            <a:xfrm>
              <a:off x="9093200" y="163513"/>
              <a:ext cx="122238" cy="85725"/>
            </a:xfrm>
            <a:custGeom>
              <a:avLst/>
              <a:gdLst>
                <a:gd name="T0" fmla="*/ 38 w 42"/>
                <a:gd name="T1" fmla="*/ 21 h 29"/>
                <a:gd name="T2" fmla="*/ 36 w 42"/>
                <a:gd name="T3" fmla="*/ 21 h 29"/>
                <a:gd name="T4" fmla="*/ 38 w 42"/>
                <a:gd name="T5" fmla="*/ 14 h 29"/>
                <a:gd name="T6" fmla="*/ 23 w 42"/>
                <a:gd name="T7" fmla="*/ 0 h 29"/>
                <a:gd name="T8" fmla="*/ 9 w 42"/>
                <a:gd name="T9" fmla="*/ 14 h 29"/>
                <a:gd name="T10" fmla="*/ 9 w 42"/>
                <a:gd name="T11" fmla="*/ 16 h 29"/>
                <a:gd name="T12" fmla="*/ 7 w 42"/>
                <a:gd name="T13" fmla="*/ 15 h 29"/>
                <a:gd name="T14" fmla="*/ 0 w 42"/>
                <a:gd name="T15" fmla="*/ 22 h 29"/>
                <a:gd name="T16" fmla="*/ 7 w 42"/>
                <a:gd name="T17" fmla="*/ 29 h 29"/>
                <a:gd name="T18" fmla="*/ 38 w 42"/>
                <a:gd name="T19" fmla="*/ 29 h 29"/>
                <a:gd name="T20" fmla="*/ 42 w 42"/>
                <a:gd name="T21" fmla="*/ 25 h 29"/>
                <a:gd name="T22" fmla="*/ 38 w 42"/>
                <a:gd name="T23"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 h="29">
                  <a:moveTo>
                    <a:pt x="38" y="21"/>
                  </a:moveTo>
                  <a:cubicBezTo>
                    <a:pt x="37" y="21"/>
                    <a:pt x="36" y="21"/>
                    <a:pt x="36" y="21"/>
                  </a:cubicBezTo>
                  <a:cubicBezTo>
                    <a:pt x="37" y="19"/>
                    <a:pt x="38" y="17"/>
                    <a:pt x="38" y="14"/>
                  </a:cubicBezTo>
                  <a:cubicBezTo>
                    <a:pt x="38" y="7"/>
                    <a:pt x="31" y="0"/>
                    <a:pt x="23" y="0"/>
                  </a:cubicBezTo>
                  <a:cubicBezTo>
                    <a:pt x="16" y="0"/>
                    <a:pt x="9" y="7"/>
                    <a:pt x="9" y="14"/>
                  </a:cubicBezTo>
                  <a:cubicBezTo>
                    <a:pt x="9" y="15"/>
                    <a:pt x="9" y="15"/>
                    <a:pt x="9" y="16"/>
                  </a:cubicBezTo>
                  <a:cubicBezTo>
                    <a:pt x="9" y="16"/>
                    <a:pt x="8" y="15"/>
                    <a:pt x="7" y="15"/>
                  </a:cubicBezTo>
                  <a:cubicBezTo>
                    <a:pt x="3" y="15"/>
                    <a:pt x="0" y="18"/>
                    <a:pt x="0" y="22"/>
                  </a:cubicBezTo>
                  <a:cubicBezTo>
                    <a:pt x="0" y="26"/>
                    <a:pt x="3" y="29"/>
                    <a:pt x="7" y="29"/>
                  </a:cubicBezTo>
                  <a:cubicBezTo>
                    <a:pt x="38" y="29"/>
                    <a:pt x="38" y="29"/>
                    <a:pt x="38" y="29"/>
                  </a:cubicBezTo>
                  <a:cubicBezTo>
                    <a:pt x="40" y="29"/>
                    <a:pt x="42" y="27"/>
                    <a:pt x="42" y="25"/>
                  </a:cubicBezTo>
                  <a:cubicBezTo>
                    <a:pt x="42" y="23"/>
                    <a:pt x="40" y="21"/>
                    <a:pt x="38" y="21"/>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2" name="Freeform 1440">
              <a:extLst>
                <a:ext uri="{FF2B5EF4-FFF2-40B4-BE49-F238E27FC236}">
                  <a16:creationId xmlns:a16="http://schemas.microsoft.com/office/drawing/2014/main" id="{213F73BD-6AD1-422A-9EC8-EE81AAEA7F95}"/>
                </a:ext>
              </a:extLst>
            </p:cNvPr>
            <p:cNvSpPr>
              <a:spLocks noEditPoints="1"/>
            </p:cNvSpPr>
            <p:nvPr/>
          </p:nvSpPr>
          <p:spPr bwMode="auto">
            <a:xfrm>
              <a:off x="9031288" y="96838"/>
              <a:ext cx="893763" cy="498475"/>
            </a:xfrm>
            <a:custGeom>
              <a:avLst/>
              <a:gdLst>
                <a:gd name="T0" fmla="*/ 293 w 305"/>
                <a:gd name="T1" fmla="*/ 147 h 170"/>
                <a:gd name="T2" fmla="*/ 285 w 305"/>
                <a:gd name="T3" fmla="*/ 150 h 170"/>
                <a:gd name="T4" fmla="*/ 285 w 305"/>
                <a:gd name="T5" fmla="*/ 149 h 170"/>
                <a:gd name="T6" fmla="*/ 264 w 305"/>
                <a:gd name="T7" fmla="*/ 128 h 170"/>
                <a:gd name="T8" fmla="*/ 249 w 305"/>
                <a:gd name="T9" fmla="*/ 134 h 170"/>
                <a:gd name="T10" fmla="*/ 249 w 305"/>
                <a:gd name="T11" fmla="*/ 116 h 170"/>
                <a:gd name="T12" fmla="*/ 237 w 305"/>
                <a:gd name="T13" fmla="*/ 116 h 170"/>
                <a:gd name="T14" fmla="*/ 236 w 305"/>
                <a:gd name="T15" fmla="*/ 115 h 170"/>
                <a:gd name="T16" fmla="*/ 236 w 305"/>
                <a:gd name="T17" fmla="*/ 47 h 170"/>
                <a:gd name="T18" fmla="*/ 197 w 305"/>
                <a:gd name="T19" fmla="*/ 47 h 170"/>
                <a:gd name="T20" fmla="*/ 197 w 305"/>
                <a:gd name="T21" fmla="*/ 72 h 170"/>
                <a:gd name="T22" fmla="*/ 177 w 305"/>
                <a:gd name="T23" fmla="*/ 72 h 170"/>
                <a:gd name="T24" fmla="*/ 177 w 305"/>
                <a:gd name="T25" fmla="*/ 19 h 170"/>
                <a:gd name="T26" fmla="*/ 145 w 305"/>
                <a:gd name="T27" fmla="*/ 19 h 170"/>
                <a:gd name="T28" fmla="*/ 145 w 305"/>
                <a:gd name="T29" fmla="*/ 59 h 170"/>
                <a:gd name="T30" fmla="*/ 137 w 305"/>
                <a:gd name="T31" fmla="*/ 59 h 170"/>
                <a:gd name="T32" fmla="*/ 137 w 305"/>
                <a:gd name="T33" fmla="*/ 0 h 170"/>
                <a:gd name="T34" fmla="*/ 113 w 305"/>
                <a:gd name="T35" fmla="*/ 25 h 170"/>
                <a:gd name="T36" fmla="*/ 113 w 305"/>
                <a:gd name="T37" fmla="*/ 108 h 170"/>
                <a:gd name="T38" fmla="*/ 65 w 305"/>
                <a:gd name="T39" fmla="*/ 108 h 170"/>
                <a:gd name="T40" fmla="*/ 65 w 305"/>
                <a:gd name="T41" fmla="*/ 81 h 170"/>
                <a:gd name="T42" fmla="*/ 47 w 305"/>
                <a:gd name="T43" fmla="*/ 81 h 170"/>
                <a:gd name="T44" fmla="*/ 47 w 305"/>
                <a:gd name="T45" fmla="*/ 125 h 170"/>
                <a:gd name="T46" fmla="*/ 41 w 305"/>
                <a:gd name="T47" fmla="*/ 125 h 170"/>
                <a:gd name="T48" fmla="*/ 41 w 305"/>
                <a:gd name="T49" fmla="*/ 109 h 170"/>
                <a:gd name="T50" fmla="*/ 27 w 305"/>
                <a:gd name="T51" fmla="*/ 109 h 170"/>
                <a:gd name="T52" fmla="*/ 27 w 305"/>
                <a:gd name="T53" fmla="*/ 125 h 170"/>
                <a:gd name="T54" fmla="*/ 15 w 305"/>
                <a:gd name="T55" fmla="*/ 125 h 170"/>
                <a:gd name="T56" fmla="*/ 15 w 305"/>
                <a:gd name="T57" fmla="*/ 142 h 170"/>
                <a:gd name="T58" fmla="*/ 11 w 305"/>
                <a:gd name="T59" fmla="*/ 141 h 170"/>
                <a:gd name="T60" fmla="*/ 0 w 305"/>
                <a:gd name="T61" fmla="*/ 152 h 170"/>
                <a:gd name="T62" fmla="*/ 11 w 305"/>
                <a:gd name="T63" fmla="*/ 163 h 170"/>
                <a:gd name="T64" fmla="*/ 55 w 305"/>
                <a:gd name="T65" fmla="*/ 163 h 170"/>
                <a:gd name="T66" fmla="*/ 63 w 305"/>
                <a:gd name="T67" fmla="*/ 155 h 170"/>
                <a:gd name="T68" fmla="*/ 57 w 305"/>
                <a:gd name="T69" fmla="*/ 147 h 170"/>
                <a:gd name="T70" fmla="*/ 67 w 305"/>
                <a:gd name="T71" fmla="*/ 147 h 170"/>
                <a:gd name="T72" fmla="*/ 152 w 305"/>
                <a:gd name="T73" fmla="*/ 147 h 170"/>
                <a:gd name="T74" fmla="*/ 151 w 305"/>
                <a:gd name="T75" fmla="*/ 153 h 170"/>
                <a:gd name="T76" fmla="*/ 168 w 305"/>
                <a:gd name="T77" fmla="*/ 170 h 170"/>
                <a:gd name="T78" fmla="*/ 214 w 305"/>
                <a:gd name="T79" fmla="*/ 170 h 170"/>
                <a:gd name="T80" fmla="*/ 264 w 305"/>
                <a:gd name="T81" fmla="*/ 170 h 170"/>
                <a:gd name="T82" fmla="*/ 293 w 305"/>
                <a:gd name="T83" fmla="*/ 170 h 170"/>
                <a:gd name="T84" fmla="*/ 305 w 305"/>
                <a:gd name="T85" fmla="*/ 158 h 170"/>
                <a:gd name="T86" fmla="*/ 293 w 305"/>
                <a:gd name="T87" fmla="*/ 147 h 170"/>
                <a:gd name="T88" fmla="*/ 51 w 305"/>
                <a:gd name="T89" fmla="*/ 148 h 170"/>
                <a:gd name="T90" fmla="*/ 51 w 305"/>
                <a:gd name="T91" fmla="*/ 147 h 170"/>
                <a:gd name="T92" fmla="*/ 52 w 305"/>
                <a:gd name="T93" fmla="*/ 147 h 170"/>
                <a:gd name="T94" fmla="*/ 51 w 305"/>
                <a:gd name="T95" fmla="*/ 148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05" h="170">
                  <a:moveTo>
                    <a:pt x="293" y="147"/>
                  </a:moveTo>
                  <a:cubicBezTo>
                    <a:pt x="290" y="147"/>
                    <a:pt x="287" y="148"/>
                    <a:pt x="285" y="150"/>
                  </a:cubicBezTo>
                  <a:cubicBezTo>
                    <a:pt x="285" y="150"/>
                    <a:pt x="285" y="149"/>
                    <a:pt x="285" y="149"/>
                  </a:cubicBezTo>
                  <a:cubicBezTo>
                    <a:pt x="285" y="137"/>
                    <a:pt x="276" y="128"/>
                    <a:pt x="264" y="128"/>
                  </a:cubicBezTo>
                  <a:cubicBezTo>
                    <a:pt x="258" y="128"/>
                    <a:pt x="253" y="130"/>
                    <a:pt x="249" y="134"/>
                  </a:cubicBezTo>
                  <a:cubicBezTo>
                    <a:pt x="249" y="116"/>
                    <a:pt x="249" y="116"/>
                    <a:pt x="249" y="116"/>
                  </a:cubicBezTo>
                  <a:cubicBezTo>
                    <a:pt x="237" y="116"/>
                    <a:pt x="237" y="116"/>
                    <a:pt x="237" y="116"/>
                  </a:cubicBezTo>
                  <a:cubicBezTo>
                    <a:pt x="237" y="115"/>
                    <a:pt x="236" y="115"/>
                    <a:pt x="236" y="115"/>
                  </a:cubicBezTo>
                  <a:cubicBezTo>
                    <a:pt x="236" y="47"/>
                    <a:pt x="236" y="47"/>
                    <a:pt x="236" y="47"/>
                  </a:cubicBezTo>
                  <a:cubicBezTo>
                    <a:pt x="197" y="47"/>
                    <a:pt x="197" y="47"/>
                    <a:pt x="197" y="47"/>
                  </a:cubicBezTo>
                  <a:cubicBezTo>
                    <a:pt x="197" y="72"/>
                    <a:pt x="197" y="72"/>
                    <a:pt x="197" y="72"/>
                  </a:cubicBezTo>
                  <a:cubicBezTo>
                    <a:pt x="177" y="72"/>
                    <a:pt x="177" y="72"/>
                    <a:pt x="177" y="72"/>
                  </a:cubicBezTo>
                  <a:cubicBezTo>
                    <a:pt x="177" y="19"/>
                    <a:pt x="177" y="19"/>
                    <a:pt x="177" y="19"/>
                  </a:cubicBezTo>
                  <a:cubicBezTo>
                    <a:pt x="145" y="19"/>
                    <a:pt x="145" y="19"/>
                    <a:pt x="145" y="19"/>
                  </a:cubicBezTo>
                  <a:cubicBezTo>
                    <a:pt x="145" y="59"/>
                    <a:pt x="145" y="59"/>
                    <a:pt x="145" y="59"/>
                  </a:cubicBezTo>
                  <a:cubicBezTo>
                    <a:pt x="137" y="59"/>
                    <a:pt x="137" y="59"/>
                    <a:pt x="137" y="59"/>
                  </a:cubicBezTo>
                  <a:cubicBezTo>
                    <a:pt x="137" y="0"/>
                    <a:pt x="137" y="0"/>
                    <a:pt x="137" y="0"/>
                  </a:cubicBezTo>
                  <a:cubicBezTo>
                    <a:pt x="113" y="25"/>
                    <a:pt x="113" y="25"/>
                    <a:pt x="113" y="25"/>
                  </a:cubicBezTo>
                  <a:cubicBezTo>
                    <a:pt x="113" y="108"/>
                    <a:pt x="113" y="108"/>
                    <a:pt x="113" y="108"/>
                  </a:cubicBezTo>
                  <a:cubicBezTo>
                    <a:pt x="65" y="108"/>
                    <a:pt x="65" y="108"/>
                    <a:pt x="65" y="108"/>
                  </a:cubicBezTo>
                  <a:cubicBezTo>
                    <a:pt x="65" y="81"/>
                    <a:pt x="65" y="81"/>
                    <a:pt x="65" y="81"/>
                  </a:cubicBezTo>
                  <a:cubicBezTo>
                    <a:pt x="47" y="81"/>
                    <a:pt x="47" y="81"/>
                    <a:pt x="47" y="81"/>
                  </a:cubicBezTo>
                  <a:cubicBezTo>
                    <a:pt x="47" y="125"/>
                    <a:pt x="47" y="125"/>
                    <a:pt x="47" y="125"/>
                  </a:cubicBezTo>
                  <a:cubicBezTo>
                    <a:pt x="41" y="125"/>
                    <a:pt x="41" y="125"/>
                    <a:pt x="41" y="125"/>
                  </a:cubicBezTo>
                  <a:cubicBezTo>
                    <a:pt x="41" y="109"/>
                    <a:pt x="41" y="109"/>
                    <a:pt x="41" y="109"/>
                  </a:cubicBezTo>
                  <a:cubicBezTo>
                    <a:pt x="27" y="109"/>
                    <a:pt x="27" y="109"/>
                    <a:pt x="27" y="109"/>
                  </a:cubicBezTo>
                  <a:cubicBezTo>
                    <a:pt x="27" y="125"/>
                    <a:pt x="27" y="125"/>
                    <a:pt x="27" y="125"/>
                  </a:cubicBezTo>
                  <a:cubicBezTo>
                    <a:pt x="15" y="125"/>
                    <a:pt x="15" y="125"/>
                    <a:pt x="15" y="125"/>
                  </a:cubicBezTo>
                  <a:cubicBezTo>
                    <a:pt x="15" y="142"/>
                    <a:pt x="15" y="142"/>
                    <a:pt x="15" y="142"/>
                  </a:cubicBezTo>
                  <a:cubicBezTo>
                    <a:pt x="13" y="141"/>
                    <a:pt x="12" y="141"/>
                    <a:pt x="11" y="141"/>
                  </a:cubicBezTo>
                  <a:cubicBezTo>
                    <a:pt x="5" y="141"/>
                    <a:pt x="0" y="146"/>
                    <a:pt x="0" y="152"/>
                  </a:cubicBezTo>
                  <a:cubicBezTo>
                    <a:pt x="0" y="158"/>
                    <a:pt x="5" y="163"/>
                    <a:pt x="11" y="163"/>
                  </a:cubicBezTo>
                  <a:cubicBezTo>
                    <a:pt x="55" y="163"/>
                    <a:pt x="55" y="163"/>
                    <a:pt x="55" y="163"/>
                  </a:cubicBezTo>
                  <a:cubicBezTo>
                    <a:pt x="59" y="163"/>
                    <a:pt x="63" y="159"/>
                    <a:pt x="63" y="155"/>
                  </a:cubicBezTo>
                  <a:cubicBezTo>
                    <a:pt x="63" y="151"/>
                    <a:pt x="60" y="148"/>
                    <a:pt x="57" y="147"/>
                  </a:cubicBezTo>
                  <a:cubicBezTo>
                    <a:pt x="67" y="147"/>
                    <a:pt x="67" y="147"/>
                    <a:pt x="67" y="147"/>
                  </a:cubicBezTo>
                  <a:cubicBezTo>
                    <a:pt x="152" y="147"/>
                    <a:pt x="152" y="147"/>
                    <a:pt x="152" y="147"/>
                  </a:cubicBezTo>
                  <a:cubicBezTo>
                    <a:pt x="152" y="149"/>
                    <a:pt x="151" y="151"/>
                    <a:pt x="151" y="153"/>
                  </a:cubicBezTo>
                  <a:cubicBezTo>
                    <a:pt x="151" y="162"/>
                    <a:pt x="159" y="170"/>
                    <a:pt x="168" y="170"/>
                  </a:cubicBezTo>
                  <a:cubicBezTo>
                    <a:pt x="214" y="170"/>
                    <a:pt x="214" y="170"/>
                    <a:pt x="214" y="170"/>
                  </a:cubicBezTo>
                  <a:cubicBezTo>
                    <a:pt x="264" y="170"/>
                    <a:pt x="264" y="170"/>
                    <a:pt x="264" y="170"/>
                  </a:cubicBezTo>
                  <a:cubicBezTo>
                    <a:pt x="293" y="170"/>
                    <a:pt x="293" y="170"/>
                    <a:pt x="293" y="170"/>
                  </a:cubicBezTo>
                  <a:cubicBezTo>
                    <a:pt x="300" y="170"/>
                    <a:pt x="305" y="165"/>
                    <a:pt x="305" y="158"/>
                  </a:cubicBezTo>
                  <a:cubicBezTo>
                    <a:pt x="305" y="152"/>
                    <a:pt x="300" y="147"/>
                    <a:pt x="293" y="147"/>
                  </a:cubicBezTo>
                  <a:moveTo>
                    <a:pt x="51" y="148"/>
                  </a:moveTo>
                  <a:cubicBezTo>
                    <a:pt x="51" y="148"/>
                    <a:pt x="51" y="147"/>
                    <a:pt x="51" y="147"/>
                  </a:cubicBezTo>
                  <a:cubicBezTo>
                    <a:pt x="52" y="147"/>
                    <a:pt x="52" y="147"/>
                    <a:pt x="52" y="147"/>
                  </a:cubicBezTo>
                  <a:cubicBezTo>
                    <a:pt x="52" y="147"/>
                    <a:pt x="51" y="147"/>
                    <a:pt x="51" y="148"/>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3" name="Rectangle 1441">
              <a:extLst>
                <a:ext uri="{FF2B5EF4-FFF2-40B4-BE49-F238E27FC236}">
                  <a16:creationId xmlns:a16="http://schemas.microsoft.com/office/drawing/2014/main" id="{B2A835CC-7760-469A-B70D-BA75EBBC5FB9}"/>
                </a:ext>
              </a:extLst>
            </p:cNvPr>
            <p:cNvSpPr>
              <a:spLocks noChangeArrowheads="1"/>
            </p:cNvSpPr>
            <p:nvPr/>
          </p:nvSpPr>
          <p:spPr bwMode="auto">
            <a:xfrm>
              <a:off x="9266238" y="249238"/>
              <a:ext cx="171450" cy="3571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4" name="Rectangle 1442">
              <a:extLst>
                <a:ext uri="{FF2B5EF4-FFF2-40B4-BE49-F238E27FC236}">
                  <a16:creationId xmlns:a16="http://schemas.microsoft.com/office/drawing/2014/main" id="{900FD761-F086-4140-BF87-F45DEC92C5FF}"/>
                </a:ext>
              </a:extLst>
            </p:cNvPr>
            <p:cNvSpPr>
              <a:spLocks noChangeArrowheads="1"/>
            </p:cNvSpPr>
            <p:nvPr/>
          </p:nvSpPr>
          <p:spPr bwMode="auto">
            <a:xfrm>
              <a:off x="9437688" y="249238"/>
              <a:ext cx="50800" cy="357188"/>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5" name="Rectangle 1443">
              <a:extLst>
                <a:ext uri="{FF2B5EF4-FFF2-40B4-BE49-F238E27FC236}">
                  <a16:creationId xmlns:a16="http://schemas.microsoft.com/office/drawing/2014/main" id="{EBF7A951-25A7-43C8-BD81-D15693C6C7E9}"/>
                </a:ext>
              </a:extLst>
            </p:cNvPr>
            <p:cNvSpPr>
              <a:spLocks noChangeArrowheads="1"/>
            </p:cNvSpPr>
            <p:nvPr/>
          </p:nvSpPr>
          <p:spPr bwMode="auto">
            <a:xfrm>
              <a:off x="9283700" y="266700"/>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6" name="Rectangle 1444">
              <a:extLst>
                <a:ext uri="{FF2B5EF4-FFF2-40B4-BE49-F238E27FC236}">
                  <a16:creationId xmlns:a16="http://schemas.microsoft.com/office/drawing/2014/main" id="{8512C4EE-4F20-4AA1-BF95-C6380EF9E095}"/>
                </a:ext>
              </a:extLst>
            </p:cNvPr>
            <p:cNvSpPr>
              <a:spLocks noChangeArrowheads="1"/>
            </p:cNvSpPr>
            <p:nvPr/>
          </p:nvSpPr>
          <p:spPr bwMode="auto">
            <a:xfrm>
              <a:off x="9288463" y="273050"/>
              <a:ext cx="6350"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7" name="Rectangle 1445">
              <a:extLst>
                <a:ext uri="{FF2B5EF4-FFF2-40B4-BE49-F238E27FC236}">
                  <a16:creationId xmlns:a16="http://schemas.microsoft.com/office/drawing/2014/main" id="{C42493A4-59BE-450B-B6E7-312071BA5A84}"/>
                </a:ext>
              </a:extLst>
            </p:cNvPr>
            <p:cNvSpPr>
              <a:spLocks noChangeArrowheads="1"/>
            </p:cNvSpPr>
            <p:nvPr/>
          </p:nvSpPr>
          <p:spPr bwMode="auto">
            <a:xfrm>
              <a:off x="9297988" y="273050"/>
              <a:ext cx="7938"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8" name="Rectangle 1446">
              <a:extLst>
                <a:ext uri="{FF2B5EF4-FFF2-40B4-BE49-F238E27FC236}">
                  <a16:creationId xmlns:a16="http://schemas.microsoft.com/office/drawing/2014/main" id="{183D6C80-4EFA-490D-A31B-75535553B102}"/>
                </a:ext>
              </a:extLst>
            </p:cNvPr>
            <p:cNvSpPr>
              <a:spLocks noChangeArrowheads="1"/>
            </p:cNvSpPr>
            <p:nvPr/>
          </p:nvSpPr>
          <p:spPr bwMode="auto">
            <a:xfrm>
              <a:off x="9309100" y="273050"/>
              <a:ext cx="6350"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9" name="Rectangle 1447">
              <a:extLst>
                <a:ext uri="{FF2B5EF4-FFF2-40B4-BE49-F238E27FC236}">
                  <a16:creationId xmlns:a16="http://schemas.microsoft.com/office/drawing/2014/main" id="{87CDB160-AE8D-472F-B01D-F66DAB286967}"/>
                </a:ext>
              </a:extLst>
            </p:cNvPr>
            <p:cNvSpPr>
              <a:spLocks noChangeArrowheads="1"/>
            </p:cNvSpPr>
            <p:nvPr/>
          </p:nvSpPr>
          <p:spPr bwMode="auto">
            <a:xfrm>
              <a:off x="9318625" y="273050"/>
              <a:ext cx="7938"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0" name="Oval 1448">
              <a:extLst>
                <a:ext uri="{FF2B5EF4-FFF2-40B4-BE49-F238E27FC236}">
                  <a16:creationId xmlns:a16="http://schemas.microsoft.com/office/drawing/2014/main" id="{C32CB623-43A6-4AEA-A15E-AC101B62D9D9}"/>
                </a:ext>
              </a:extLst>
            </p:cNvPr>
            <p:cNvSpPr>
              <a:spLocks noChangeArrowheads="1"/>
            </p:cNvSpPr>
            <p:nvPr/>
          </p:nvSpPr>
          <p:spPr bwMode="auto">
            <a:xfrm>
              <a:off x="9391650" y="28098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1" name="Oval 1449">
              <a:extLst>
                <a:ext uri="{FF2B5EF4-FFF2-40B4-BE49-F238E27FC236}">
                  <a16:creationId xmlns:a16="http://schemas.microsoft.com/office/drawing/2014/main" id="{6E3899A9-2134-49A0-9D76-204539C2D390}"/>
                </a:ext>
              </a:extLst>
            </p:cNvPr>
            <p:cNvSpPr>
              <a:spLocks noChangeArrowheads="1"/>
            </p:cNvSpPr>
            <p:nvPr/>
          </p:nvSpPr>
          <p:spPr bwMode="auto">
            <a:xfrm>
              <a:off x="9405938" y="28098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2" name="Rectangle 1450">
              <a:extLst>
                <a:ext uri="{FF2B5EF4-FFF2-40B4-BE49-F238E27FC236}">
                  <a16:creationId xmlns:a16="http://schemas.microsoft.com/office/drawing/2014/main" id="{15655FE9-8337-42B4-9D81-F6F2E99C7F8C}"/>
                </a:ext>
              </a:extLst>
            </p:cNvPr>
            <p:cNvSpPr>
              <a:spLocks noChangeArrowheads="1"/>
            </p:cNvSpPr>
            <p:nvPr/>
          </p:nvSpPr>
          <p:spPr bwMode="auto">
            <a:xfrm>
              <a:off x="9283700" y="312738"/>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3" name="Rectangle 1451">
              <a:extLst>
                <a:ext uri="{FF2B5EF4-FFF2-40B4-BE49-F238E27FC236}">
                  <a16:creationId xmlns:a16="http://schemas.microsoft.com/office/drawing/2014/main" id="{27AD8640-29D8-4393-B3F7-981415E06F39}"/>
                </a:ext>
              </a:extLst>
            </p:cNvPr>
            <p:cNvSpPr>
              <a:spLocks noChangeArrowheads="1"/>
            </p:cNvSpPr>
            <p:nvPr/>
          </p:nvSpPr>
          <p:spPr bwMode="auto">
            <a:xfrm>
              <a:off x="9288463" y="3190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4" name="Rectangle 1452">
              <a:extLst>
                <a:ext uri="{FF2B5EF4-FFF2-40B4-BE49-F238E27FC236}">
                  <a16:creationId xmlns:a16="http://schemas.microsoft.com/office/drawing/2014/main" id="{3D0F15F5-0B10-4F53-8072-F6B2D1CC57EC}"/>
                </a:ext>
              </a:extLst>
            </p:cNvPr>
            <p:cNvSpPr>
              <a:spLocks noChangeArrowheads="1"/>
            </p:cNvSpPr>
            <p:nvPr/>
          </p:nvSpPr>
          <p:spPr bwMode="auto">
            <a:xfrm>
              <a:off x="9297988" y="3190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5" name="Rectangle 1453">
              <a:extLst>
                <a:ext uri="{FF2B5EF4-FFF2-40B4-BE49-F238E27FC236}">
                  <a16:creationId xmlns:a16="http://schemas.microsoft.com/office/drawing/2014/main" id="{09B33B07-CFC0-4D39-955C-17E99DF073EE}"/>
                </a:ext>
              </a:extLst>
            </p:cNvPr>
            <p:cNvSpPr>
              <a:spLocks noChangeArrowheads="1"/>
            </p:cNvSpPr>
            <p:nvPr/>
          </p:nvSpPr>
          <p:spPr bwMode="auto">
            <a:xfrm>
              <a:off x="9309100" y="3190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6" name="Rectangle 1454">
              <a:extLst>
                <a:ext uri="{FF2B5EF4-FFF2-40B4-BE49-F238E27FC236}">
                  <a16:creationId xmlns:a16="http://schemas.microsoft.com/office/drawing/2014/main" id="{896F19B4-5553-4B4F-8B51-53D9F49ACD21}"/>
                </a:ext>
              </a:extLst>
            </p:cNvPr>
            <p:cNvSpPr>
              <a:spLocks noChangeArrowheads="1"/>
            </p:cNvSpPr>
            <p:nvPr/>
          </p:nvSpPr>
          <p:spPr bwMode="auto">
            <a:xfrm>
              <a:off x="9318625" y="3190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7" name="Oval 1455">
              <a:extLst>
                <a:ext uri="{FF2B5EF4-FFF2-40B4-BE49-F238E27FC236}">
                  <a16:creationId xmlns:a16="http://schemas.microsoft.com/office/drawing/2014/main" id="{E6CDDE54-0ACF-4E78-B38A-F22D0C433452}"/>
                </a:ext>
              </a:extLst>
            </p:cNvPr>
            <p:cNvSpPr>
              <a:spLocks noChangeArrowheads="1"/>
            </p:cNvSpPr>
            <p:nvPr/>
          </p:nvSpPr>
          <p:spPr bwMode="auto">
            <a:xfrm>
              <a:off x="9391650" y="328613"/>
              <a:ext cx="7938"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8" name="Oval 1456">
              <a:extLst>
                <a:ext uri="{FF2B5EF4-FFF2-40B4-BE49-F238E27FC236}">
                  <a16:creationId xmlns:a16="http://schemas.microsoft.com/office/drawing/2014/main" id="{11AAFEE3-D6BD-43D9-9ACA-211B829B27D6}"/>
                </a:ext>
              </a:extLst>
            </p:cNvPr>
            <p:cNvSpPr>
              <a:spLocks noChangeArrowheads="1"/>
            </p:cNvSpPr>
            <p:nvPr/>
          </p:nvSpPr>
          <p:spPr bwMode="auto">
            <a:xfrm>
              <a:off x="9405938" y="328613"/>
              <a:ext cx="6350"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9" name="Rectangle 1457">
              <a:extLst>
                <a:ext uri="{FF2B5EF4-FFF2-40B4-BE49-F238E27FC236}">
                  <a16:creationId xmlns:a16="http://schemas.microsoft.com/office/drawing/2014/main" id="{B2CB71BD-D631-48E8-AB55-8052E324DD8E}"/>
                </a:ext>
              </a:extLst>
            </p:cNvPr>
            <p:cNvSpPr>
              <a:spLocks noChangeArrowheads="1"/>
            </p:cNvSpPr>
            <p:nvPr/>
          </p:nvSpPr>
          <p:spPr bwMode="auto">
            <a:xfrm>
              <a:off x="9283700" y="357188"/>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0" name="Rectangle 1458">
              <a:extLst>
                <a:ext uri="{FF2B5EF4-FFF2-40B4-BE49-F238E27FC236}">
                  <a16:creationId xmlns:a16="http://schemas.microsoft.com/office/drawing/2014/main" id="{D8C4A71E-1ED2-4114-9BAC-6874E89E9302}"/>
                </a:ext>
              </a:extLst>
            </p:cNvPr>
            <p:cNvSpPr>
              <a:spLocks noChangeArrowheads="1"/>
            </p:cNvSpPr>
            <p:nvPr/>
          </p:nvSpPr>
          <p:spPr bwMode="auto">
            <a:xfrm>
              <a:off x="9288463" y="363538"/>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1" name="Rectangle 1459">
              <a:extLst>
                <a:ext uri="{FF2B5EF4-FFF2-40B4-BE49-F238E27FC236}">
                  <a16:creationId xmlns:a16="http://schemas.microsoft.com/office/drawing/2014/main" id="{9F89476B-3F1B-4979-A64E-E52A10589433}"/>
                </a:ext>
              </a:extLst>
            </p:cNvPr>
            <p:cNvSpPr>
              <a:spLocks noChangeArrowheads="1"/>
            </p:cNvSpPr>
            <p:nvPr/>
          </p:nvSpPr>
          <p:spPr bwMode="auto">
            <a:xfrm>
              <a:off x="9297988" y="363538"/>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2" name="Rectangle 1460">
              <a:extLst>
                <a:ext uri="{FF2B5EF4-FFF2-40B4-BE49-F238E27FC236}">
                  <a16:creationId xmlns:a16="http://schemas.microsoft.com/office/drawing/2014/main" id="{4EBA9ECF-5B78-4556-BFBB-B42C4849DED3}"/>
                </a:ext>
              </a:extLst>
            </p:cNvPr>
            <p:cNvSpPr>
              <a:spLocks noChangeArrowheads="1"/>
            </p:cNvSpPr>
            <p:nvPr/>
          </p:nvSpPr>
          <p:spPr bwMode="auto">
            <a:xfrm>
              <a:off x="9309100" y="363538"/>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3" name="Rectangle 1461">
              <a:extLst>
                <a:ext uri="{FF2B5EF4-FFF2-40B4-BE49-F238E27FC236}">
                  <a16:creationId xmlns:a16="http://schemas.microsoft.com/office/drawing/2014/main" id="{29ABC76C-6138-47A9-8AEF-A17E50016926}"/>
                </a:ext>
              </a:extLst>
            </p:cNvPr>
            <p:cNvSpPr>
              <a:spLocks noChangeArrowheads="1"/>
            </p:cNvSpPr>
            <p:nvPr/>
          </p:nvSpPr>
          <p:spPr bwMode="auto">
            <a:xfrm>
              <a:off x="9318625" y="363538"/>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4" name="Oval 1462">
              <a:extLst>
                <a:ext uri="{FF2B5EF4-FFF2-40B4-BE49-F238E27FC236}">
                  <a16:creationId xmlns:a16="http://schemas.microsoft.com/office/drawing/2014/main" id="{557A0F52-6F96-4699-B928-BDE25236AA3C}"/>
                </a:ext>
              </a:extLst>
            </p:cNvPr>
            <p:cNvSpPr>
              <a:spLocks noChangeArrowheads="1"/>
            </p:cNvSpPr>
            <p:nvPr/>
          </p:nvSpPr>
          <p:spPr bwMode="auto">
            <a:xfrm>
              <a:off x="9391650" y="374650"/>
              <a:ext cx="7938" cy="6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5" name="Oval 1463">
              <a:extLst>
                <a:ext uri="{FF2B5EF4-FFF2-40B4-BE49-F238E27FC236}">
                  <a16:creationId xmlns:a16="http://schemas.microsoft.com/office/drawing/2014/main" id="{C18C6803-9C25-4977-A550-412C15958075}"/>
                </a:ext>
              </a:extLst>
            </p:cNvPr>
            <p:cNvSpPr>
              <a:spLocks noChangeArrowheads="1"/>
            </p:cNvSpPr>
            <p:nvPr/>
          </p:nvSpPr>
          <p:spPr bwMode="auto">
            <a:xfrm>
              <a:off x="9405938" y="374650"/>
              <a:ext cx="6350" cy="6350"/>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6" name="Rectangle 1464">
              <a:extLst>
                <a:ext uri="{FF2B5EF4-FFF2-40B4-BE49-F238E27FC236}">
                  <a16:creationId xmlns:a16="http://schemas.microsoft.com/office/drawing/2014/main" id="{63BC1F41-8727-47FA-A848-99A6395DA5BD}"/>
                </a:ext>
              </a:extLst>
            </p:cNvPr>
            <p:cNvSpPr>
              <a:spLocks noChangeArrowheads="1"/>
            </p:cNvSpPr>
            <p:nvPr/>
          </p:nvSpPr>
          <p:spPr bwMode="auto">
            <a:xfrm>
              <a:off x="9283700" y="404813"/>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7" name="Rectangle 1465">
              <a:extLst>
                <a:ext uri="{FF2B5EF4-FFF2-40B4-BE49-F238E27FC236}">
                  <a16:creationId xmlns:a16="http://schemas.microsoft.com/office/drawing/2014/main" id="{3B2ED042-B298-4503-8D79-B1330E66F2A2}"/>
                </a:ext>
              </a:extLst>
            </p:cNvPr>
            <p:cNvSpPr>
              <a:spLocks noChangeArrowheads="1"/>
            </p:cNvSpPr>
            <p:nvPr/>
          </p:nvSpPr>
          <p:spPr bwMode="auto">
            <a:xfrm>
              <a:off x="9288463" y="40957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8" name="Rectangle 1466">
              <a:extLst>
                <a:ext uri="{FF2B5EF4-FFF2-40B4-BE49-F238E27FC236}">
                  <a16:creationId xmlns:a16="http://schemas.microsoft.com/office/drawing/2014/main" id="{9E31F02A-ECEF-4C7B-A54A-E555AE4886A3}"/>
                </a:ext>
              </a:extLst>
            </p:cNvPr>
            <p:cNvSpPr>
              <a:spLocks noChangeArrowheads="1"/>
            </p:cNvSpPr>
            <p:nvPr/>
          </p:nvSpPr>
          <p:spPr bwMode="auto">
            <a:xfrm>
              <a:off x="9297988" y="409575"/>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9" name="Rectangle 1467">
              <a:extLst>
                <a:ext uri="{FF2B5EF4-FFF2-40B4-BE49-F238E27FC236}">
                  <a16:creationId xmlns:a16="http://schemas.microsoft.com/office/drawing/2014/main" id="{3A04EA46-2DB6-4EF2-9075-D6AAB1B21402}"/>
                </a:ext>
              </a:extLst>
            </p:cNvPr>
            <p:cNvSpPr>
              <a:spLocks noChangeArrowheads="1"/>
            </p:cNvSpPr>
            <p:nvPr/>
          </p:nvSpPr>
          <p:spPr bwMode="auto">
            <a:xfrm>
              <a:off x="9309100" y="40957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0" name="Rectangle 1468">
              <a:extLst>
                <a:ext uri="{FF2B5EF4-FFF2-40B4-BE49-F238E27FC236}">
                  <a16:creationId xmlns:a16="http://schemas.microsoft.com/office/drawing/2014/main" id="{C7C8A0FE-986F-4E58-8BB0-2704F3B1EF23}"/>
                </a:ext>
              </a:extLst>
            </p:cNvPr>
            <p:cNvSpPr>
              <a:spLocks noChangeArrowheads="1"/>
            </p:cNvSpPr>
            <p:nvPr/>
          </p:nvSpPr>
          <p:spPr bwMode="auto">
            <a:xfrm>
              <a:off x="9318625" y="409575"/>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1" name="Rectangle 1469">
              <a:extLst>
                <a:ext uri="{FF2B5EF4-FFF2-40B4-BE49-F238E27FC236}">
                  <a16:creationId xmlns:a16="http://schemas.microsoft.com/office/drawing/2014/main" id="{D1C044A3-CA38-4887-9965-15B5EE61BFC7}"/>
                </a:ext>
              </a:extLst>
            </p:cNvPr>
            <p:cNvSpPr>
              <a:spLocks noChangeArrowheads="1"/>
            </p:cNvSpPr>
            <p:nvPr/>
          </p:nvSpPr>
          <p:spPr bwMode="auto">
            <a:xfrm>
              <a:off x="9283700" y="447675"/>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2" name="Rectangle 1470">
              <a:extLst>
                <a:ext uri="{FF2B5EF4-FFF2-40B4-BE49-F238E27FC236}">
                  <a16:creationId xmlns:a16="http://schemas.microsoft.com/office/drawing/2014/main" id="{64E59F00-897D-4D7A-972E-E00EE3CD7679}"/>
                </a:ext>
              </a:extLst>
            </p:cNvPr>
            <p:cNvSpPr>
              <a:spLocks noChangeArrowheads="1"/>
            </p:cNvSpPr>
            <p:nvPr/>
          </p:nvSpPr>
          <p:spPr bwMode="auto">
            <a:xfrm>
              <a:off x="9288463" y="45402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3" name="Rectangle 1471">
              <a:extLst>
                <a:ext uri="{FF2B5EF4-FFF2-40B4-BE49-F238E27FC236}">
                  <a16:creationId xmlns:a16="http://schemas.microsoft.com/office/drawing/2014/main" id="{BBFD7E0D-CF7A-4B64-B859-146C679145BE}"/>
                </a:ext>
              </a:extLst>
            </p:cNvPr>
            <p:cNvSpPr>
              <a:spLocks noChangeArrowheads="1"/>
            </p:cNvSpPr>
            <p:nvPr/>
          </p:nvSpPr>
          <p:spPr bwMode="auto">
            <a:xfrm>
              <a:off x="9297988" y="454025"/>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4" name="Rectangle 1472">
              <a:extLst>
                <a:ext uri="{FF2B5EF4-FFF2-40B4-BE49-F238E27FC236}">
                  <a16:creationId xmlns:a16="http://schemas.microsoft.com/office/drawing/2014/main" id="{075A71F9-6F15-4D4C-89D1-B963576299D6}"/>
                </a:ext>
              </a:extLst>
            </p:cNvPr>
            <p:cNvSpPr>
              <a:spLocks noChangeArrowheads="1"/>
            </p:cNvSpPr>
            <p:nvPr/>
          </p:nvSpPr>
          <p:spPr bwMode="auto">
            <a:xfrm>
              <a:off x="9309100" y="45402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5" name="Rectangle 1473">
              <a:extLst>
                <a:ext uri="{FF2B5EF4-FFF2-40B4-BE49-F238E27FC236}">
                  <a16:creationId xmlns:a16="http://schemas.microsoft.com/office/drawing/2014/main" id="{B706605E-6A58-407D-98FA-A8B2458D781D}"/>
                </a:ext>
              </a:extLst>
            </p:cNvPr>
            <p:cNvSpPr>
              <a:spLocks noChangeArrowheads="1"/>
            </p:cNvSpPr>
            <p:nvPr/>
          </p:nvSpPr>
          <p:spPr bwMode="auto">
            <a:xfrm>
              <a:off x="9318625" y="454025"/>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6" name="Oval 1474">
              <a:extLst>
                <a:ext uri="{FF2B5EF4-FFF2-40B4-BE49-F238E27FC236}">
                  <a16:creationId xmlns:a16="http://schemas.microsoft.com/office/drawing/2014/main" id="{B5AD07A1-0CD4-444A-B37F-6F8248F35784}"/>
                </a:ext>
              </a:extLst>
            </p:cNvPr>
            <p:cNvSpPr>
              <a:spLocks noChangeArrowheads="1"/>
            </p:cNvSpPr>
            <p:nvPr/>
          </p:nvSpPr>
          <p:spPr bwMode="auto">
            <a:xfrm>
              <a:off x="9391650" y="46513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7" name="Oval 1475">
              <a:extLst>
                <a:ext uri="{FF2B5EF4-FFF2-40B4-BE49-F238E27FC236}">
                  <a16:creationId xmlns:a16="http://schemas.microsoft.com/office/drawing/2014/main" id="{02131625-47F1-445D-9942-7710E1F82303}"/>
                </a:ext>
              </a:extLst>
            </p:cNvPr>
            <p:cNvSpPr>
              <a:spLocks noChangeArrowheads="1"/>
            </p:cNvSpPr>
            <p:nvPr/>
          </p:nvSpPr>
          <p:spPr bwMode="auto">
            <a:xfrm>
              <a:off x="9405938" y="46513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8" name="Rectangle 1476">
              <a:extLst>
                <a:ext uri="{FF2B5EF4-FFF2-40B4-BE49-F238E27FC236}">
                  <a16:creationId xmlns:a16="http://schemas.microsoft.com/office/drawing/2014/main" id="{9F0706C1-09A0-458D-85CA-0D84CBF5EBF3}"/>
                </a:ext>
              </a:extLst>
            </p:cNvPr>
            <p:cNvSpPr>
              <a:spLocks noChangeArrowheads="1"/>
            </p:cNvSpPr>
            <p:nvPr/>
          </p:nvSpPr>
          <p:spPr bwMode="auto">
            <a:xfrm>
              <a:off x="9283700" y="495300"/>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9" name="Rectangle 1477">
              <a:extLst>
                <a:ext uri="{FF2B5EF4-FFF2-40B4-BE49-F238E27FC236}">
                  <a16:creationId xmlns:a16="http://schemas.microsoft.com/office/drawing/2014/main" id="{B2B78B56-E0F2-4243-838A-A62818B406C4}"/>
                </a:ext>
              </a:extLst>
            </p:cNvPr>
            <p:cNvSpPr>
              <a:spLocks noChangeArrowheads="1"/>
            </p:cNvSpPr>
            <p:nvPr/>
          </p:nvSpPr>
          <p:spPr bwMode="auto">
            <a:xfrm>
              <a:off x="9288463" y="501650"/>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0" name="Rectangle 1478">
              <a:extLst>
                <a:ext uri="{FF2B5EF4-FFF2-40B4-BE49-F238E27FC236}">
                  <a16:creationId xmlns:a16="http://schemas.microsoft.com/office/drawing/2014/main" id="{E12BDCAB-158C-49A8-BF32-069D6EA5081E}"/>
                </a:ext>
              </a:extLst>
            </p:cNvPr>
            <p:cNvSpPr>
              <a:spLocks noChangeArrowheads="1"/>
            </p:cNvSpPr>
            <p:nvPr/>
          </p:nvSpPr>
          <p:spPr bwMode="auto">
            <a:xfrm>
              <a:off x="9297988" y="501650"/>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1" name="Rectangle 1479">
              <a:extLst>
                <a:ext uri="{FF2B5EF4-FFF2-40B4-BE49-F238E27FC236}">
                  <a16:creationId xmlns:a16="http://schemas.microsoft.com/office/drawing/2014/main" id="{A35430C0-7DD7-4C5F-A4A8-01D4BD8E36B2}"/>
                </a:ext>
              </a:extLst>
            </p:cNvPr>
            <p:cNvSpPr>
              <a:spLocks noChangeArrowheads="1"/>
            </p:cNvSpPr>
            <p:nvPr/>
          </p:nvSpPr>
          <p:spPr bwMode="auto">
            <a:xfrm>
              <a:off x="9309100" y="501650"/>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2" name="Rectangle 1480">
              <a:extLst>
                <a:ext uri="{FF2B5EF4-FFF2-40B4-BE49-F238E27FC236}">
                  <a16:creationId xmlns:a16="http://schemas.microsoft.com/office/drawing/2014/main" id="{27385139-92CF-465A-B045-90540811ECE0}"/>
                </a:ext>
              </a:extLst>
            </p:cNvPr>
            <p:cNvSpPr>
              <a:spLocks noChangeArrowheads="1"/>
            </p:cNvSpPr>
            <p:nvPr/>
          </p:nvSpPr>
          <p:spPr bwMode="auto">
            <a:xfrm>
              <a:off x="9318625" y="501650"/>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3" name="Oval 1481">
              <a:extLst>
                <a:ext uri="{FF2B5EF4-FFF2-40B4-BE49-F238E27FC236}">
                  <a16:creationId xmlns:a16="http://schemas.microsoft.com/office/drawing/2014/main" id="{B50CE798-F842-4601-8251-0AD75D709A31}"/>
                </a:ext>
              </a:extLst>
            </p:cNvPr>
            <p:cNvSpPr>
              <a:spLocks noChangeArrowheads="1"/>
            </p:cNvSpPr>
            <p:nvPr/>
          </p:nvSpPr>
          <p:spPr bwMode="auto">
            <a:xfrm>
              <a:off x="9391650" y="50958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4" name="Oval 1482">
              <a:extLst>
                <a:ext uri="{FF2B5EF4-FFF2-40B4-BE49-F238E27FC236}">
                  <a16:creationId xmlns:a16="http://schemas.microsoft.com/office/drawing/2014/main" id="{07FF6153-C263-4505-AAF2-50951FB9F9F6}"/>
                </a:ext>
              </a:extLst>
            </p:cNvPr>
            <p:cNvSpPr>
              <a:spLocks noChangeArrowheads="1"/>
            </p:cNvSpPr>
            <p:nvPr/>
          </p:nvSpPr>
          <p:spPr bwMode="auto">
            <a:xfrm>
              <a:off x="9405938" y="50958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5" name="Rectangle 1483">
              <a:extLst>
                <a:ext uri="{FF2B5EF4-FFF2-40B4-BE49-F238E27FC236}">
                  <a16:creationId xmlns:a16="http://schemas.microsoft.com/office/drawing/2014/main" id="{8866CCB7-1A67-4425-A2FA-7821BEBAE21E}"/>
                </a:ext>
              </a:extLst>
            </p:cNvPr>
            <p:cNvSpPr>
              <a:spLocks noChangeArrowheads="1"/>
            </p:cNvSpPr>
            <p:nvPr/>
          </p:nvSpPr>
          <p:spPr bwMode="auto">
            <a:xfrm>
              <a:off x="9283700" y="541338"/>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6" name="Rectangle 1484">
              <a:extLst>
                <a:ext uri="{FF2B5EF4-FFF2-40B4-BE49-F238E27FC236}">
                  <a16:creationId xmlns:a16="http://schemas.microsoft.com/office/drawing/2014/main" id="{D72EFDA5-3078-456E-9429-EB744546F311}"/>
                </a:ext>
              </a:extLst>
            </p:cNvPr>
            <p:cNvSpPr>
              <a:spLocks noChangeArrowheads="1"/>
            </p:cNvSpPr>
            <p:nvPr/>
          </p:nvSpPr>
          <p:spPr bwMode="auto">
            <a:xfrm>
              <a:off x="9288463" y="5476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7" name="Rectangle 1485">
              <a:extLst>
                <a:ext uri="{FF2B5EF4-FFF2-40B4-BE49-F238E27FC236}">
                  <a16:creationId xmlns:a16="http://schemas.microsoft.com/office/drawing/2014/main" id="{32563E72-F25D-441D-AD50-4C2551F15013}"/>
                </a:ext>
              </a:extLst>
            </p:cNvPr>
            <p:cNvSpPr>
              <a:spLocks noChangeArrowheads="1"/>
            </p:cNvSpPr>
            <p:nvPr/>
          </p:nvSpPr>
          <p:spPr bwMode="auto">
            <a:xfrm>
              <a:off x="9297988" y="5476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8" name="Rectangle 1486">
              <a:extLst>
                <a:ext uri="{FF2B5EF4-FFF2-40B4-BE49-F238E27FC236}">
                  <a16:creationId xmlns:a16="http://schemas.microsoft.com/office/drawing/2014/main" id="{F2C1FDC8-4147-496C-8170-C729B38209E1}"/>
                </a:ext>
              </a:extLst>
            </p:cNvPr>
            <p:cNvSpPr>
              <a:spLocks noChangeArrowheads="1"/>
            </p:cNvSpPr>
            <p:nvPr/>
          </p:nvSpPr>
          <p:spPr bwMode="auto">
            <a:xfrm>
              <a:off x="9309100" y="5476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9" name="Rectangle 1487">
              <a:extLst>
                <a:ext uri="{FF2B5EF4-FFF2-40B4-BE49-F238E27FC236}">
                  <a16:creationId xmlns:a16="http://schemas.microsoft.com/office/drawing/2014/main" id="{50BB0271-6CBD-4A21-B83C-5486E2C1D2E8}"/>
                </a:ext>
              </a:extLst>
            </p:cNvPr>
            <p:cNvSpPr>
              <a:spLocks noChangeArrowheads="1"/>
            </p:cNvSpPr>
            <p:nvPr/>
          </p:nvSpPr>
          <p:spPr bwMode="auto">
            <a:xfrm>
              <a:off x="9318625" y="5476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0" name="Oval 1488">
              <a:extLst>
                <a:ext uri="{FF2B5EF4-FFF2-40B4-BE49-F238E27FC236}">
                  <a16:creationId xmlns:a16="http://schemas.microsoft.com/office/drawing/2014/main" id="{72E1922F-5F9A-4E42-844D-0A67517CBCE0}"/>
                </a:ext>
              </a:extLst>
            </p:cNvPr>
            <p:cNvSpPr>
              <a:spLocks noChangeArrowheads="1"/>
            </p:cNvSpPr>
            <p:nvPr/>
          </p:nvSpPr>
          <p:spPr bwMode="auto">
            <a:xfrm>
              <a:off x="9391650" y="557213"/>
              <a:ext cx="7938"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1" name="Oval 1489">
              <a:extLst>
                <a:ext uri="{FF2B5EF4-FFF2-40B4-BE49-F238E27FC236}">
                  <a16:creationId xmlns:a16="http://schemas.microsoft.com/office/drawing/2014/main" id="{611F3AF8-E0F2-4973-9684-E7C911300BD7}"/>
                </a:ext>
              </a:extLst>
            </p:cNvPr>
            <p:cNvSpPr>
              <a:spLocks noChangeArrowheads="1"/>
            </p:cNvSpPr>
            <p:nvPr/>
          </p:nvSpPr>
          <p:spPr bwMode="auto">
            <a:xfrm>
              <a:off x="9405938" y="557213"/>
              <a:ext cx="6350"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2" name="Rectangle 1490">
              <a:extLst>
                <a:ext uri="{FF2B5EF4-FFF2-40B4-BE49-F238E27FC236}">
                  <a16:creationId xmlns:a16="http://schemas.microsoft.com/office/drawing/2014/main" id="{01485B49-6BF5-44C4-ADF6-D147194C04F5}"/>
                </a:ext>
              </a:extLst>
            </p:cNvPr>
            <p:cNvSpPr>
              <a:spLocks noChangeArrowheads="1"/>
            </p:cNvSpPr>
            <p:nvPr/>
          </p:nvSpPr>
          <p:spPr bwMode="auto">
            <a:xfrm>
              <a:off x="9458325" y="312738"/>
              <a:ext cx="173038" cy="360363"/>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3" name="Rectangle 1491">
              <a:extLst>
                <a:ext uri="{FF2B5EF4-FFF2-40B4-BE49-F238E27FC236}">
                  <a16:creationId xmlns:a16="http://schemas.microsoft.com/office/drawing/2014/main" id="{ED2CB107-4FEF-4FFE-A647-F4EA82C1E558}"/>
                </a:ext>
              </a:extLst>
            </p:cNvPr>
            <p:cNvSpPr>
              <a:spLocks noChangeArrowheads="1"/>
            </p:cNvSpPr>
            <p:nvPr/>
          </p:nvSpPr>
          <p:spPr bwMode="auto">
            <a:xfrm>
              <a:off x="9631363" y="312738"/>
              <a:ext cx="49213" cy="360363"/>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4" name="Rectangle 1492">
              <a:extLst>
                <a:ext uri="{FF2B5EF4-FFF2-40B4-BE49-F238E27FC236}">
                  <a16:creationId xmlns:a16="http://schemas.microsoft.com/office/drawing/2014/main" id="{B5CCB0A2-A3AB-4A53-9A6A-7C0AD31B16C5}"/>
                </a:ext>
              </a:extLst>
            </p:cNvPr>
            <p:cNvSpPr>
              <a:spLocks noChangeArrowheads="1"/>
            </p:cNvSpPr>
            <p:nvPr/>
          </p:nvSpPr>
          <p:spPr bwMode="auto">
            <a:xfrm>
              <a:off x="9474200" y="333375"/>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5" name="Rectangle 1493">
              <a:extLst>
                <a:ext uri="{FF2B5EF4-FFF2-40B4-BE49-F238E27FC236}">
                  <a16:creationId xmlns:a16="http://schemas.microsoft.com/office/drawing/2014/main" id="{6BE47617-1581-412F-A770-B82066E99799}"/>
                </a:ext>
              </a:extLst>
            </p:cNvPr>
            <p:cNvSpPr>
              <a:spLocks noChangeArrowheads="1"/>
            </p:cNvSpPr>
            <p:nvPr/>
          </p:nvSpPr>
          <p:spPr bwMode="auto">
            <a:xfrm>
              <a:off x="9482138" y="3397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6" name="Rectangle 1494">
              <a:extLst>
                <a:ext uri="{FF2B5EF4-FFF2-40B4-BE49-F238E27FC236}">
                  <a16:creationId xmlns:a16="http://schemas.microsoft.com/office/drawing/2014/main" id="{4C9AFC4C-E83D-4265-A568-D923564E1FCD}"/>
                </a:ext>
              </a:extLst>
            </p:cNvPr>
            <p:cNvSpPr>
              <a:spLocks noChangeArrowheads="1"/>
            </p:cNvSpPr>
            <p:nvPr/>
          </p:nvSpPr>
          <p:spPr bwMode="auto">
            <a:xfrm>
              <a:off x="9491663" y="339725"/>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7" name="Rectangle 1495">
              <a:extLst>
                <a:ext uri="{FF2B5EF4-FFF2-40B4-BE49-F238E27FC236}">
                  <a16:creationId xmlns:a16="http://schemas.microsoft.com/office/drawing/2014/main" id="{751B8A53-AAAA-4E54-9799-977C2BDCD617}"/>
                </a:ext>
              </a:extLst>
            </p:cNvPr>
            <p:cNvSpPr>
              <a:spLocks noChangeArrowheads="1"/>
            </p:cNvSpPr>
            <p:nvPr/>
          </p:nvSpPr>
          <p:spPr bwMode="auto">
            <a:xfrm>
              <a:off x="9502775" y="3397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8" name="Rectangle 1496">
              <a:extLst>
                <a:ext uri="{FF2B5EF4-FFF2-40B4-BE49-F238E27FC236}">
                  <a16:creationId xmlns:a16="http://schemas.microsoft.com/office/drawing/2014/main" id="{730AE64C-7D80-438A-BE21-D12CC1C20454}"/>
                </a:ext>
              </a:extLst>
            </p:cNvPr>
            <p:cNvSpPr>
              <a:spLocks noChangeArrowheads="1"/>
            </p:cNvSpPr>
            <p:nvPr/>
          </p:nvSpPr>
          <p:spPr bwMode="auto">
            <a:xfrm>
              <a:off x="9510713" y="339725"/>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9" name="Oval 1497">
              <a:extLst>
                <a:ext uri="{FF2B5EF4-FFF2-40B4-BE49-F238E27FC236}">
                  <a16:creationId xmlns:a16="http://schemas.microsoft.com/office/drawing/2014/main" id="{EE475ABA-7478-40A1-8357-E84E7F18AC6D}"/>
                </a:ext>
              </a:extLst>
            </p:cNvPr>
            <p:cNvSpPr>
              <a:spLocks noChangeArrowheads="1"/>
            </p:cNvSpPr>
            <p:nvPr/>
          </p:nvSpPr>
          <p:spPr bwMode="auto">
            <a:xfrm>
              <a:off x="9585325" y="349250"/>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0" name="Oval 1498">
              <a:extLst>
                <a:ext uri="{FF2B5EF4-FFF2-40B4-BE49-F238E27FC236}">
                  <a16:creationId xmlns:a16="http://schemas.microsoft.com/office/drawing/2014/main" id="{A1E729E5-F224-4499-9A02-9346ACA76872}"/>
                </a:ext>
              </a:extLst>
            </p:cNvPr>
            <p:cNvSpPr>
              <a:spLocks noChangeArrowheads="1"/>
            </p:cNvSpPr>
            <p:nvPr/>
          </p:nvSpPr>
          <p:spPr bwMode="auto">
            <a:xfrm>
              <a:off x="9596438" y="349250"/>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1" name="Rectangle 1499">
              <a:extLst>
                <a:ext uri="{FF2B5EF4-FFF2-40B4-BE49-F238E27FC236}">
                  <a16:creationId xmlns:a16="http://schemas.microsoft.com/office/drawing/2014/main" id="{446CD4F3-195B-4A8F-9B77-3EAC2A72877F}"/>
                </a:ext>
              </a:extLst>
            </p:cNvPr>
            <p:cNvSpPr>
              <a:spLocks noChangeArrowheads="1"/>
            </p:cNvSpPr>
            <p:nvPr/>
          </p:nvSpPr>
          <p:spPr bwMode="auto">
            <a:xfrm>
              <a:off x="9474200" y="377825"/>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2" name="Rectangle 1500">
              <a:extLst>
                <a:ext uri="{FF2B5EF4-FFF2-40B4-BE49-F238E27FC236}">
                  <a16:creationId xmlns:a16="http://schemas.microsoft.com/office/drawing/2014/main" id="{E8AF5C24-8076-41F4-BA01-7D025B30B4DD}"/>
                </a:ext>
              </a:extLst>
            </p:cNvPr>
            <p:cNvSpPr>
              <a:spLocks noChangeArrowheads="1"/>
            </p:cNvSpPr>
            <p:nvPr/>
          </p:nvSpPr>
          <p:spPr bwMode="auto">
            <a:xfrm>
              <a:off x="9482138" y="3841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3" name="Rectangle 1501">
              <a:extLst>
                <a:ext uri="{FF2B5EF4-FFF2-40B4-BE49-F238E27FC236}">
                  <a16:creationId xmlns:a16="http://schemas.microsoft.com/office/drawing/2014/main" id="{EC2499EF-63BD-4154-B6DD-87C73CB26198}"/>
                </a:ext>
              </a:extLst>
            </p:cNvPr>
            <p:cNvSpPr>
              <a:spLocks noChangeArrowheads="1"/>
            </p:cNvSpPr>
            <p:nvPr/>
          </p:nvSpPr>
          <p:spPr bwMode="auto">
            <a:xfrm>
              <a:off x="9491663" y="384175"/>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4" name="Rectangle 1502">
              <a:extLst>
                <a:ext uri="{FF2B5EF4-FFF2-40B4-BE49-F238E27FC236}">
                  <a16:creationId xmlns:a16="http://schemas.microsoft.com/office/drawing/2014/main" id="{B259D19A-AC85-4FFB-BB5F-11231243F770}"/>
                </a:ext>
              </a:extLst>
            </p:cNvPr>
            <p:cNvSpPr>
              <a:spLocks noChangeArrowheads="1"/>
            </p:cNvSpPr>
            <p:nvPr/>
          </p:nvSpPr>
          <p:spPr bwMode="auto">
            <a:xfrm>
              <a:off x="9502775" y="3841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5" name="Rectangle 1503">
              <a:extLst>
                <a:ext uri="{FF2B5EF4-FFF2-40B4-BE49-F238E27FC236}">
                  <a16:creationId xmlns:a16="http://schemas.microsoft.com/office/drawing/2014/main" id="{CFD59FEB-A68D-408D-8618-5476A42601F1}"/>
                </a:ext>
              </a:extLst>
            </p:cNvPr>
            <p:cNvSpPr>
              <a:spLocks noChangeArrowheads="1"/>
            </p:cNvSpPr>
            <p:nvPr/>
          </p:nvSpPr>
          <p:spPr bwMode="auto">
            <a:xfrm>
              <a:off x="9510713" y="384175"/>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6" name="Oval 1504">
              <a:extLst>
                <a:ext uri="{FF2B5EF4-FFF2-40B4-BE49-F238E27FC236}">
                  <a16:creationId xmlns:a16="http://schemas.microsoft.com/office/drawing/2014/main" id="{729371A5-F8EE-4207-A83F-4D76C1AF110C}"/>
                </a:ext>
              </a:extLst>
            </p:cNvPr>
            <p:cNvSpPr>
              <a:spLocks noChangeArrowheads="1"/>
            </p:cNvSpPr>
            <p:nvPr/>
          </p:nvSpPr>
          <p:spPr bwMode="auto">
            <a:xfrm>
              <a:off x="9585325" y="392113"/>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7" name="Oval 1505">
              <a:extLst>
                <a:ext uri="{FF2B5EF4-FFF2-40B4-BE49-F238E27FC236}">
                  <a16:creationId xmlns:a16="http://schemas.microsoft.com/office/drawing/2014/main" id="{3AEE5F75-DF51-4845-AFB2-929157DD9FBA}"/>
                </a:ext>
              </a:extLst>
            </p:cNvPr>
            <p:cNvSpPr>
              <a:spLocks noChangeArrowheads="1"/>
            </p:cNvSpPr>
            <p:nvPr/>
          </p:nvSpPr>
          <p:spPr bwMode="auto">
            <a:xfrm>
              <a:off x="9596438" y="392113"/>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8" name="Rectangle 1506">
              <a:extLst>
                <a:ext uri="{FF2B5EF4-FFF2-40B4-BE49-F238E27FC236}">
                  <a16:creationId xmlns:a16="http://schemas.microsoft.com/office/drawing/2014/main" id="{5A9ECFE6-B317-412B-B3A9-69F71B1321D2}"/>
                </a:ext>
              </a:extLst>
            </p:cNvPr>
            <p:cNvSpPr>
              <a:spLocks noChangeArrowheads="1"/>
            </p:cNvSpPr>
            <p:nvPr/>
          </p:nvSpPr>
          <p:spPr bwMode="auto">
            <a:xfrm>
              <a:off x="9474200" y="425450"/>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9" name="Rectangle 1507">
              <a:extLst>
                <a:ext uri="{FF2B5EF4-FFF2-40B4-BE49-F238E27FC236}">
                  <a16:creationId xmlns:a16="http://schemas.microsoft.com/office/drawing/2014/main" id="{D62C51E7-1076-43F1-9C97-968CBBFED6F3}"/>
                </a:ext>
              </a:extLst>
            </p:cNvPr>
            <p:cNvSpPr>
              <a:spLocks noChangeArrowheads="1"/>
            </p:cNvSpPr>
            <p:nvPr/>
          </p:nvSpPr>
          <p:spPr bwMode="auto">
            <a:xfrm>
              <a:off x="9482138" y="430213"/>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0" name="Rectangle 1508">
              <a:extLst>
                <a:ext uri="{FF2B5EF4-FFF2-40B4-BE49-F238E27FC236}">
                  <a16:creationId xmlns:a16="http://schemas.microsoft.com/office/drawing/2014/main" id="{8FDD5EA4-6126-4345-BD90-CD57D3302B05}"/>
                </a:ext>
              </a:extLst>
            </p:cNvPr>
            <p:cNvSpPr>
              <a:spLocks noChangeArrowheads="1"/>
            </p:cNvSpPr>
            <p:nvPr/>
          </p:nvSpPr>
          <p:spPr bwMode="auto">
            <a:xfrm>
              <a:off x="9491663" y="430213"/>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1" name="Rectangle 1509">
              <a:extLst>
                <a:ext uri="{FF2B5EF4-FFF2-40B4-BE49-F238E27FC236}">
                  <a16:creationId xmlns:a16="http://schemas.microsoft.com/office/drawing/2014/main" id="{2B1BCDE8-6037-4A6A-ABE7-145A2CE26FEC}"/>
                </a:ext>
              </a:extLst>
            </p:cNvPr>
            <p:cNvSpPr>
              <a:spLocks noChangeArrowheads="1"/>
            </p:cNvSpPr>
            <p:nvPr/>
          </p:nvSpPr>
          <p:spPr bwMode="auto">
            <a:xfrm>
              <a:off x="9502775" y="430213"/>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2" name="Rectangle 1510">
              <a:extLst>
                <a:ext uri="{FF2B5EF4-FFF2-40B4-BE49-F238E27FC236}">
                  <a16:creationId xmlns:a16="http://schemas.microsoft.com/office/drawing/2014/main" id="{9BCE2DE3-9BBD-41F7-B9FA-319DF7E1DCAD}"/>
                </a:ext>
              </a:extLst>
            </p:cNvPr>
            <p:cNvSpPr>
              <a:spLocks noChangeArrowheads="1"/>
            </p:cNvSpPr>
            <p:nvPr/>
          </p:nvSpPr>
          <p:spPr bwMode="auto">
            <a:xfrm>
              <a:off x="9510713" y="430213"/>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3" name="Oval 1511">
              <a:extLst>
                <a:ext uri="{FF2B5EF4-FFF2-40B4-BE49-F238E27FC236}">
                  <a16:creationId xmlns:a16="http://schemas.microsoft.com/office/drawing/2014/main" id="{4BDA9EF8-ECF2-4C6C-BE01-8D8A3986E99E}"/>
                </a:ext>
              </a:extLst>
            </p:cNvPr>
            <p:cNvSpPr>
              <a:spLocks noChangeArrowheads="1"/>
            </p:cNvSpPr>
            <p:nvPr/>
          </p:nvSpPr>
          <p:spPr bwMode="auto">
            <a:xfrm>
              <a:off x="9585325" y="439738"/>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4" name="Oval 1512">
              <a:extLst>
                <a:ext uri="{FF2B5EF4-FFF2-40B4-BE49-F238E27FC236}">
                  <a16:creationId xmlns:a16="http://schemas.microsoft.com/office/drawing/2014/main" id="{469F7EE7-28AB-4FE4-80C3-C62877C11473}"/>
                </a:ext>
              </a:extLst>
            </p:cNvPr>
            <p:cNvSpPr>
              <a:spLocks noChangeArrowheads="1"/>
            </p:cNvSpPr>
            <p:nvPr/>
          </p:nvSpPr>
          <p:spPr bwMode="auto">
            <a:xfrm>
              <a:off x="9596438" y="439738"/>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5" name="Rectangle 1513">
              <a:extLst>
                <a:ext uri="{FF2B5EF4-FFF2-40B4-BE49-F238E27FC236}">
                  <a16:creationId xmlns:a16="http://schemas.microsoft.com/office/drawing/2014/main" id="{9B152BE9-4F91-486E-B7C3-C44BD14F08B2}"/>
                </a:ext>
              </a:extLst>
            </p:cNvPr>
            <p:cNvSpPr>
              <a:spLocks noChangeArrowheads="1"/>
            </p:cNvSpPr>
            <p:nvPr/>
          </p:nvSpPr>
          <p:spPr bwMode="auto">
            <a:xfrm>
              <a:off x="9474200" y="468313"/>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6" name="Rectangle 1514">
              <a:extLst>
                <a:ext uri="{FF2B5EF4-FFF2-40B4-BE49-F238E27FC236}">
                  <a16:creationId xmlns:a16="http://schemas.microsoft.com/office/drawing/2014/main" id="{3E2C8948-59C2-4F8A-9622-E5ECFE55BB4D}"/>
                </a:ext>
              </a:extLst>
            </p:cNvPr>
            <p:cNvSpPr>
              <a:spLocks noChangeArrowheads="1"/>
            </p:cNvSpPr>
            <p:nvPr/>
          </p:nvSpPr>
          <p:spPr bwMode="auto">
            <a:xfrm>
              <a:off x="9482138" y="474663"/>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7" name="Rectangle 1515">
              <a:extLst>
                <a:ext uri="{FF2B5EF4-FFF2-40B4-BE49-F238E27FC236}">
                  <a16:creationId xmlns:a16="http://schemas.microsoft.com/office/drawing/2014/main" id="{90F39EC3-E6F1-4D87-8CFC-B71844C32BA4}"/>
                </a:ext>
              </a:extLst>
            </p:cNvPr>
            <p:cNvSpPr>
              <a:spLocks noChangeArrowheads="1"/>
            </p:cNvSpPr>
            <p:nvPr/>
          </p:nvSpPr>
          <p:spPr bwMode="auto">
            <a:xfrm>
              <a:off x="9491663" y="474663"/>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8" name="Rectangle 1516">
              <a:extLst>
                <a:ext uri="{FF2B5EF4-FFF2-40B4-BE49-F238E27FC236}">
                  <a16:creationId xmlns:a16="http://schemas.microsoft.com/office/drawing/2014/main" id="{23BC7483-6226-4743-B2F7-8636FC293FE1}"/>
                </a:ext>
              </a:extLst>
            </p:cNvPr>
            <p:cNvSpPr>
              <a:spLocks noChangeArrowheads="1"/>
            </p:cNvSpPr>
            <p:nvPr/>
          </p:nvSpPr>
          <p:spPr bwMode="auto">
            <a:xfrm>
              <a:off x="9502775" y="474663"/>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9" name="Rectangle 1517">
              <a:extLst>
                <a:ext uri="{FF2B5EF4-FFF2-40B4-BE49-F238E27FC236}">
                  <a16:creationId xmlns:a16="http://schemas.microsoft.com/office/drawing/2014/main" id="{61188257-E258-401E-BFFE-7E51D0FDDF09}"/>
                </a:ext>
              </a:extLst>
            </p:cNvPr>
            <p:cNvSpPr>
              <a:spLocks noChangeArrowheads="1"/>
            </p:cNvSpPr>
            <p:nvPr/>
          </p:nvSpPr>
          <p:spPr bwMode="auto">
            <a:xfrm>
              <a:off x="9510713" y="474663"/>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0" name="Oval 1518">
              <a:extLst>
                <a:ext uri="{FF2B5EF4-FFF2-40B4-BE49-F238E27FC236}">
                  <a16:creationId xmlns:a16="http://schemas.microsoft.com/office/drawing/2014/main" id="{A7EE5DF1-A8C1-4FF8-9E81-ED47DBC16692}"/>
                </a:ext>
              </a:extLst>
            </p:cNvPr>
            <p:cNvSpPr>
              <a:spLocks noChangeArrowheads="1"/>
            </p:cNvSpPr>
            <p:nvPr/>
          </p:nvSpPr>
          <p:spPr bwMode="auto">
            <a:xfrm>
              <a:off x="9585325" y="485775"/>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1" name="Oval 1519">
              <a:extLst>
                <a:ext uri="{FF2B5EF4-FFF2-40B4-BE49-F238E27FC236}">
                  <a16:creationId xmlns:a16="http://schemas.microsoft.com/office/drawing/2014/main" id="{7FA48C3A-3F50-48A2-9D22-EA93628814CB}"/>
                </a:ext>
              </a:extLst>
            </p:cNvPr>
            <p:cNvSpPr>
              <a:spLocks noChangeArrowheads="1"/>
            </p:cNvSpPr>
            <p:nvPr/>
          </p:nvSpPr>
          <p:spPr bwMode="auto">
            <a:xfrm>
              <a:off x="9596438" y="485775"/>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2" name="Rectangle 1520">
              <a:extLst>
                <a:ext uri="{FF2B5EF4-FFF2-40B4-BE49-F238E27FC236}">
                  <a16:creationId xmlns:a16="http://schemas.microsoft.com/office/drawing/2014/main" id="{B4EF8544-A2CC-47BC-AB52-4F64E84C73A5}"/>
                </a:ext>
              </a:extLst>
            </p:cNvPr>
            <p:cNvSpPr>
              <a:spLocks noChangeArrowheads="1"/>
            </p:cNvSpPr>
            <p:nvPr/>
          </p:nvSpPr>
          <p:spPr bwMode="auto">
            <a:xfrm>
              <a:off x="9474200" y="515938"/>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3" name="Rectangle 1521">
              <a:extLst>
                <a:ext uri="{FF2B5EF4-FFF2-40B4-BE49-F238E27FC236}">
                  <a16:creationId xmlns:a16="http://schemas.microsoft.com/office/drawing/2014/main" id="{588A99B5-CAAD-45E2-9723-D00E86E0C56B}"/>
                </a:ext>
              </a:extLst>
            </p:cNvPr>
            <p:cNvSpPr>
              <a:spLocks noChangeArrowheads="1"/>
            </p:cNvSpPr>
            <p:nvPr/>
          </p:nvSpPr>
          <p:spPr bwMode="auto">
            <a:xfrm>
              <a:off x="9482138" y="520700"/>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4" name="Rectangle 1522">
              <a:extLst>
                <a:ext uri="{FF2B5EF4-FFF2-40B4-BE49-F238E27FC236}">
                  <a16:creationId xmlns:a16="http://schemas.microsoft.com/office/drawing/2014/main" id="{7830B590-7E71-4C02-9DA8-FE5981337920}"/>
                </a:ext>
              </a:extLst>
            </p:cNvPr>
            <p:cNvSpPr>
              <a:spLocks noChangeArrowheads="1"/>
            </p:cNvSpPr>
            <p:nvPr/>
          </p:nvSpPr>
          <p:spPr bwMode="auto">
            <a:xfrm>
              <a:off x="9491663" y="520700"/>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5" name="Rectangle 1523">
              <a:extLst>
                <a:ext uri="{FF2B5EF4-FFF2-40B4-BE49-F238E27FC236}">
                  <a16:creationId xmlns:a16="http://schemas.microsoft.com/office/drawing/2014/main" id="{1C656706-8039-4A16-B698-5E24BE273609}"/>
                </a:ext>
              </a:extLst>
            </p:cNvPr>
            <p:cNvSpPr>
              <a:spLocks noChangeArrowheads="1"/>
            </p:cNvSpPr>
            <p:nvPr/>
          </p:nvSpPr>
          <p:spPr bwMode="auto">
            <a:xfrm>
              <a:off x="9502775" y="520700"/>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6" name="Rectangle 1524">
              <a:extLst>
                <a:ext uri="{FF2B5EF4-FFF2-40B4-BE49-F238E27FC236}">
                  <a16:creationId xmlns:a16="http://schemas.microsoft.com/office/drawing/2014/main" id="{A61ABC5E-79B5-4CB2-B7CE-263C3B266B4B}"/>
                </a:ext>
              </a:extLst>
            </p:cNvPr>
            <p:cNvSpPr>
              <a:spLocks noChangeArrowheads="1"/>
            </p:cNvSpPr>
            <p:nvPr/>
          </p:nvSpPr>
          <p:spPr bwMode="auto">
            <a:xfrm>
              <a:off x="9510713" y="520700"/>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7" name="Oval 1525">
              <a:extLst>
                <a:ext uri="{FF2B5EF4-FFF2-40B4-BE49-F238E27FC236}">
                  <a16:creationId xmlns:a16="http://schemas.microsoft.com/office/drawing/2014/main" id="{045A65CE-6F92-403F-B253-85BAB37A756F}"/>
                </a:ext>
              </a:extLst>
            </p:cNvPr>
            <p:cNvSpPr>
              <a:spLocks noChangeArrowheads="1"/>
            </p:cNvSpPr>
            <p:nvPr/>
          </p:nvSpPr>
          <p:spPr bwMode="auto">
            <a:xfrm>
              <a:off x="9585325" y="530225"/>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8" name="Oval 1526">
              <a:extLst>
                <a:ext uri="{FF2B5EF4-FFF2-40B4-BE49-F238E27FC236}">
                  <a16:creationId xmlns:a16="http://schemas.microsoft.com/office/drawing/2014/main" id="{EA0FF066-D495-48A3-BE8F-73875D4D725C}"/>
                </a:ext>
              </a:extLst>
            </p:cNvPr>
            <p:cNvSpPr>
              <a:spLocks noChangeArrowheads="1"/>
            </p:cNvSpPr>
            <p:nvPr/>
          </p:nvSpPr>
          <p:spPr bwMode="auto">
            <a:xfrm>
              <a:off x="9596438" y="530225"/>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9" name="Rectangle 1527">
              <a:extLst>
                <a:ext uri="{FF2B5EF4-FFF2-40B4-BE49-F238E27FC236}">
                  <a16:creationId xmlns:a16="http://schemas.microsoft.com/office/drawing/2014/main" id="{74F9AB90-0A75-4EBD-8504-EED2BBABF66D}"/>
                </a:ext>
              </a:extLst>
            </p:cNvPr>
            <p:cNvSpPr>
              <a:spLocks noChangeArrowheads="1"/>
            </p:cNvSpPr>
            <p:nvPr/>
          </p:nvSpPr>
          <p:spPr bwMode="auto">
            <a:xfrm>
              <a:off x="9474200" y="561975"/>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0" name="Rectangle 1528">
              <a:extLst>
                <a:ext uri="{FF2B5EF4-FFF2-40B4-BE49-F238E27FC236}">
                  <a16:creationId xmlns:a16="http://schemas.microsoft.com/office/drawing/2014/main" id="{37CA40C1-C0E6-4DDA-BDE2-251E8F07FE02}"/>
                </a:ext>
              </a:extLst>
            </p:cNvPr>
            <p:cNvSpPr>
              <a:spLocks noChangeArrowheads="1"/>
            </p:cNvSpPr>
            <p:nvPr/>
          </p:nvSpPr>
          <p:spPr bwMode="auto">
            <a:xfrm>
              <a:off x="9482138" y="5683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1" name="Rectangle 1529">
              <a:extLst>
                <a:ext uri="{FF2B5EF4-FFF2-40B4-BE49-F238E27FC236}">
                  <a16:creationId xmlns:a16="http://schemas.microsoft.com/office/drawing/2014/main" id="{46972E78-BB75-4646-BEDD-25AB097F4B09}"/>
                </a:ext>
              </a:extLst>
            </p:cNvPr>
            <p:cNvSpPr>
              <a:spLocks noChangeArrowheads="1"/>
            </p:cNvSpPr>
            <p:nvPr/>
          </p:nvSpPr>
          <p:spPr bwMode="auto">
            <a:xfrm>
              <a:off x="9491663" y="568325"/>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2" name="Rectangle 1530">
              <a:extLst>
                <a:ext uri="{FF2B5EF4-FFF2-40B4-BE49-F238E27FC236}">
                  <a16:creationId xmlns:a16="http://schemas.microsoft.com/office/drawing/2014/main" id="{B6C50E3A-5A31-4D40-9E9B-584EC66F49D6}"/>
                </a:ext>
              </a:extLst>
            </p:cNvPr>
            <p:cNvSpPr>
              <a:spLocks noChangeArrowheads="1"/>
            </p:cNvSpPr>
            <p:nvPr/>
          </p:nvSpPr>
          <p:spPr bwMode="auto">
            <a:xfrm>
              <a:off x="9502775" y="5683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3" name="Rectangle 1531">
              <a:extLst>
                <a:ext uri="{FF2B5EF4-FFF2-40B4-BE49-F238E27FC236}">
                  <a16:creationId xmlns:a16="http://schemas.microsoft.com/office/drawing/2014/main" id="{3C3BB6B9-4FEB-43B1-9215-C781E1FCE4F6}"/>
                </a:ext>
              </a:extLst>
            </p:cNvPr>
            <p:cNvSpPr>
              <a:spLocks noChangeArrowheads="1"/>
            </p:cNvSpPr>
            <p:nvPr/>
          </p:nvSpPr>
          <p:spPr bwMode="auto">
            <a:xfrm>
              <a:off x="9510713" y="568325"/>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4" name="Oval 1532">
              <a:extLst>
                <a:ext uri="{FF2B5EF4-FFF2-40B4-BE49-F238E27FC236}">
                  <a16:creationId xmlns:a16="http://schemas.microsoft.com/office/drawing/2014/main" id="{120F2E1C-23FB-4D6A-B17D-4A10A4BFA2F9}"/>
                </a:ext>
              </a:extLst>
            </p:cNvPr>
            <p:cNvSpPr>
              <a:spLocks noChangeArrowheads="1"/>
            </p:cNvSpPr>
            <p:nvPr/>
          </p:nvSpPr>
          <p:spPr bwMode="auto">
            <a:xfrm>
              <a:off x="9585325" y="577850"/>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5" name="Oval 1533">
              <a:extLst>
                <a:ext uri="{FF2B5EF4-FFF2-40B4-BE49-F238E27FC236}">
                  <a16:creationId xmlns:a16="http://schemas.microsoft.com/office/drawing/2014/main" id="{3C483955-99B6-4F86-B7AD-5DBF8EE9D58A}"/>
                </a:ext>
              </a:extLst>
            </p:cNvPr>
            <p:cNvSpPr>
              <a:spLocks noChangeArrowheads="1"/>
            </p:cNvSpPr>
            <p:nvPr/>
          </p:nvSpPr>
          <p:spPr bwMode="auto">
            <a:xfrm>
              <a:off x="9596438" y="577850"/>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6" name="Rectangle 1534">
              <a:extLst>
                <a:ext uri="{FF2B5EF4-FFF2-40B4-BE49-F238E27FC236}">
                  <a16:creationId xmlns:a16="http://schemas.microsoft.com/office/drawing/2014/main" id="{2423B2C8-8C77-4728-AC1C-09E5C6A96B09}"/>
                </a:ext>
              </a:extLst>
            </p:cNvPr>
            <p:cNvSpPr>
              <a:spLocks noChangeArrowheads="1"/>
            </p:cNvSpPr>
            <p:nvPr/>
          </p:nvSpPr>
          <p:spPr bwMode="auto">
            <a:xfrm>
              <a:off x="9474200" y="606425"/>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7" name="Rectangle 1535">
              <a:extLst>
                <a:ext uri="{FF2B5EF4-FFF2-40B4-BE49-F238E27FC236}">
                  <a16:creationId xmlns:a16="http://schemas.microsoft.com/office/drawing/2014/main" id="{51CF664B-CA8F-48BB-AB6D-1A2BDB5A9897}"/>
                </a:ext>
              </a:extLst>
            </p:cNvPr>
            <p:cNvSpPr>
              <a:spLocks noChangeArrowheads="1"/>
            </p:cNvSpPr>
            <p:nvPr/>
          </p:nvSpPr>
          <p:spPr bwMode="auto">
            <a:xfrm>
              <a:off x="9482138" y="6127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8" name="Rectangle 1536">
              <a:extLst>
                <a:ext uri="{FF2B5EF4-FFF2-40B4-BE49-F238E27FC236}">
                  <a16:creationId xmlns:a16="http://schemas.microsoft.com/office/drawing/2014/main" id="{64522522-1572-43AC-B85D-C0D20EA2B5A5}"/>
                </a:ext>
              </a:extLst>
            </p:cNvPr>
            <p:cNvSpPr>
              <a:spLocks noChangeArrowheads="1"/>
            </p:cNvSpPr>
            <p:nvPr/>
          </p:nvSpPr>
          <p:spPr bwMode="auto">
            <a:xfrm>
              <a:off x="9491663" y="612775"/>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9" name="Rectangle 1537">
              <a:extLst>
                <a:ext uri="{FF2B5EF4-FFF2-40B4-BE49-F238E27FC236}">
                  <a16:creationId xmlns:a16="http://schemas.microsoft.com/office/drawing/2014/main" id="{690D10F4-7BCC-4914-B8A6-53F65FF7B0D8}"/>
                </a:ext>
              </a:extLst>
            </p:cNvPr>
            <p:cNvSpPr>
              <a:spLocks noChangeArrowheads="1"/>
            </p:cNvSpPr>
            <p:nvPr/>
          </p:nvSpPr>
          <p:spPr bwMode="auto">
            <a:xfrm>
              <a:off x="9502775" y="6127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0" name="Rectangle 1538">
              <a:extLst>
                <a:ext uri="{FF2B5EF4-FFF2-40B4-BE49-F238E27FC236}">
                  <a16:creationId xmlns:a16="http://schemas.microsoft.com/office/drawing/2014/main" id="{B2246188-E35D-4005-83FA-ACB4008B0616}"/>
                </a:ext>
              </a:extLst>
            </p:cNvPr>
            <p:cNvSpPr>
              <a:spLocks noChangeArrowheads="1"/>
            </p:cNvSpPr>
            <p:nvPr/>
          </p:nvSpPr>
          <p:spPr bwMode="auto">
            <a:xfrm>
              <a:off x="9510713" y="612775"/>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1" name="Oval 1539">
              <a:extLst>
                <a:ext uri="{FF2B5EF4-FFF2-40B4-BE49-F238E27FC236}">
                  <a16:creationId xmlns:a16="http://schemas.microsoft.com/office/drawing/2014/main" id="{5E04A6E4-1237-466E-B3A3-8FFE23571A4C}"/>
                </a:ext>
              </a:extLst>
            </p:cNvPr>
            <p:cNvSpPr>
              <a:spLocks noChangeArrowheads="1"/>
            </p:cNvSpPr>
            <p:nvPr/>
          </p:nvSpPr>
          <p:spPr bwMode="auto">
            <a:xfrm>
              <a:off x="9585325" y="623888"/>
              <a:ext cx="4763" cy="6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2" name="Oval 1540">
              <a:extLst>
                <a:ext uri="{FF2B5EF4-FFF2-40B4-BE49-F238E27FC236}">
                  <a16:creationId xmlns:a16="http://schemas.microsoft.com/office/drawing/2014/main" id="{3656EC19-6CD7-4CFE-BC5C-8261878C56B5}"/>
                </a:ext>
              </a:extLst>
            </p:cNvPr>
            <p:cNvSpPr>
              <a:spLocks noChangeArrowheads="1"/>
            </p:cNvSpPr>
            <p:nvPr/>
          </p:nvSpPr>
          <p:spPr bwMode="auto">
            <a:xfrm>
              <a:off x="9596438" y="623888"/>
              <a:ext cx="9525" cy="6350"/>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3" name="Freeform 1541">
              <a:extLst>
                <a:ext uri="{FF2B5EF4-FFF2-40B4-BE49-F238E27FC236}">
                  <a16:creationId xmlns:a16="http://schemas.microsoft.com/office/drawing/2014/main" id="{C5CCD09A-504A-448F-8F69-03FA2136F218}"/>
                </a:ext>
              </a:extLst>
            </p:cNvPr>
            <p:cNvSpPr>
              <a:spLocks/>
            </p:cNvSpPr>
            <p:nvPr/>
          </p:nvSpPr>
          <p:spPr bwMode="auto">
            <a:xfrm>
              <a:off x="9080500" y="471488"/>
              <a:ext cx="682625" cy="222250"/>
            </a:xfrm>
            <a:custGeom>
              <a:avLst/>
              <a:gdLst>
                <a:gd name="T0" fmla="*/ 219 w 233"/>
                <a:gd name="T1" fmla="*/ 48 h 76"/>
                <a:gd name="T2" fmla="*/ 213 w 233"/>
                <a:gd name="T3" fmla="*/ 49 h 76"/>
                <a:gd name="T4" fmla="*/ 213 w 233"/>
                <a:gd name="T5" fmla="*/ 48 h 76"/>
                <a:gd name="T6" fmla="*/ 185 w 233"/>
                <a:gd name="T7" fmla="*/ 20 h 76"/>
                <a:gd name="T8" fmla="*/ 157 w 233"/>
                <a:gd name="T9" fmla="*/ 45 h 76"/>
                <a:gd name="T10" fmla="*/ 142 w 233"/>
                <a:gd name="T11" fmla="*/ 37 h 76"/>
                <a:gd name="T12" fmla="*/ 134 w 233"/>
                <a:gd name="T13" fmla="*/ 39 h 76"/>
                <a:gd name="T14" fmla="*/ 127 w 233"/>
                <a:gd name="T15" fmla="*/ 36 h 76"/>
                <a:gd name="T16" fmla="*/ 120 w 233"/>
                <a:gd name="T17" fmla="*/ 39 h 76"/>
                <a:gd name="T18" fmla="*/ 120 w 233"/>
                <a:gd name="T19" fmla="*/ 38 h 76"/>
                <a:gd name="T20" fmla="*/ 101 w 233"/>
                <a:gd name="T21" fmla="*/ 19 h 76"/>
                <a:gd name="T22" fmla="*/ 85 w 233"/>
                <a:gd name="T23" fmla="*/ 29 h 76"/>
                <a:gd name="T24" fmla="*/ 85 w 233"/>
                <a:gd name="T25" fmla="*/ 28 h 76"/>
                <a:gd name="T26" fmla="*/ 56 w 233"/>
                <a:gd name="T27" fmla="*/ 0 h 76"/>
                <a:gd name="T28" fmla="*/ 28 w 233"/>
                <a:gd name="T29" fmla="*/ 28 h 76"/>
                <a:gd name="T30" fmla="*/ 28 w 233"/>
                <a:gd name="T31" fmla="*/ 34 h 76"/>
                <a:gd name="T32" fmla="*/ 15 w 233"/>
                <a:gd name="T33" fmla="*/ 26 h 76"/>
                <a:gd name="T34" fmla="*/ 0 w 233"/>
                <a:gd name="T35" fmla="*/ 42 h 76"/>
                <a:gd name="T36" fmla="*/ 15 w 233"/>
                <a:gd name="T37" fmla="*/ 57 h 76"/>
                <a:gd name="T38" fmla="*/ 56 w 233"/>
                <a:gd name="T39" fmla="*/ 57 h 76"/>
                <a:gd name="T40" fmla="*/ 101 w 233"/>
                <a:gd name="T41" fmla="*/ 57 h 76"/>
                <a:gd name="T42" fmla="*/ 123 w 233"/>
                <a:gd name="T43" fmla="*/ 57 h 76"/>
                <a:gd name="T44" fmla="*/ 142 w 233"/>
                <a:gd name="T45" fmla="*/ 76 h 76"/>
                <a:gd name="T46" fmla="*/ 219 w 233"/>
                <a:gd name="T47" fmla="*/ 76 h 76"/>
                <a:gd name="T48" fmla="*/ 233 w 233"/>
                <a:gd name="T49" fmla="*/ 62 h 76"/>
                <a:gd name="T50" fmla="*/ 219 w 233"/>
                <a:gd name="T51" fmla="*/ 48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3" h="76">
                  <a:moveTo>
                    <a:pt x="219" y="48"/>
                  </a:moveTo>
                  <a:cubicBezTo>
                    <a:pt x="217" y="48"/>
                    <a:pt x="215" y="48"/>
                    <a:pt x="213" y="49"/>
                  </a:cubicBezTo>
                  <a:cubicBezTo>
                    <a:pt x="213" y="49"/>
                    <a:pt x="213" y="48"/>
                    <a:pt x="213" y="48"/>
                  </a:cubicBezTo>
                  <a:cubicBezTo>
                    <a:pt x="213" y="32"/>
                    <a:pt x="201" y="20"/>
                    <a:pt x="185" y="20"/>
                  </a:cubicBezTo>
                  <a:cubicBezTo>
                    <a:pt x="170" y="20"/>
                    <a:pt x="158" y="31"/>
                    <a:pt x="157" y="45"/>
                  </a:cubicBezTo>
                  <a:cubicBezTo>
                    <a:pt x="154" y="41"/>
                    <a:pt x="148" y="37"/>
                    <a:pt x="142" y="37"/>
                  </a:cubicBezTo>
                  <a:cubicBezTo>
                    <a:pt x="139" y="37"/>
                    <a:pt x="137" y="38"/>
                    <a:pt x="134" y="39"/>
                  </a:cubicBezTo>
                  <a:cubicBezTo>
                    <a:pt x="132" y="37"/>
                    <a:pt x="130" y="36"/>
                    <a:pt x="127" y="36"/>
                  </a:cubicBezTo>
                  <a:cubicBezTo>
                    <a:pt x="124" y="36"/>
                    <a:pt x="122" y="38"/>
                    <a:pt x="120" y="39"/>
                  </a:cubicBezTo>
                  <a:cubicBezTo>
                    <a:pt x="120" y="39"/>
                    <a:pt x="120" y="39"/>
                    <a:pt x="120" y="38"/>
                  </a:cubicBezTo>
                  <a:cubicBezTo>
                    <a:pt x="120" y="28"/>
                    <a:pt x="111" y="19"/>
                    <a:pt x="101" y="19"/>
                  </a:cubicBezTo>
                  <a:cubicBezTo>
                    <a:pt x="94" y="19"/>
                    <a:pt x="88" y="23"/>
                    <a:pt x="85" y="29"/>
                  </a:cubicBezTo>
                  <a:cubicBezTo>
                    <a:pt x="85" y="28"/>
                    <a:pt x="85" y="28"/>
                    <a:pt x="85" y="28"/>
                  </a:cubicBezTo>
                  <a:cubicBezTo>
                    <a:pt x="85" y="13"/>
                    <a:pt x="72" y="0"/>
                    <a:pt x="56" y="0"/>
                  </a:cubicBezTo>
                  <a:cubicBezTo>
                    <a:pt x="41" y="0"/>
                    <a:pt x="28" y="13"/>
                    <a:pt x="28" y="28"/>
                  </a:cubicBezTo>
                  <a:cubicBezTo>
                    <a:pt x="28" y="30"/>
                    <a:pt x="28" y="32"/>
                    <a:pt x="28" y="34"/>
                  </a:cubicBezTo>
                  <a:cubicBezTo>
                    <a:pt x="26" y="30"/>
                    <a:pt x="21" y="26"/>
                    <a:pt x="15" y="26"/>
                  </a:cubicBezTo>
                  <a:cubicBezTo>
                    <a:pt x="7" y="26"/>
                    <a:pt x="0" y="33"/>
                    <a:pt x="0" y="42"/>
                  </a:cubicBezTo>
                  <a:cubicBezTo>
                    <a:pt x="0" y="50"/>
                    <a:pt x="7" y="57"/>
                    <a:pt x="15" y="57"/>
                  </a:cubicBezTo>
                  <a:cubicBezTo>
                    <a:pt x="56" y="57"/>
                    <a:pt x="56" y="57"/>
                    <a:pt x="56" y="57"/>
                  </a:cubicBezTo>
                  <a:cubicBezTo>
                    <a:pt x="101" y="57"/>
                    <a:pt x="101" y="57"/>
                    <a:pt x="101" y="57"/>
                  </a:cubicBezTo>
                  <a:cubicBezTo>
                    <a:pt x="123" y="57"/>
                    <a:pt x="123" y="57"/>
                    <a:pt x="123" y="57"/>
                  </a:cubicBezTo>
                  <a:cubicBezTo>
                    <a:pt x="123" y="67"/>
                    <a:pt x="131" y="76"/>
                    <a:pt x="142" y="76"/>
                  </a:cubicBezTo>
                  <a:cubicBezTo>
                    <a:pt x="219" y="76"/>
                    <a:pt x="219" y="76"/>
                    <a:pt x="219" y="76"/>
                  </a:cubicBezTo>
                  <a:cubicBezTo>
                    <a:pt x="227" y="76"/>
                    <a:pt x="233" y="69"/>
                    <a:pt x="233" y="62"/>
                  </a:cubicBezTo>
                  <a:cubicBezTo>
                    <a:pt x="233" y="54"/>
                    <a:pt x="227" y="48"/>
                    <a:pt x="219" y="4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4" name="Freeform 1542">
              <a:extLst>
                <a:ext uri="{FF2B5EF4-FFF2-40B4-BE49-F238E27FC236}">
                  <a16:creationId xmlns:a16="http://schemas.microsoft.com/office/drawing/2014/main" id="{32735D35-0055-4876-A535-AAE889DD00B8}"/>
                </a:ext>
              </a:extLst>
            </p:cNvPr>
            <p:cNvSpPr>
              <a:spLocks/>
            </p:cNvSpPr>
            <p:nvPr/>
          </p:nvSpPr>
          <p:spPr bwMode="auto">
            <a:xfrm>
              <a:off x="9096375" y="749300"/>
              <a:ext cx="357188" cy="214313"/>
            </a:xfrm>
            <a:custGeom>
              <a:avLst/>
              <a:gdLst>
                <a:gd name="T0" fmla="*/ 0 w 122"/>
                <a:gd name="T1" fmla="*/ 0 h 73"/>
                <a:gd name="T2" fmla="*/ 0 w 122"/>
                <a:gd name="T3" fmla="*/ 73 h 73"/>
                <a:gd name="T4" fmla="*/ 44 w 122"/>
                <a:gd name="T5" fmla="*/ 73 h 73"/>
                <a:gd name="T6" fmla="*/ 76 w 122"/>
                <a:gd name="T7" fmla="*/ 62 h 73"/>
                <a:gd name="T8" fmla="*/ 108 w 122"/>
                <a:gd name="T9" fmla="*/ 73 h 73"/>
                <a:gd name="T10" fmla="*/ 122 w 122"/>
                <a:gd name="T11" fmla="*/ 73 h 73"/>
                <a:gd name="T12" fmla="*/ 122 w 122"/>
                <a:gd name="T13" fmla="*/ 0 h 73"/>
                <a:gd name="T14" fmla="*/ 0 w 122"/>
                <a:gd name="T15" fmla="*/ 0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73">
                  <a:moveTo>
                    <a:pt x="0" y="0"/>
                  </a:moveTo>
                  <a:cubicBezTo>
                    <a:pt x="0" y="73"/>
                    <a:pt x="0" y="73"/>
                    <a:pt x="0" y="73"/>
                  </a:cubicBezTo>
                  <a:cubicBezTo>
                    <a:pt x="44" y="73"/>
                    <a:pt x="44" y="73"/>
                    <a:pt x="44" y="73"/>
                  </a:cubicBezTo>
                  <a:cubicBezTo>
                    <a:pt x="52" y="66"/>
                    <a:pt x="64" y="62"/>
                    <a:pt x="76" y="62"/>
                  </a:cubicBezTo>
                  <a:cubicBezTo>
                    <a:pt x="88" y="62"/>
                    <a:pt x="100" y="66"/>
                    <a:pt x="108" y="73"/>
                  </a:cubicBezTo>
                  <a:cubicBezTo>
                    <a:pt x="122" y="73"/>
                    <a:pt x="122" y="73"/>
                    <a:pt x="122" y="73"/>
                  </a:cubicBezTo>
                  <a:cubicBezTo>
                    <a:pt x="122" y="0"/>
                    <a:pt x="122" y="0"/>
                    <a:pt x="122" y="0"/>
                  </a:cubicBez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5" name="Freeform 1543">
              <a:extLst>
                <a:ext uri="{FF2B5EF4-FFF2-40B4-BE49-F238E27FC236}">
                  <a16:creationId xmlns:a16="http://schemas.microsoft.com/office/drawing/2014/main" id="{4CA04F0F-FE9C-48CC-96A2-62CBD3BEB60F}"/>
                </a:ext>
              </a:extLst>
            </p:cNvPr>
            <p:cNvSpPr>
              <a:spLocks/>
            </p:cNvSpPr>
            <p:nvPr/>
          </p:nvSpPr>
          <p:spPr bwMode="auto">
            <a:xfrm>
              <a:off x="9326563" y="749300"/>
              <a:ext cx="127000" cy="127000"/>
            </a:xfrm>
            <a:custGeom>
              <a:avLst/>
              <a:gdLst>
                <a:gd name="T0" fmla="*/ 0 w 80"/>
                <a:gd name="T1" fmla="*/ 0 h 80"/>
                <a:gd name="T2" fmla="*/ 80 w 80"/>
                <a:gd name="T3" fmla="*/ 80 h 80"/>
                <a:gd name="T4" fmla="*/ 80 w 80"/>
                <a:gd name="T5" fmla="*/ 0 h 80"/>
                <a:gd name="T6" fmla="*/ 0 w 80"/>
                <a:gd name="T7" fmla="*/ 0 h 80"/>
              </a:gdLst>
              <a:ahLst/>
              <a:cxnLst>
                <a:cxn ang="0">
                  <a:pos x="T0" y="T1"/>
                </a:cxn>
                <a:cxn ang="0">
                  <a:pos x="T2" y="T3"/>
                </a:cxn>
                <a:cxn ang="0">
                  <a:pos x="T4" y="T5"/>
                </a:cxn>
                <a:cxn ang="0">
                  <a:pos x="T6" y="T7"/>
                </a:cxn>
              </a:cxnLst>
              <a:rect l="0" t="0" r="r" b="b"/>
              <a:pathLst>
                <a:path w="80" h="80">
                  <a:moveTo>
                    <a:pt x="0" y="0"/>
                  </a:moveTo>
                  <a:lnTo>
                    <a:pt x="80" y="80"/>
                  </a:lnTo>
                  <a:lnTo>
                    <a:pt x="80" y="0"/>
                  </a:ln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6" name="Freeform 1544">
              <a:extLst>
                <a:ext uri="{FF2B5EF4-FFF2-40B4-BE49-F238E27FC236}">
                  <a16:creationId xmlns:a16="http://schemas.microsoft.com/office/drawing/2014/main" id="{572A1D79-B594-4B7F-BBF4-0D967BFD57EF}"/>
                </a:ext>
              </a:extLst>
            </p:cNvPr>
            <p:cNvSpPr>
              <a:spLocks/>
            </p:cNvSpPr>
            <p:nvPr/>
          </p:nvSpPr>
          <p:spPr bwMode="auto">
            <a:xfrm>
              <a:off x="9118600" y="762000"/>
              <a:ext cx="311150" cy="190500"/>
            </a:xfrm>
            <a:custGeom>
              <a:avLst/>
              <a:gdLst>
                <a:gd name="T0" fmla="*/ 68 w 106"/>
                <a:gd name="T1" fmla="*/ 58 h 65"/>
                <a:gd name="T2" fmla="*/ 94 w 106"/>
                <a:gd name="T3" fmla="*/ 65 h 65"/>
                <a:gd name="T4" fmla="*/ 106 w 106"/>
                <a:gd name="T5" fmla="*/ 65 h 65"/>
                <a:gd name="T6" fmla="*/ 106 w 106"/>
                <a:gd name="T7" fmla="*/ 0 h 65"/>
                <a:gd name="T8" fmla="*/ 0 w 106"/>
                <a:gd name="T9" fmla="*/ 0 h 65"/>
                <a:gd name="T10" fmla="*/ 0 w 106"/>
                <a:gd name="T11" fmla="*/ 65 h 65"/>
                <a:gd name="T12" fmla="*/ 42 w 106"/>
                <a:gd name="T13" fmla="*/ 65 h 65"/>
                <a:gd name="T14" fmla="*/ 68 w 106"/>
                <a:gd name="T15" fmla="*/ 58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65">
                  <a:moveTo>
                    <a:pt x="68" y="58"/>
                  </a:moveTo>
                  <a:cubicBezTo>
                    <a:pt x="77" y="58"/>
                    <a:pt x="86" y="60"/>
                    <a:pt x="94" y="65"/>
                  </a:cubicBezTo>
                  <a:cubicBezTo>
                    <a:pt x="106" y="65"/>
                    <a:pt x="106" y="65"/>
                    <a:pt x="106" y="65"/>
                  </a:cubicBezTo>
                  <a:cubicBezTo>
                    <a:pt x="106" y="0"/>
                    <a:pt x="106" y="0"/>
                    <a:pt x="106" y="0"/>
                  </a:cubicBezTo>
                  <a:cubicBezTo>
                    <a:pt x="0" y="0"/>
                    <a:pt x="0" y="0"/>
                    <a:pt x="0" y="0"/>
                  </a:cubicBezTo>
                  <a:cubicBezTo>
                    <a:pt x="0" y="65"/>
                    <a:pt x="0" y="65"/>
                    <a:pt x="0" y="65"/>
                  </a:cubicBezTo>
                  <a:cubicBezTo>
                    <a:pt x="42" y="65"/>
                    <a:pt x="42" y="65"/>
                    <a:pt x="42" y="65"/>
                  </a:cubicBezTo>
                  <a:cubicBezTo>
                    <a:pt x="50" y="60"/>
                    <a:pt x="59" y="58"/>
                    <a:pt x="68" y="58"/>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7" name="Freeform 1545">
              <a:extLst>
                <a:ext uri="{FF2B5EF4-FFF2-40B4-BE49-F238E27FC236}">
                  <a16:creationId xmlns:a16="http://schemas.microsoft.com/office/drawing/2014/main" id="{154259AC-47DC-4155-A0DD-51D4A491B137}"/>
                </a:ext>
              </a:extLst>
            </p:cNvPr>
            <p:cNvSpPr>
              <a:spLocks/>
            </p:cNvSpPr>
            <p:nvPr/>
          </p:nvSpPr>
          <p:spPr bwMode="auto">
            <a:xfrm>
              <a:off x="9415463" y="963613"/>
              <a:ext cx="90488" cy="20638"/>
            </a:xfrm>
            <a:custGeom>
              <a:avLst/>
              <a:gdLst>
                <a:gd name="T0" fmla="*/ 0 w 31"/>
                <a:gd name="T1" fmla="*/ 0 h 7"/>
                <a:gd name="T2" fmla="*/ 7 w 31"/>
                <a:gd name="T3" fmla="*/ 7 h 7"/>
                <a:gd name="T4" fmla="*/ 26 w 31"/>
                <a:gd name="T5" fmla="*/ 7 h 7"/>
                <a:gd name="T6" fmla="*/ 31 w 31"/>
                <a:gd name="T7" fmla="*/ 2 h 7"/>
                <a:gd name="T8" fmla="*/ 31 w 31"/>
                <a:gd name="T9" fmla="*/ 0 h 7"/>
                <a:gd name="T10" fmla="*/ 0 w 31"/>
                <a:gd name="T11" fmla="*/ 0 h 7"/>
              </a:gdLst>
              <a:ahLst/>
              <a:cxnLst>
                <a:cxn ang="0">
                  <a:pos x="T0" y="T1"/>
                </a:cxn>
                <a:cxn ang="0">
                  <a:pos x="T2" y="T3"/>
                </a:cxn>
                <a:cxn ang="0">
                  <a:pos x="T4" y="T5"/>
                </a:cxn>
                <a:cxn ang="0">
                  <a:pos x="T6" y="T7"/>
                </a:cxn>
                <a:cxn ang="0">
                  <a:pos x="T8" y="T9"/>
                </a:cxn>
                <a:cxn ang="0">
                  <a:pos x="T10" y="T11"/>
                </a:cxn>
              </a:cxnLst>
              <a:rect l="0" t="0" r="r" b="b"/>
              <a:pathLst>
                <a:path w="31" h="7">
                  <a:moveTo>
                    <a:pt x="0" y="0"/>
                  </a:moveTo>
                  <a:cubicBezTo>
                    <a:pt x="2" y="2"/>
                    <a:pt x="4" y="4"/>
                    <a:pt x="7" y="7"/>
                  </a:cubicBezTo>
                  <a:cubicBezTo>
                    <a:pt x="26" y="7"/>
                    <a:pt x="26" y="7"/>
                    <a:pt x="26" y="7"/>
                  </a:cubicBezTo>
                  <a:cubicBezTo>
                    <a:pt x="29" y="7"/>
                    <a:pt x="31" y="5"/>
                    <a:pt x="31" y="2"/>
                  </a:cubicBezTo>
                  <a:cubicBezTo>
                    <a:pt x="31" y="0"/>
                    <a:pt x="31" y="0"/>
                    <a:pt x="31" y="0"/>
                  </a:cubicBezTo>
                  <a:lnTo>
                    <a:pt x="0" y="0"/>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8" name="Freeform 1546">
              <a:extLst>
                <a:ext uri="{FF2B5EF4-FFF2-40B4-BE49-F238E27FC236}">
                  <a16:creationId xmlns:a16="http://schemas.microsoft.com/office/drawing/2014/main" id="{94F281CD-5789-42B2-897F-B7FB72BFFB31}"/>
                </a:ext>
              </a:extLst>
            </p:cNvPr>
            <p:cNvSpPr>
              <a:spLocks/>
            </p:cNvSpPr>
            <p:nvPr/>
          </p:nvSpPr>
          <p:spPr bwMode="auto">
            <a:xfrm>
              <a:off x="9045575" y="963613"/>
              <a:ext cx="179388" cy="20638"/>
            </a:xfrm>
            <a:custGeom>
              <a:avLst/>
              <a:gdLst>
                <a:gd name="T0" fmla="*/ 61 w 61"/>
                <a:gd name="T1" fmla="*/ 0 h 7"/>
                <a:gd name="T2" fmla="*/ 0 w 61"/>
                <a:gd name="T3" fmla="*/ 0 h 7"/>
                <a:gd name="T4" fmla="*/ 0 w 61"/>
                <a:gd name="T5" fmla="*/ 2 h 7"/>
                <a:gd name="T6" fmla="*/ 4 w 61"/>
                <a:gd name="T7" fmla="*/ 7 h 7"/>
                <a:gd name="T8" fmla="*/ 53 w 61"/>
                <a:gd name="T9" fmla="*/ 7 h 7"/>
                <a:gd name="T10" fmla="*/ 61 w 61"/>
                <a:gd name="T11" fmla="*/ 0 h 7"/>
              </a:gdLst>
              <a:ahLst/>
              <a:cxnLst>
                <a:cxn ang="0">
                  <a:pos x="T0" y="T1"/>
                </a:cxn>
                <a:cxn ang="0">
                  <a:pos x="T2" y="T3"/>
                </a:cxn>
                <a:cxn ang="0">
                  <a:pos x="T4" y="T5"/>
                </a:cxn>
                <a:cxn ang="0">
                  <a:pos x="T6" y="T7"/>
                </a:cxn>
                <a:cxn ang="0">
                  <a:pos x="T8" y="T9"/>
                </a:cxn>
                <a:cxn ang="0">
                  <a:pos x="T10" y="T11"/>
                </a:cxn>
              </a:cxnLst>
              <a:rect l="0" t="0" r="r" b="b"/>
              <a:pathLst>
                <a:path w="61" h="7">
                  <a:moveTo>
                    <a:pt x="61" y="0"/>
                  </a:moveTo>
                  <a:cubicBezTo>
                    <a:pt x="0" y="0"/>
                    <a:pt x="0" y="0"/>
                    <a:pt x="0" y="0"/>
                  </a:cubicBezTo>
                  <a:cubicBezTo>
                    <a:pt x="0" y="2"/>
                    <a:pt x="0" y="2"/>
                    <a:pt x="0" y="2"/>
                  </a:cubicBezTo>
                  <a:cubicBezTo>
                    <a:pt x="0" y="5"/>
                    <a:pt x="2" y="7"/>
                    <a:pt x="4" y="7"/>
                  </a:cubicBezTo>
                  <a:cubicBezTo>
                    <a:pt x="53" y="7"/>
                    <a:pt x="53" y="7"/>
                    <a:pt x="53" y="7"/>
                  </a:cubicBezTo>
                  <a:cubicBezTo>
                    <a:pt x="56" y="4"/>
                    <a:pt x="58" y="2"/>
                    <a:pt x="61" y="0"/>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9" name="Rectangle 1547">
              <a:extLst>
                <a:ext uri="{FF2B5EF4-FFF2-40B4-BE49-F238E27FC236}">
                  <a16:creationId xmlns:a16="http://schemas.microsoft.com/office/drawing/2014/main" id="{FE87B244-F469-4CFA-98C9-C3C229EA6CA5}"/>
                </a:ext>
              </a:extLst>
            </p:cNvPr>
            <p:cNvSpPr>
              <a:spLocks noChangeArrowheads="1"/>
            </p:cNvSpPr>
            <p:nvPr/>
          </p:nvSpPr>
          <p:spPr bwMode="auto">
            <a:xfrm>
              <a:off x="9312275" y="779463"/>
              <a:ext cx="90488" cy="6350"/>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0" name="Rectangle 1548">
              <a:extLst>
                <a:ext uri="{FF2B5EF4-FFF2-40B4-BE49-F238E27FC236}">
                  <a16:creationId xmlns:a16="http://schemas.microsoft.com/office/drawing/2014/main" id="{644B725A-E39A-432E-AF75-6728ABA8EC1B}"/>
                </a:ext>
              </a:extLst>
            </p:cNvPr>
            <p:cNvSpPr>
              <a:spLocks noChangeArrowheads="1"/>
            </p:cNvSpPr>
            <p:nvPr/>
          </p:nvSpPr>
          <p:spPr bwMode="auto">
            <a:xfrm>
              <a:off x="9312275" y="800100"/>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1" name="Rectangle 1549">
              <a:extLst>
                <a:ext uri="{FF2B5EF4-FFF2-40B4-BE49-F238E27FC236}">
                  <a16:creationId xmlns:a16="http://schemas.microsoft.com/office/drawing/2014/main" id="{3DD7319A-78FC-478A-9515-7745A297C691}"/>
                </a:ext>
              </a:extLst>
            </p:cNvPr>
            <p:cNvSpPr>
              <a:spLocks noChangeArrowheads="1"/>
            </p:cNvSpPr>
            <p:nvPr/>
          </p:nvSpPr>
          <p:spPr bwMode="auto">
            <a:xfrm>
              <a:off x="9312275" y="820738"/>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2" name="Rectangle 1550">
              <a:extLst>
                <a:ext uri="{FF2B5EF4-FFF2-40B4-BE49-F238E27FC236}">
                  <a16:creationId xmlns:a16="http://schemas.microsoft.com/office/drawing/2014/main" id="{06EA24F9-8C71-481E-AFC6-973EB79BD0E0}"/>
                </a:ext>
              </a:extLst>
            </p:cNvPr>
            <p:cNvSpPr>
              <a:spLocks noChangeArrowheads="1"/>
            </p:cNvSpPr>
            <p:nvPr/>
          </p:nvSpPr>
          <p:spPr bwMode="auto">
            <a:xfrm>
              <a:off x="9312275" y="841375"/>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3" name="Rectangle 1551">
              <a:extLst>
                <a:ext uri="{FF2B5EF4-FFF2-40B4-BE49-F238E27FC236}">
                  <a16:creationId xmlns:a16="http://schemas.microsoft.com/office/drawing/2014/main" id="{5B754EB0-18E3-4D30-BA36-1E8D7892683D}"/>
                </a:ext>
              </a:extLst>
            </p:cNvPr>
            <p:cNvSpPr>
              <a:spLocks noChangeArrowheads="1"/>
            </p:cNvSpPr>
            <p:nvPr/>
          </p:nvSpPr>
          <p:spPr bwMode="auto">
            <a:xfrm>
              <a:off x="9312275" y="863600"/>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4" name="Rectangle 1552">
              <a:extLst>
                <a:ext uri="{FF2B5EF4-FFF2-40B4-BE49-F238E27FC236}">
                  <a16:creationId xmlns:a16="http://schemas.microsoft.com/office/drawing/2014/main" id="{68DA433D-5E19-45F0-BB61-8044AFF6881D}"/>
                </a:ext>
              </a:extLst>
            </p:cNvPr>
            <p:cNvSpPr>
              <a:spLocks noChangeArrowheads="1"/>
            </p:cNvSpPr>
            <p:nvPr/>
          </p:nvSpPr>
          <p:spPr bwMode="auto">
            <a:xfrm>
              <a:off x="9312275" y="884238"/>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5" name="Rectangle 1553">
              <a:extLst>
                <a:ext uri="{FF2B5EF4-FFF2-40B4-BE49-F238E27FC236}">
                  <a16:creationId xmlns:a16="http://schemas.microsoft.com/office/drawing/2014/main" id="{1AD096C0-F9B5-4E42-A139-98CBB1949A9E}"/>
                </a:ext>
              </a:extLst>
            </p:cNvPr>
            <p:cNvSpPr>
              <a:spLocks noChangeArrowheads="1"/>
            </p:cNvSpPr>
            <p:nvPr/>
          </p:nvSpPr>
          <p:spPr bwMode="auto">
            <a:xfrm>
              <a:off x="9312275" y="904875"/>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6" name="Freeform 1554">
              <a:extLst>
                <a:ext uri="{FF2B5EF4-FFF2-40B4-BE49-F238E27FC236}">
                  <a16:creationId xmlns:a16="http://schemas.microsoft.com/office/drawing/2014/main" id="{64A6AD79-386C-40E6-8B41-DF4534AB7BD9}"/>
                </a:ext>
              </a:extLst>
            </p:cNvPr>
            <p:cNvSpPr>
              <a:spLocks/>
            </p:cNvSpPr>
            <p:nvPr/>
          </p:nvSpPr>
          <p:spPr bwMode="auto">
            <a:xfrm>
              <a:off x="9312275" y="925513"/>
              <a:ext cx="90488" cy="9525"/>
            </a:xfrm>
            <a:custGeom>
              <a:avLst/>
              <a:gdLst>
                <a:gd name="T0" fmla="*/ 2 w 31"/>
                <a:gd name="T1" fmla="*/ 2 h 3"/>
                <a:gd name="T2" fmla="*/ 14 w 31"/>
                <a:gd name="T3" fmla="*/ 3 h 3"/>
                <a:gd name="T4" fmla="*/ 31 w 31"/>
                <a:gd name="T5" fmla="*/ 3 h 3"/>
                <a:gd name="T6" fmla="*/ 31 w 31"/>
                <a:gd name="T7" fmla="*/ 0 h 3"/>
                <a:gd name="T8" fmla="*/ 0 w 31"/>
                <a:gd name="T9" fmla="*/ 0 h 3"/>
                <a:gd name="T10" fmla="*/ 0 w 31"/>
                <a:gd name="T11" fmla="*/ 2 h 3"/>
                <a:gd name="T12" fmla="*/ 2 w 31"/>
                <a:gd name="T13" fmla="*/ 2 h 3"/>
              </a:gdLst>
              <a:ahLst/>
              <a:cxnLst>
                <a:cxn ang="0">
                  <a:pos x="T0" y="T1"/>
                </a:cxn>
                <a:cxn ang="0">
                  <a:pos x="T2" y="T3"/>
                </a:cxn>
                <a:cxn ang="0">
                  <a:pos x="T4" y="T5"/>
                </a:cxn>
                <a:cxn ang="0">
                  <a:pos x="T6" y="T7"/>
                </a:cxn>
                <a:cxn ang="0">
                  <a:pos x="T8" y="T9"/>
                </a:cxn>
                <a:cxn ang="0">
                  <a:pos x="T10" y="T11"/>
                </a:cxn>
                <a:cxn ang="0">
                  <a:pos x="T12" y="T13"/>
                </a:cxn>
              </a:cxnLst>
              <a:rect l="0" t="0" r="r" b="b"/>
              <a:pathLst>
                <a:path w="31" h="3">
                  <a:moveTo>
                    <a:pt x="2" y="2"/>
                  </a:moveTo>
                  <a:cubicBezTo>
                    <a:pt x="6" y="2"/>
                    <a:pt x="10" y="2"/>
                    <a:pt x="14" y="3"/>
                  </a:cubicBezTo>
                  <a:cubicBezTo>
                    <a:pt x="31" y="3"/>
                    <a:pt x="31" y="3"/>
                    <a:pt x="31" y="3"/>
                  </a:cubicBezTo>
                  <a:cubicBezTo>
                    <a:pt x="31" y="0"/>
                    <a:pt x="31" y="0"/>
                    <a:pt x="31" y="0"/>
                  </a:cubicBezTo>
                  <a:cubicBezTo>
                    <a:pt x="0" y="0"/>
                    <a:pt x="0" y="0"/>
                    <a:pt x="0" y="0"/>
                  </a:cubicBezTo>
                  <a:cubicBezTo>
                    <a:pt x="0" y="2"/>
                    <a:pt x="0" y="2"/>
                    <a:pt x="0" y="2"/>
                  </a:cubicBezTo>
                  <a:cubicBezTo>
                    <a:pt x="1" y="2"/>
                    <a:pt x="1" y="2"/>
                    <a:pt x="2" y="2"/>
                  </a:cubicBezTo>
                </a:path>
              </a:pathLst>
            </a:custGeom>
            <a:solidFill>
              <a:srgbClr val="C58D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7" name="Freeform 1555">
              <a:extLst>
                <a:ext uri="{FF2B5EF4-FFF2-40B4-BE49-F238E27FC236}">
                  <a16:creationId xmlns:a16="http://schemas.microsoft.com/office/drawing/2014/main" id="{7149E2B2-5437-49BD-80EB-68DE7A245C54}"/>
                </a:ext>
              </a:extLst>
            </p:cNvPr>
            <p:cNvSpPr>
              <a:spLocks/>
            </p:cNvSpPr>
            <p:nvPr/>
          </p:nvSpPr>
          <p:spPr bwMode="auto">
            <a:xfrm>
              <a:off x="9142413" y="776288"/>
              <a:ext cx="76200" cy="82550"/>
            </a:xfrm>
            <a:custGeom>
              <a:avLst/>
              <a:gdLst>
                <a:gd name="T0" fmla="*/ 26 w 26"/>
                <a:gd name="T1" fmla="*/ 28 h 28"/>
                <a:gd name="T2" fmla="*/ 0 w 26"/>
                <a:gd name="T3" fmla="*/ 19 h 28"/>
                <a:gd name="T4" fmla="*/ 26 w 26"/>
                <a:gd name="T5" fmla="*/ 0 h 28"/>
                <a:gd name="T6" fmla="*/ 26 w 26"/>
                <a:gd name="T7" fmla="*/ 28 h 28"/>
              </a:gdLst>
              <a:ahLst/>
              <a:cxnLst>
                <a:cxn ang="0">
                  <a:pos x="T0" y="T1"/>
                </a:cxn>
                <a:cxn ang="0">
                  <a:pos x="T2" y="T3"/>
                </a:cxn>
                <a:cxn ang="0">
                  <a:pos x="T4" y="T5"/>
                </a:cxn>
                <a:cxn ang="0">
                  <a:pos x="T6" y="T7"/>
                </a:cxn>
              </a:cxnLst>
              <a:rect l="0" t="0" r="r" b="b"/>
              <a:pathLst>
                <a:path w="26" h="28">
                  <a:moveTo>
                    <a:pt x="26" y="28"/>
                  </a:moveTo>
                  <a:cubicBezTo>
                    <a:pt x="0" y="19"/>
                    <a:pt x="0" y="19"/>
                    <a:pt x="0" y="19"/>
                  </a:cubicBezTo>
                  <a:cubicBezTo>
                    <a:pt x="4" y="8"/>
                    <a:pt x="14" y="0"/>
                    <a:pt x="26" y="0"/>
                  </a:cubicBezTo>
                  <a:lnTo>
                    <a:pt x="26"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8" name="Freeform 1556">
              <a:extLst>
                <a:ext uri="{FF2B5EF4-FFF2-40B4-BE49-F238E27FC236}">
                  <a16:creationId xmlns:a16="http://schemas.microsoft.com/office/drawing/2014/main" id="{5B1994D0-CF5D-46C0-A377-C0A81A83AD04}"/>
                </a:ext>
              </a:extLst>
            </p:cNvPr>
            <p:cNvSpPr>
              <a:spLocks/>
            </p:cNvSpPr>
            <p:nvPr/>
          </p:nvSpPr>
          <p:spPr bwMode="auto">
            <a:xfrm>
              <a:off x="9142413" y="858838"/>
              <a:ext cx="76200" cy="60325"/>
            </a:xfrm>
            <a:custGeom>
              <a:avLst/>
              <a:gdLst>
                <a:gd name="T0" fmla="*/ 26 w 26"/>
                <a:gd name="T1" fmla="*/ 0 h 21"/>
                <a:gd name="T2" fmla="*/ 10 w 26"/>
                <a:gd name="T3" fmla="*/ 21 h 21"/>
                <a:gd name="T4" fmla="*/ 0 w 26"/>
                <a:gd name="T5" fmla="*/ 8 h 21"/>
                <a:gd name="T6" fmla="*/ 26 w 26"/>
                <a:gd name="T7" fmla="*/ 0 h 21"/>
              </a:gdLst>
              <a:ahLst/>
              <a:cxnLst>
                <a:cxn ang="0">
                  <a:pos x="T0" y="T1"/>
                </a:cxn>
                <a:cxn ang="0">
                  <a:pos x="T2" y="T3"/>
                </a:cxn>
                <a:cxn ang="0">
                  <a:pos x="T4" y="T5"/>
                </a:cxn>
                <a:cxn ang="0">
                  <a:pos x="T6" y="T7"/>
                </a:cxn>
              </a:cxnLst>
              <a:rect l="0" t="0" r="r" b="b"/>
              <a:pathLst>
                <a:path w="26" h="21">
                  <a:moveTo>
                    <a:pt x="26" y="0"/>
                  </a:moveTo>
                  <a:cubicBezTo>
                    <a:pt x="10" y="21"/>
                    <a:pt x="10" y="21"/>
                    <a:pt x="10" y="21"/>
                  </a:cubicBezTo>
                  <a:cubicBezTo>
                    <a:pt x="5" y="18"/>
                    <a:pt x="2" y="14"/>
                    <a:pt x="0" y="8"/>
                  </a:cubicBezTo>
                  <a:lnTo>
                    <a:pt x="26"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9" name="Freeform 1557">
              <a:extLst>
                <a:ext uri="{FF2B5EF4-FFF2-40B4-BE49-F238E27FC236}">
                  <a16:creationId xmlns:a16="http://schemas.microsoft.com/office/drawing/2014/main" id="{FA64E9F3-92FA-4895-B697-4F65B7BC8309}"/>
                </a:ext>
              </a:extLst>
            </p:cNvPr>
            <p:cNvSpPr>
              <a:spLocks/>
            </p:cNvSpPr>
            <p:nvPr/>
          </p:nvSpPr>
          <p:spPr bwMode="auto">
            <a:xfrm>
              <a:off x="9172575" y="858838"/>
              <a:ext cx="122238" cy="87313"/>
            </a:xfrm>
            <a:custGeom>
              <a:avLst/>
              <a:gdLst>
                <a:gd name="T0" fmla="*/ 16 w 42"/>
                <a:gd name="T1" fmla="*/ 0 h 30"/>
                <a:gd name="T2" fmla="*/ 42 w 42"/>
                <a:gd name="T3" fmla="*/ 8 h 30"/>
                <a:gd name="T4" fmla="*/ 7 w 42"/>
                <a:gd name="T5" fmla="*/ 25 h 30"/>
                <a:gd name="T6" fmla="*/ 0 w 42"/>
                <a:gd name="T7" fmla="*/ 21 h 30"/>
                <a:gd name="T8" fmla="*/ 16 w 42"/>
                <a:gd name="T9" fmla="*/ 0 h 30"/>
              </a:gdLst>
              <a:ahLst/>
              <a:cxnLst>
                <a:cxn ang="0">
                  <a:pos x="T0" y="T1"/>
                </a:cxn>
                <a:cxn ang="0">
                  <a:pos x="T2" y="T3"/>
                </a:cxn>
                <a:cxn ang="0">
                  <a:pos x="T4" y="T5"/>
                </a:cxn>
                <a:cxn ang="0">
                  <a:pos x="T6" y="T7"/>
                </a:cxn>
                <a:cxn ang="0">
                  <a:pos x="T8" y="T9"/>
                </a:cxn>
              </a:cxnLst>
              <a:rect l="0" t="0" r="r" b="b"/>
              <a:pathLst>
                <a:path w="42" h="30">
                  <a:moveTo>
                    <a:pt x="16" y="0"/>
                  </a:moveTo>
                  <a:cubicBezTo>
                    <a:pt x="42" y="8"/>
                    <a:pt x="42" y="8"/>
                    <a:pt x="42" y="8"/>
                  </a:cubicBezTo>
                  <a:cubicBezTo>
                    <a:pt x="37" y="22"/>
                    <a:pt x="22" y="30"/>
                    <a:pt x="7" y="25"/>
                  </a:cubicBezTo>
                  <a:cubicBezTo>
                    <a:pt x="5" y="24"/>
                    <a:pt x="2" y="23"/>
                    <a:pt x="0" y="21"/>
                  </a:cubicBezTo>
                  <a:lnTo>
                    <a:pt x="16"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0" name="Freeform 1558">
              <a:extLst>
                <a:ext uri="{FF2B5EF4-FFF2-40B4-BE49-F238E27FC236}">
                  <a16:creationId xmlns:a16="http://schemas.microsoft.com/office/drawing/2014/main" id="{E0F8D31D-A206-4853-ACB1-12415646EAD2}"/>
                </a:ext>
              </a:extLst>
            </p:cNvPr>
            <p:cNvSpPr>
              <a:spLocks/>
            </p:cNvSpPr>
            <p:nvPr/>
          </p:nvSpPr>
          <p:spPr bwMode="auto">
            <a:xfrm>
              <a:off x="9218613" y="776288"/>
              <a:ext cx="79375" cy="104775"/>
            </a:xfrm>
            <a:custGeom>
              <a:avLst/>
              <a:gdLst>
                <a:gd name="T0" fmla="*/ 0 w 27"/>
                <a:gd name="T1" fmla="*/ 28 h 36"/>
                <a:gd name="T2" fmla="*/ 0 w 27"/>
                <a:gd name="T3" fmla="*/ 0 h 36"/>
                <a:gd name="T4" fmla="*/ 27 w 27"/>
                <a:gd name="T5" fmla="*/ 28 h 36"/>
                <a:gd name="T6" fmla="*/ 26 w 27"/>
                <a:gd name="T7" fmla="*/ 36 h 36"/>
                <a:gd name="T8" fmla="*/ 0 w 27"/>
                <a:gd name="T9" fmla="*/ 28 h 36"/>
              </a:gdLst>
              <a:ahLst/>
              <a:cxnLst>
                <a:cxn ang="0">
                  <a:pos x="T0" y="T1"/>
                </a:cxn>
                <a:cxn ang="0">
                  <a:pos x="T2" y="T3"/>
                </a:cxn>
                <a:cxn ang="0">
                  <a:pos x="T4" y="T5"/>
                </a:cxn>
                <a:cxn ang="0">
                  <a:pos x="T6" y="T7"/>
                </a:cxn>
                <a:cxn ang="0">
                  <a:pos x="T8" y="T9"/>
                </a:cxn>
              </a:cxnLst>
              <a:rect l="0" t="0" r="r" b="b"/>
              <a:pathLst>
                <a:path w="27" h="36">
                  <a:moveTo>
                    <a:pt x="0" y="28"/>
                  </a:moveTo>
                  <a:cubicBezTo>
                    <a:pt x="0" y="0"/>
                    <a:pt x="0" y="0"/>
                    <a:pt x="0" y="0"/>
                  </a:cubicBezTo>
                  <a:cubicBezTo>
                    <a:pt x="15" y="0"/>
                    <a:pt x="27" y="13"/>
                    <a:pt x="27" y="28"/>
                  </a:cubicBezTo>
                  <a:cubicBezTo>
                    <a:pt x="27" y="31"/>
                    <a:pt x="27" y="33"/>
                    <a:pt x="26" y="36"/>
                  </a:cubicBezTo>
                  <a:lnTo>
                    <a:pt x="0" y="28"/>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1" name="Freeform 1559">
              <a:extLst>
                <a:ext uri="{FF2B5EF4-FFF2-40B4-BE49-F238E27FC236}">
                  <a16:creationId xmlns:a16="http://schemas.microsoft.com/office/drawing/2014/main" id="{CAB55941-4B65-4BEB-9C29-B3A796DE3058}"/>
                </a:ext>
              </a:extLst>
            </p:cNvPr>
            <p:cNvSpPr>
              <a:spLocks/>
            </p:cNvSpPr>
            <p:nvPr/>
          </p:nvSpPr>
          <p:spPr bwMode="auto">
            <a:xfrm>
              <a:off x="9625013" y="990600"/>
              <a:ext cx="234950" cy="142875"/>
            </a:xfrm>
            <a:custGeom>
              <a:avLst/>
              <a:gdLst>
                <a:gd name="T0" fmla="*/ 0 w 80"/>
                <a:gd name="T1" fmla="*/ 0 h 49"/>
                <a:gd name="T2" fmla="*/ 0 w 80"/>
                <a:gd name="T3" fmla="*/ 49 h 49"/>
                <a:gd name="T4" fmla="*/ 5 w 80"/>
                <a:gd name="T5" fmla="*/ 49 h 49"/>
                <a:gd name="T6" fmla="*/ 20 w 80"/>
                <a:gd name="T7" fmla="*/ 45 h 49"/>
                <a:gd name="T8" fmla="*/ 35 w 80"/>
                <a:gd name="T9" fmla="*/ 49 h 49"/>
                <a:gd name="T10" fmla="*/ 80 w 80"/>
                <a:gd name="T11" fmla="*/ 49 h 49"/>
                <a:gd name="T12" fmla="*/ 80 w 80"/>
                <a:gd name="T13" fmla="*/ 0 h 49"/>
                <a:gd name="T14" fmla="*/ 0 w 80"/>
                <a:gd name="T15" fmla="*/ 0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49">
                  <a:moveTo>
                    <a:pt x="0" y="0"/>
                  </a:moveTo>
                  <a:cubicBezTo>
                    <a:pt x="0" y="49"/>
                    <a:pt x="0" y="49"/>
                    <a:pt x="0" y="49"/>
                  </a:cubicBezTo>
                  <a:cubicBezTo>
                    <a:pt x="5" y="49"/>
                    <a:pt x="5" y="49"/>
                    <a:pt x="5" y="49"/>
                  </a:cubicBezTo>
                  <a:cubicBezTo>
                    <a:pt x="10" y="47"/>
                    <a:pt x="15" y="45"/>
                    <a:pt x="20" y="45"/>
                  </a:cubicBezTo>
                  <a:cubicBezTo>
                    <a:pt x="25" y="45"/>
                    <a:pt x="30" y="47"/>
                    <a:pt x="35" y="49"/>
                  </a:cubicBezTo>
                  <a:cubicBezTo>
                    <a:pt x="80" y="49"/>
                    <a:pt x="80" y="49"/>
                    <a:pt x="80" y="49"/>
                  </a:cubicBezTo>
                  <a:cubicBezTo>
                    <a:pt x="80" y="0"/>
                    <a:pt x="80" y="0"/>
                    <a:pt x="80" y="0"/>
                  </a:cubicBez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2" name="Freeform 1560">
              <a:extLst>
                <a:ext uri="{FF2B5EF4-FFF2-40B4-BE49-F238E27FC236}">
                  <a16:creationId xmlns:a16="http://schemas.microsoft.com/office/drawing/2014/main" id="{5B06E8ED-6E50-44CD-A25D-E797FF58B846}"/>
                </a:ext>
              </a:extLst>
            </p:cNvPr>
            <p:cNvSpPr>
              <a:spLocks/>
            </p:cNvSpPr>
            <p:nvPr/>
          </p:nvSpPr>
          <p:spPr bwMode="auto">
            <a:xfrm>
              <a:off x="9777413" y="990600"/>
              <a:ext cx="82550" cy="84138"/>
            </a:xfrm>
            <a:custGeom>
              <a:avLst/>
              <a:gdLst>
                <a:gd name="T0" fmla="*/ 0 w 52"/>
                <a:gd name="T1" fmla="*/ 0 h 53"/>
                <a:gd name="T2" fmla="*/ 52 w 52"/>
                <a:gd name="T3" fmla="*/ 53 h 53"/>
                <a:gd name="T4" fmla="*/ 52 w 52"/>
                <a:gd name="T5" fmla="*/ 0 h 53"/>
                <a:gd name="T6" fmla="*/ 0 w 52"/>
                <a:gd name="T7" fmla="*/ 0 h 53"/>
              </a:gdLst>
              <a:ahLst/>
              <a:cxnLst>
                <a:cxn ang="0">
                  <a:pos x="T0" y="T1"/>
                </a:cxn>
                <a:cxn ang="0">
                  <a:pos x="T2" y="T3"/>
                </a:cxn>
                <a:cxn ang="0">
                  <a:pos x="T4" y="T5"/>
                </a:cxn>
                <a:cxn ang="0">
                  <a:pos x="T6" y="T7"/>
                </a:cxn>
              </a:cxnLst>
              <a:rect l="0" t="0" r="r" b="b"/>
              <a:pathLst>
                <a:path w="52" h="53">
                  <a:moveTo>
                    <a:pt x="0" y="0"/>
                  </a:moveTo>
                  <a:lnTo>
                    <a:pt x="52" y="53"/>
                  </a:lnTo>
                  <a:lnTo>
                    <a:pt x="52" y="0"/>
                  </a:ln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3" name="Freeform 1561">
              <a:extLst>
                <a:ext uri="{FF2B5EF4-FFF2-40B4-BE49-F238E27FC236}">
                  <a16:creationId xmlns:a16="http://schemas.microsoft.com/office/drawing/2014/main" id="{8BFC4C71-DF0B-4BDE-BC31-8000AEEFB760}"/>
                </a:ext>
              </a:extLst>
            </p:cNvPr>
            <p:cNvSpPr>
              <a:spLocks/>
            </p:cNvSpPr>
            <p:nvPr/>
          </p:nvSpPr>
          <p:spPr bwMode="auto">
            <a:xfrm>
              <a:off x="9590088" y="1133475"/>
              <a:ext cx="50800" cy="11113"/>
            </a:xfrm>
            <a:custGeom>
              <a:avLst/>
              <a:gdLst>
                <a:gd name="T0" fmla="*/ 17 w 17"/>
                <a:gd name="T1" fmla="*/ 0 h 4"/>
                <a:gd name="T2" fmla="*/ 0 w 17"/>
                <a:gd name="T3" fmla="*/ 0 h 4"/>
                <a:gd name="T4" fmla="*/ 0 w 17"/>
                <a:gd name="T5" fmla="*/ 1 h 4"/>
                <a:gd name="T6" fmla="*/ 3 w 17"/>
                <a:gd name="T7" fmla="*/ 4 h 4"/>
                <a:gd name="T8" fmla="*/ 11 w 17"/>
                <a:gd name="T9" fmla="*/ 4 h 4"/>
                <a:gd name="T10" fmla="*/ 17 w 17"/>
                <a:gd name="T11" fmla="*/ 0 h 4"/>
              </a:gdLst>
              <a:ahLst/>
              <a:cxnLst>
                <a:cxn ang="0">
                  <a:pos x="T0" y="T1"/>
                </a:cxn>
                <a:cxn ang="0">
                  <a:pos x="T2" y="T3"/>
                </a:cxn>
                <a:cxn ang="0">
                  <a:pos x="T4" y="T5"/>
                </a:cxn>
                <a:cxn ang="0">
                  <a:pos x="T6" y="T7"/>
                </a:cxn>
                <a:cxn ang="0">
                  <a:pos x="T8" y="T9"/>
                </a:cxn>
                <a:cxn ang="0">
                  <a:pos x="T10" y="T11"/>
                </a:cxn>
              </a:cxnLst>
              <a:rect l="0" t="0" r="r" b="b"/>
              <a:pathLst>
                <a:path w="17" h="4">
                  <a:moveTo>
                    <a:pt x="17" y="0"/>
                  </a:moveTo>
                  <a:cubicBezTo>
                    <a:pt x="0" y="0"/>
                    <a:pt x="0" y="0"/>
                    <a:pt x="0" y="0"/>
                  </a:cubicBezTo>
                  <a:cubicBezTo>
                    <a:pt x="0" y="1"/>
                    <a:pt x="0" y="1"/>
                    <a:pt x="0" y="1"/>
                  </a:cubicBezTo>
                  <a:cubicBezTo>
                    <a:pt x="0" y="3"/>
                    <a:pt x="2" y="4"/>
                    <a:pt x="3" y="4"/>
                  </a:cubicBezTo>
                  <a:cubicBezTo>
                    <a:pt x="11" y="4"/>
                    <a:pt x="11" y="4"/>
                    <a:pt x="11" y="4"/>
                  </a:cubicBezTo>
                  <a:cubicBezTo>
                    <a:pt x="13" y="2"/>
                    <a:pt x="15" y="1"/>
                    <a:pt x="17" y="0"/>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4" name="Freeform 1562">
              <a:extLst>
                <a:ext uri="{FF2B5EF4-FFF2-40B4-BE49-F238E27FC236}">
                  <a16:creationId xmlns:a16="http://schemas.microsoft.com/office/drawing/2014/main" id="{E7ED4154-1F0A-44DF-A9C8-D48569CDA385}"/>
                </a:ext>
              </a:extLst>
            </p:cNvPr>
            <p:cNvSpPr>
              <a:spLocks/>
            </p:cNvSpPr>
            <p:nvPr/>
          </p:nvSpPr>
          <p:spPr bwMode="auto">
            <a:xfrm>
              <a:off x="9728200" y="1133475"/>
              <a:ext cx="166688" cy="11113"/>
            </a:xfrm>
            <a:custGeom>
              <a:avLst/>
              <a:gdLst>
                <a:gd name="T0" fmla="*/ 0 w 57"/>
                <a:gd name="T1" fmla="*/ 0 h 4"/>
                <a:gd name="T2" fmla="*/ 6 w 57"/>
                <a:gd name="T3" fmla="*/ 4 h 4"/>
                <a:gd name="T4" fmla="*/ 54 w 57"/>
                <a:gd name="T5" fmla="*/ 4 h 4"/>
                <a:gd name="T6" fmla="*/ 57 w 57"/>
                <a:gd name="T7" fmla="*/ 1 h 4"/>
                <a:gd name="T8" fmla="*/ 57 w 57"/>
                <a:gd name="T9" fmla="*/ 0 h 4"/>
                <a:gd name="T10" fmla="*/ 0 w 57"/>
                <a:gd name="T11" fmla="*/ 0 h 4"/>
              </a:gdLst>
              <a:ahLst/>
              <a:cxnLst>
                <a:cxn ang="0">
                  <a:pos x="T0" y="T1"/>
                </a:cxn>
                <a:cxn ang="0">
                  <a:pos x="T2" y="T3"/>
                </a:cxn>
                <a:cxn ang="0">
                  <a:pos x="T4" y="T5"/>
                </a:cxn>
                <a:cxn ang="0">
                  <a:pos x="T6" y="T7"/>
                </a:cxn>
                <a:cxn ang="0">
                  <a:pos x="T8" y="T9"/>
                </a:cxn>
                <a:cxn ang="0">
                  <a:pos x="T10" y="T11"/>
                </a:cxn>
              </a:cxnLst>
              <a:rect l="0" t="0" r="r" b="b"/>
              <a:pathLst>
                <a:path w="57" h="4">
                  <a:moveTo>
                    <a:pt x="0" y="0"/>
                  </a:moveTo>
                  <a:cubicBezTo>
                    <a:pt x="2" y="1"/>
                    <a:pt x="4" y="2"/>
                    <a:pt x="6" y="4"/>
                  </a:cubicBezTo>
                  <a:cubicBezTo>
                    <a:pt x="54" y="4"/>
                    <a:pt x="54" y="4"/>
                    <a:pt x="54" y="4"/>
                  </a:cubicBezTo>
                  <a:cubicBezTo>
                    <a:pt x="55" y="4"/>
                    <a:pt x="57" y="3"/>
                    <a:pt x="57" y="1"/>
                  </a:cubicBezTo>
                  <a:cubicBezTo>
                    <a:pt x="57" y="0"/>
                    <a:pt x="57" y="0"/>
                    <a:pt x="57" y="0"/>
                  </a:cubicBezTo>
                  <a:lnTo>
                    <a:pt x="0" y="0"/>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5" name="Freeform 1563">
              <a:extLst>
                <a:ext uri="{FF2B5EF4-FFF2-40B4-BE49-F238E27FC236}">
                  <a16:creationId xmlns:a16="http://schemas.microsoft.com/office/drawing/2014/main" id="{4B6E32F4-F6BD-47CB-B979-31CF3436AAB1}"/>
                </a:ext>
              </a:extLst>
            </p:cNvPr>
            <p:cNvSpPr>
              <a:spLocks/>
            </p:cNvSpPr>
            <p:nvPr/>
          </p:nvSpPr>
          <p:spPr bwMode="auto">
            <a:xfrm>
              <a:off x="9596438" y="349250"/>
              <a:ext cx="249238" cy="776288"/>
            </a:xfrm>
            <a:custGeom>
              <a:avLst/>
              <a:gdLst>
                <a:gd name="T0" fmla="*/ 49 w 85"/>
                <a:gd name="T1" fmla="*/ 222 h 265"/>
                <a:gd name="T2" fmla="*/ 49 w 85"/>
                <a:gd name="T3" fmla="*/ 18 h 265"/>
                <a:gd name="T4" fmla="*/ 31 w 85"/>
                <a:gd name="T5" fmla="*/ 0 h 265"/>
                <a:gd name="T6" fmla="*/ 2 w 85"/>
                <a:gd name="T7" fmla="*/ 0 h 265"/>
                <a:gd name="T8" fmla="*/ 0 w 85"/>
                <a:gd name="T9" fmla="*/ 1 h 265"/>
                <a:gd name="T10" fmla="*/ 2 w 85"/>
                <a:gd name="T11" fmla="*/ 3 h 265"/>
                <a:gd name="T12" fmla="*/ 31 w 85"/>
                <a:gd name="T13" fmla="*/ 3 h 265"/>
                <a:gd name="T14" fmla="*/ 46 w 85"/>
                <a:gd name="T15" fmla="*/ 18 h 265"/>
                <a:gd name="T16" fmla="*/ 46 w 85"/>
                <a:gd name="T17" fmla="*/ 222 h 265"/>
                <a:gd name="T18" fmla="*/ 15 w 85"/>
                <a:gd name="T19" fmla="*/ 222 h 265"/>
                <a:gd name="T20" fmla="*/ 15 w 85"/>
                <a:gd name="T21" fmla="*/ 265 h 265"/>
                <a:gd name="T22" fmla="*/ 24 w 85"/>
                <a:gd name="T23" fmla="*/ 265 h 265"/>
                <a:gd name="T24" fmla="*/ 30 w 85"/>
                <a:gd name="T25" fmla="*/ 264 h 265"/>
                <a:gd name="T26" fmla="*/ 36 w 85"/>
                <a:gd name="T27" fmla="*/ 265 h 265"/>
                <a:gd name="T28" fmla="*/ 85 w 85"/>
                <a:gd name="T29" fmla="*/ 265 h 265"/>
                <a:gd name="T30" fmla="*/ 85 w 85"/>
                <a:gd name="T31" fmla="*/ 222 h 265"/>
                <a:gd name="T32" fmla="*/ 49 w 85"/>
                <a:gd name="T33" fmla="*/ 22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5" h="265">
                  <a:moveTo>
                    <a:pt x="49" y="222"/>
                  </a:moveTo>
                  <a:cubicBezTo>
                    <a:pt x="49" y="18"/>
                    <a:pt x="49" y="18"/>
                    <a:pt x="49" y="18"/>
                  </a:cubicBezTo>
                  <a:cubicBezTo>
                    <a:pt x="49" y="8"/>
                    <a:pt x="41" y="0"/>
                    <a:pt x="31" y="0"/>
                  </a:cubicBezTo>
                  <a:cubicBezTo>
                    <a:pt x="2" y="0"/>
                    <a:pt x="2" y="0"/>
                    <a:pt x="2" y="0"/>
                  </a:cubicBezTo>
                  <a:cubicBezTo>
                    <a:pt x="1" y="0"/>
                    <a:pt x="0" y="0"/>
                    <a:pt x="0" y="1"/>
                  </a:cubicBezTo>
                  <a:cubicBezTo>
                    <a:pt x="0" y="2"/>
                    <a:pt x="1" y="3"/>
                    <a:pt x="2" y="3"/>
                  </a:cubicBezTo>
                  <a:cubicBezTo>
                    <a:pt x="31" y="3"/>
                    <a:pt x="31" y="3"/>
                    <a:pt x="31" y="3"/>
                  </a:cubicBezTo>
                  <a:cubicBezTo>
                    <a:pt x="39" y="3"/>
                    <a:pt x="46" y="9"/>
                    <a:pt x="46" y="18"/>
                  </a:cubicBezTo>
                  <a:cubicBezTo>
                    <a:pt x="46" y="222"/>
                    <a:pt x="46" y="222"/>
                    <a:pt x="46" y="222"/>
                  </a:cubicBezTo>
                  <a:cubicBezTo>
                    <a:pt x="15" y="222"/>
                    <a:pt x="15" y="222"/>
                    <a:pt x="15" y="222"/>
                  </a:cubicBezTo>
                  <a:cubicBezTo>
                    <a:pt x="15" y="265"/>
                    <a:pt x="15" y="265"/>
                    <a:pt x="15" y="265"/>
                  </a:cubicBezTo>
                  <a:cubicBezTo>
                    <a:pt x="24" y="265"/>
                    <a:pt x="24" y="265"/>
                    <a:pt x="24" y="265"/>
                  </a:cubicBezTo>
                  <a:cubicBezTo>
                    <a:pt x="26" y="264"/>
                    <a:pt x="28" y="264"/>
                    <a:pt x="30" y="264"/>
                  </a:cubicBezTo>
                  <a:cubicBezTo>
                    <a:pt x="32" y="264"/>
                    <a:pt x="34" y="264"/>
                    <a:pt x="36" y="265"/>
                  </a:cubicBezTo>
                  <a:cubicBezTo>
                    <a:pt x="85" y="265"/>
                    <a:pt x="85" y="265"/>
                    <a:pt x="85" y="265"/>
                  </a:cubicBezTo>
                  <a:cubicBezTo>
                    <a:pt x="85" y="222"/>
                    <a:pt x="85" y="222"/>
                    <a:pt x="85" y="222"/>
                  </a:cubicBezTo>
                  <a:lnTo>
                    <a:pt x="49" y="222"/>
                  </a:lnTo>
                  <a:close/>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6" name="Freeform 1564">
              <a:extLst>
                <a:ext uri="{FF2B5EF4-FFF2-40B4-BE49-F238E27FC236}">
                  <a16:creationId xmlns:a16="http://schemas.microsoft.com/office/drawing/2014/main" id="{900CD74D-19C4-42DB-ACF4-C883FE4095C1}"/>
                </a:ext>
              </a:extLst>
            </p:cNvPr>
            <p:cNvSpPr>
              <a:spLocks/>
            </p:cNvSpPr>
            <p:nvPr/>
          </p:nvSpPr>
          <p:spPr bwMode="auto">
            <a:xfrm>
              <a:off x="9218613" y="419100"/>
              <a:ext cx="196850" cy="350838"/>
            </a:xfrm>
            <a:custGeom>
              <a:avLst/>
              <a:gdLst>
                <a:gd name="T0" fmla="*/ 1 w 67"/>
                <a:gd name="T1" fmla="*/ 120 h 120"/>
                <a:gd name="T2" fmla="*/ 0 w 67"/>
                <a:gd name="T3" fmla="*/ 119 h 120"/>
                <a:gd name="T4" fmla="*/ 0 w 67"/>
                <a:gd name="T5" fmla="*/ 22 h 120"/>
                <a:gd name="T6" fmla="*/ 22 w 67"/>
                <a:gd name="T7" fmla="*/ 0 h 120"/>
                <a:gd name="T8" fmla="*/ 65 w 67"/>
                <a:gd name="T9" fmla="*/ 0 h 120"/>
                <a:gd name="T10" fmla="*/ 67 w 67"/>
                <a:gd name="T11" fmla="*/ 2 h 120"/>
                <a:gd name="T12" fmla="*/ 65 w 67"/>
                <a:gd name="T13" fmla="*/ 3 h 120"/>
                <a:gd name="T14" fmla="*/ 22 w 67"/>
                <a:gd name="T15" fmla="*/ 3 h 120"/>
                <a:gd name="T16" fmla="*/ 3 w 67"/>
                <a:gd name="T17" fmla="*/ 22 h 120"/>
                <a:gd name="T18" fmla="*/ 3 w 67"/>
                <a:gd name="T19" fmla="*/ 119 h 120"/>
                <a:gd name="T20" fmla="*/ 1 w 67"/>
                <a:gd name="T21" fmla="*/ 12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120">
                  <a:moveTo>
                    <a:pt x="1" y="120"/>
                  </a:moveTo>
                  <a:cubicBezTo>
                    <a:pt x="0" y="120"/>
                    <a:pt x="0" y="120"/>
                    <a:pt x="0" y="119"/>
                  </a:cubicBezTo>
                  <a:cubicBezTo>
                    <a:pt x="0" y="22"/>
                    <a:pt x="0" y="22"/>
                    <a:pt x="0" y="22"/>
                  </a:cubicBezTo>
                  <a:cubicBezTo>
                    <a:pt x="0" y="10"/>
                    <a:pt x="10" y="0"/>
                    <a:pt x="22" y="0"/>
                  </a:cubicBezTo>
                  <a:cubicBezTo>
                    <a:pt x="65" y="0"/>
                    <a:pt x="65" y="0"/>
                    <a:pt x="65" y="0"/>
                  </a:cubicBezTo>
                  <a:cubicBezTo>
                    <a:pt x="66" y="0"/>
                    <a:pt x="67" y="1"/>
                    <a:pt x="67" y="2"/>
                  </a:cubicBezTo>
                  <a:cubicBezTo>
                    <a:pt x="67" y="2"/>
                    <a:pt x="66" y="3"/>
                    <a:pt x="65" y="3"/>
                  </a:cubicBezTo>
                  <a:cubicBezTo>
                    <a:pt x="22" y="3"/>
                    <a:pt x="22" y="3"/>
                    <a:pt x="22" y="3"/>
                  </a:cubicBezTo>
                  <a:cubicBezTo>
                    <a:pt x="11" y="3"/>
                    <a:pt x="3" y="12"/>
                    <a:pt x="3" y="22"/>
                  </a:cubicBezTo>
                  <a:cubicBezTo>
                    <a:pt x="3" y="119"/>
                    <a:pt x="3" y="119"/>
                    <a:pt x="3" y="119"/>
                  </a:cubicBezTo>
                  <a:cubicBezTo>
                    <a:pt x="3" y="120"/>
                    <a:pt x="2" y="120"/>
                    <a:pt x="1" y="120"/>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7" name="Rectangle 1565">
              <a:extLst>
                <a:ext uri="{FF2B5EF4-FFF2-40B4-BE49-F238E27FC236}">
                  <a16:creationId xmlns:a16="http://schemas.microsoft.com/office/drawing/2014/main" id="{F7AC543A-E072-4527-949A-AF3B7F8A2DBC}"/>
                </a:ext>
              </a:extLst>
            </p:cNvPr>
            <p:cNvSpPr>
              <a:spLocks noChangeArrowheads="1"/>
            </p:cNvSpPr>
            <p:nvPr/>
          </p:nvSpPr>
          <p:spPr bwMode="auto">
            <a:xfrm>
              <a:off x="9696450" y="1081088"/>
              <a:ext cx="22225" cy="34925"/>
            </a:xfrm>
            <a:prstGeom prst="rect">
              <a:avLst/>
            </a:prstGeom>
            <a:solidFill>
              <a:srgbClr val="1386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8" name="Rectangle 1566">
              <a:extLst>
                <a:ext uri="{FF2B5EF4-FFF2-40B4-BE49-F238E27FC236}">
                  <a16:creationId xmlns:a16="http://schemas.microsoft.com/office/drawing/2014/main" id="{C705D6BE-E227-4E16-9124-A382E8CCCED8}"/>
                </a:ext>
              </a:extLst>
            </p:cNvPr>
            <p:cNvSpPr>
              <a:spLocks noChangeArrowheads="1"/>
            </p:cNvSpPr>
            <p:nvPr/>
          </p:nvSpPr>
          <p:spPr bwMode="auto">
            <a:xfrm>
              <a:off x="9731375" y="1042988"/>
              <a:ext cx="23813" cy="73025"/>
            </a:xfrm>
            <a:prstGeom prst="rect">
              <a:avLst/>
            </a:prstGeom>
            <a:solidFill>
              <a:srgbClr val="1DB0E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9" name="Rectangle 1567">
              <a:extLst>
                <a:ext uri="{FF2B5EF4-FFF2-40B4-BE49-F238E27FC236}">
                  <a16:creationId xmlns:a16="http://schemas.microsoft.com/office/drawing/2014/main" id="{0261C134-82BC-4ECF-9F3E-8500A59583DF}"/>
                </a:ext>
              </a:extLst>
            </p:cNvPr>
            <p:cNvSpPr>
              <a:spLocks noChangeArrowheads="1"/>
            </p:cNvSpPr>
            <p:nvPr/>
          </p:nvSpPr>
          <p:spPr bwMode="auto">
            <a:xfrm>
              <a:off x="9766300" y="1011238"/>
              <a:ext cx="23813" cy="104775"/>
            </a:xfrm>
            <a:prstGeom prst="rect">
              <a:avLst/>
            </a:prstGeom>
            <a:solidFill>
              <a:srgbClr val="49CD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50" name="Freeform 1568">
              <a:extLst>
                <a:ext uri="{FF2B5EF4-FFF2-40B4-BE49-F238E27FC236}">
                  <a16:creationId xmlns:a16="http://schemas.microsoft.com/office/drawing/2014/main" id="{E6360E9C-7472-44BD-A890-D5204BDBEDC9}"/>
                </a:ext>
              </a:extLst>
            </p:cNvPr>
            <p:cNvSpPr>
              <a:spLocks/>
            </p:cNvSpPr>
            <p:nvPr/>
          </p:nvSpPr>
          <p:spPr bwMode="auto">
            <a:xfrm>
              <a:off x="9699625" y="1050925"/>
              <a:ext cx="84138" cy="38100"/>
            </a:xfrm>
            <a:custGeom>
              <a:avLst/>
              <a:gdLst>
                <a:gd name="T0" fmla="*/ 27 w 29"/>
                <a:gd name="T1" fmla="*/ 8 h 13"/>
                <a:gd name="T2" fmla="*/ 25 w 29"/>
                <a:gd name="T3" fmla="*/ 9 h 13"/>
                <a:gd name="T4" fmla="*/ 17 w 29"/>
                <a:gd name="T5" fmla="*/ 3 h 13"/>
                <a:gd name="T6" fmla="*/ 17 w 29"/>
                <a:gd name="T7" fmla="*/ 2 h 13"/>
                <a:gd name="T8" fmla="*/ 14 w 29"/>
                <a:gd name="T9" fmla="*/ 0 h 13"/>
                <a:gd name="T10" fmla="*/ 12 w 29"/>
                <a:gd name="T11" fmla="*/ 2 h 13"/>
                <a:gd name="T12" fmla="*/ 12 w 29"/>
                <a:gd name="T13" fmla="*/ 2 h 13"/>
                <a:gd name="T14" fmla="*/ 5 w 29"/>
                <a:gd name="T15" fmla="*/ 5 h 13"/>
                <a:gd name="T16" fmla="*/ 3 w 29"/>
                <a:gd name="T17" fmla="*/ 4 h 13"/>
                <a:gd name="T18" fmla="*/ 0 w 29"/>
                <a:gd name="T19" fmla="*/ 6 h 13"/>
                <a:gd name="T20" fmla="*/ 3 w 29"/>
                <a:gd name="T21" fmla="*/ 8 h 13"/>
                <a:gd name="T22" fmla="*/ 5 w 29"/>
                <a:gd name="T23" fmla="*/ 6 h 13"/>
                <a:gd name="T24" fmla="*/ 5 w 29"/>
                <a:gd name="T25" fmla="*/ 6 h 13"/>
                <a:gd name="T26" fmla="*/ 12 w 29"/>
                <a:gd name="T27" fmla="*/ 3 h 13"/>
                <a:gd name="T28" fmla="*/ 14 w 29"/>
                <a:gd name="T29" fmla="*/ 4 h 13"/>
                <a:gd name="T30" fmla="*/ 16 w 29"/>
                <a:gd name="T31" fmla="*/ 4 h 13"/>
                <a:gd name="T32" fmla="*/ 24 w 29"/>
                <a:gd name="T33" fmla="*/ 10 h 13"/>
                <a:gd name="T34" fmla="*/ 24 w 29"/>
                <a:gd name="T35" fmla="*/ 10 h 13"/>
                <a:gd name="T36" fmla="*/ 27 w 29"/>
                <a:gd name="T37" fmla="*/ 13 h 13"/>
                <a:gd name="T38" fmla="*/ 29 w 29"/>
                <a:gd name="T39" fmla="*/ 10 h 13"/>
                <a:gd name="T40" fmla="*/ 27 w 29"/>
                <a:gd name="T41" fmla="*/ 8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 h="13">
                  <a:moveTo>
                    <a:pt x="27" y="8"/>
                  </a:moveTo>
                  <a:cubicBezTo>
                    <a:pt x="26" y="8"/>
                    <a:pt x="25" y="8"/>
                    <a:pt x="25" y="9"/>
                  </a:cubicBezTo>
                  <a:cubicBezTo>
                    <a:pt x="17" y="3"/>
                    <a:pt x="17" y="3"/>
                    <a:pt x="17" y="3"/>
                  </a:cubicBezTo>
                  <a:cubicBezTo>
                    <a:pt x="17" y="3"/>
                    <a:pt x="17" y="2"/>
                    <a:pt x="17" y="2"/>
                  </a:cubicBezTo>
                  <a:cubicBezTo>
                    <a:pt x="17" y="1"/>
                    <a:pt x="16" y="0"/>
                    <a:pt x="14" y="0"/>
                  </a:cubicBezTo>
                  <a:cubicBezTo>
                    <a:pt x="13" y="0"/>
                    <a:pt x="12" y="1"/>
                    <a:pt x="12" y="2"/>
                  </a:cubicBezTo>
                  <a:cubicBezTo>
                    <a:pt x="12" y="2"/>
                    <a:pt x="12" y="2"/>
                    <a:pt x="12" y="2"/>
                  </a:cubicBezTo>
                  <a:cubicBezTo>
                    <a:pt x="5" y="5"/>
                    <a:pt x="5" y="5"/>
                    <a:pt x="5" y="5"/>
                  </a:cubicBezTo>
                  <a:cubicBezTo>
                    <a:pt x="4" y="4"/>
                    <a:pt x="3" y="4"/>
                    <a:pt x="3" y="4"/>
                  </a:cubicBezTo>
                  <a:cubicBezTo>
                    <a:pt x="1" y="4"/>
                    <a:pt x="0" y="5"/>
                    <a:pt x="0" y="6"/>
                  </a:cubicBezTo>
                  <a:cubicBezTo>
                    <a:pt x="0" y="7"/>
                    <a:pt x="1" y="8"/>
                    <a:pt x="3" y="8"/>
                  </a:cubicBezTo>
                  <a:cubicBezTo>
                    <a:pt x="4" y="8"/>
                    <a:pt x="5" y="7"/>
                    <a:pt x="5" y="6"/>
                  </a:cubicBezTo>
                  <a:cubicBezTo>
                    <a:pt x="5" y="6"/>
                    <a:pt x="5" y="6"/>
                    <a:pt x="5" y="6"/>
                  </a:cubicBezTo>
                  <a:cubicBezTo>
                    <a:pt x="12" y="3"/>
                    <a:pt x="12" y="3"/>
                    <a:pt x="12" y="3"/>
                  </a:cubicBezTo>
                  <a:cubicBezTo>
                    <a:pt x="13" y="4"/>
                    <a:pt x="14" y="4"/>
                    <a:pt x="14" y="4"/>
                  </a:cubicBezTo>
                  <a:cubicBezTo>
                    <a:pt x="15" y="4"/>
                    <a:pt x="16" y="4"/>
                    <a:pt x="16" y="4"/>
                  </a:cubicBezTo>
                  <a:cubicBezTo>
                    <a:pt x="24" y="10"/>
                    <a:pt x="24" y="10"/>
                    <a:pt x="24" y="10"/>
                  </a:cubicBezTo>
                  <a:cubicBezTo>
                    <a:pt x="24" y="10"/>
                    <a:pt x="24" y="10"/>
                    <a:pt x="24" y="10"/>
                  </a:cubicBezTo>
                  <a:cubicBezTo>
                    <a:pt x="24" y="12"/>
                    <a:pt x="25" y="13"/>
                    <a:pt x="27" y="13"/>
                  </a:cubicBezTo>
                  <a:cubicBezTo>
                    <a:pt x="28" y="13"/>
                    <a:pt x="29" y="12"/>
                    <a:pt x="29" y="10"/>
                  </a:cubicBezTo>
                  <a:cubicBezTo>
                    <a:pt x="29" y="9"/>
                    <a:pt x="28" y="8"/>
                    <a:pt x="27" y="8"/>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sp>
        <p:nvSpPr>
          <p:cNvPr id="4" name="Rectangle: Rounded Corners 3">
            <a:extLst>
              <a:ext uri="{FF2B5EF4-FFF2-40B4-BE49-F238E27FC236}">
                <a16:creationId xmlns:a16="http://schemas.microsoft.com/office/drawing/2014/main" id="{28603FFA-0BEC-40E9-AA68-3A81B1EBEBF9}"/>
              </a:ext>
            </a:extLst>
          </p:cNvPr>
          <p:cNvSpPr/>
          <p:nvPr/>
        </p:nvSpPr>
        <p:spPr bwMode="auto">
          <a:xfrm>
            <a:off x="118359" y="4860574"/>
            <a:ext cx="1637042"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A)</a:t>
            </a:r>
          </a:p>
          <a:p>
            <a:pPr algn="ctr" defTabSz="913927"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99,999</a:t>
            </a:r>
          </a:p>
        </p:txBody>
      </p:sp>
      <p:sp>
        <p:nvSpPr>
          <p:cNvPr id="5" name="Rectangle: Rounded Corners 4">
            <a:extLst>
              <a:ext uri="{FF2B5EF4-FFF2-40B4-BE49-F238E27FC236}">
                <a16:creationId xmlns:a16="http://schemas.microsoft.com/office/drawing/2014/main" id="{7F2F21BD-558F-4E43-B2D1-C92A12E1629B}"/>
              </a:ext>
            </a:extLst>
          </p:cNvPr>
          <p:cNvSpPr/>
          <p:nvPr/>
        </p:nvSpPr>
        <p:spPr bwMode="auto">
          <a:xfrm>
            <a:off x="1823200" y="4860574"/>
            <a:ext cx="1637042"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B)</a:t>
            </a:r>
          </a:p>
          <a:p>
            <a:pPr algn="ctr" defTabSz="913927"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60,000,000</a:t>
            </a:r>
          </a:p>
        </p:txBody>
      </p:sp>
      <p:sp>
        <p:nvSpPr>
          <p:cNvPr id="6" name="Rectangle: Rounded Corners 5">
            <a:extLst>
              <a:ext uri="{FF2B5EF4-FFF2-40B4-BE49-F238E27FC236}">
                <a16:creationId xmlns:a16="http://schemas.microsoft.com/office/drawing/2014/main" id="{4304B953-A69A-4B95-BC80-39A7DA749DA8}"/>
              </a:ext>
            </a:extLst>
          </p:cNvPr>
          <p:cNvSpPr/>
          <p:nvPr/>
        </p:nvSpPr>
        <p:spPr bwMode="auto">
          <a:xfrm>
            <a:off x="3528041" y="4860574"/>
            <a:ext cx="1637042"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C)</a:t>
            </a:r>
          </a:p>
          <a:p>
            <a:pPr algn="ctr" defTabSz="913927"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1,048,576</a:t>
            </a:r>
          </a:p>
        </p:txBody>
      </p:sp>
    </p:spTree>
    <p:extLst>
      <p:ext uri="{BB962C8B-B14F-4D97-AF65-F5344CB8AC3E}">
        <p14:creationId xmlns:p14="http://schemas.microsoft.com/office/powerpoint/2010/main" val="1848045438"/>
      </p:ext>
    </p:extLst>
  </p:cSld>
  <p:clrMapOvr>
    <a:masterClrMapping/>
  </p:clrMapOvr>
  <p:transition>
    <p:fade/>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2C7D83-33EE-4E4E-864F-EA5B1045616B}"/>
              </a:ext>
            </a:extLst>
          </p:cNvPr>
          <p:cNvSpPr>
            <a:spLocks noGrp="1"/>
          </p:cNvSpPr>
          <p:nvPr>
            <p:ph type="title"/>
          </p:nvPr>
        </p:nvSpPr>
        <p:spPr>
          <a:xfrm>
            <a:off x="584984" y="2579750"/>
            <a:ext cx="4161390" cy="553982"/>
          </a:xfrm>
        </p:spPr>
        <p:txBody>
          <a:bodyPr/>
          <a:lstStyle/>
          <a:p>
            <a:r>
              <a:rPr lang="en-US" dirty="0"/>
              <a:t>Pop Quiz #2</a:t>
            </a:r>
          </a:p>
        </p:txBody>
      </p:sp>
      <p:sp>
        <p:nvSpPr>
          <p:cNvPr id="3" name="Text Placeholder 2">
            <a:extLst>
              <a:ext uri="{FF2B5EF4-FFF2-40B4-BE49-F238E27FC236}">
                <a16:creationId xmlns:a16="http://schemas.microsoft.com/office/drawing/2014/main" id="{10CDDD0A-9784-4335-88C2-CC556DE94B02}"/>
              </a:ext>
            </a:extLst>
          </p:cNvPr>
          <p:cNvSpPr>
            <a:spLocks noGrp="1"/>
          </p:cNvSpPr>
          <p:nvPr>
            <p:ph type="body" sz="quarter" idx="10"/>
          </p:nvPr>
        </p:nvSpPr>
        <p:spPr>
          <a:xfrm>
            <a:off x="585765" y="3535512"/>
            <a:ext cx="4161244" cy="1292583"/>
          </a:xfrm>
        </p:spPr>
        <p:txBody>
          <a:bodyPr/>
          <a:lstStyle/>
          <a:p>
            <a:r>
              <a:rPr lang="en-US" dirty="0"/>
              <a:t>What is the optimal size for a rowgroup in columnstore format in a Synapse SQL Pool?</a:t>
            </a:r>
          </a:p>
          <a:p>
            <a:endParaRPr lang="en-US" dirty="0"/>
          </a:p>
        </p:txBody>
      </p:sp>
      <p:sp>
        <p:nvSpPr>
          <p:cNvPr id="7" name="Oval 6">
            <a:extLst>
              <a:ext uri="{FF2B5EF4-FFF2-40B4-BE49-F238E27FC236}">
                <a16:creationId xmlns:a16="http://schemas.microsoft.com/office/drawing/2014/main" id="{51B2DE4C-6BFE-4649-9A47-230747715EF6}"/>
              </a:ext>
            </a:extLst>
          </p:cNvPr>
          <p:cNvSpPr/>
          <p:nvPr/>
        </p:nvSpPr>
        <p:spPr bwMode="auto">
          <a:xfrm>
            <a:off x="2488845" y="2513989"/>
            <a:ext cx="703664" cy="70366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8" name="Freeform: Shape 7">
            <a:extLst>
              <a:ext uri="{FF2B5EF4-FFF2-40B4-BE49-F238E27FC236}">
                <a16:creationId xmlns:a16="http://schemas.microsoft.com/office/drawing/2014/main" id="{CEB72F7D-B3AC-48E6-8668-778840F238A6}"/>
              </a:ext>
            </a:extLst>
          </p:cNvPr>
          <p:cNvSpPr/>
          <p:nvPr/>
        </p:nvSpPr>
        <p:spPr bwMode="auto">
          <a:xfrm>
            <a:off x="2567975" y="3011457"/>
            <a:ext cx="545405" cy="172864"/>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 name="Graphic 5">
            <a:extLst>
              <a:ext uri="{FF2B5EF4-FFF2-40B4-BE49-F238E27FC236}">
                <a16:creationId xmlns:a16="http://schemas.microsoft.com/office/drawing/2014/main" id="{F9E26839-BA5D-48C2-963C-3A64D54BE54A}"/>
              </a:ext>
            </a:extLst>
          </p:cNvPr>
          <p:cNvGrpSpPr/>
          <p:nvPr/>
        </p:nvGrpSpPr>
        <p:grpSpPr>
          <a:xfrm>
            <a:off x="2699910" y="2660702"/>
            <a:ext cx="281535" cy="410237"/>
            <a:chOff x="5746326" y="3305731"/>
            <a:chExt cx="533605" cy="777539"/>
          </a:xfrm>
        </p:grpSpPr>
        <p:sp>
          <p:nvSpPr>
            <p:cNvPr id="13" name="Freeform: Shape 12">
              <a:extLst>
                <a:ext uri="{FF2B5EF4-FFF2-40B4-BE49-F238E27FC236}">
                  <a16:creationId xmlns:a16="http://schemas.microsoft.com/office/drawing/2014/main" id="{DABBCEE2-2339-4CE5-A0D1-611DF17A3FE4}"/>
                </a:ext>
              </a:extLst>
            </p:cNvPr>
            <p:cNvSpPr/>
            <p:nvPr/>
          </p:nvSpPr>
          <p:spPr>
            <a:xfrm>
              <a:off x="5734892" y="3294297"/>
              <a:ext cx="564097" cy="792785"/>
            </a:xfrm>
            <a:custGeom>
              <a:avLst/>
              <a:gdLst>
                <a:gd name="connsiteX0" fmla="*/ 11434 w 564096"/>
                <a:gd name="connsiteY0" fmla="*/ 788973 h 792784"/>
                <a:gd name="connsiteX1" fmla="*/ 11434 w 564096"/>
                <a:gd name="connsiteY1" fmla="*/ 727990 h 792784"/>
                <a:gd name="connsiteX2" fmla="*/ 28205 w 564096"/>
                <a:gd name="connsiteY2" fmla="*/ 615171 h 792784"/>
                <a:gd name="connsiteX3" fmla="*/ 78516 w 564096"/>
                <a:gd name="connsiteY3" fmla="*/ 525220 h 792784"/>
                <a:gd name="connsiteX4" fmla="*/ 198958 w 564096"/>
                <a:gd name="connsiteY4" fmla="*/ 416974 h 792784"/>
                <a:gd name="connsiteX5" fmla="*/ 279762 w 564096"/>
                <a:gd name="connsiteY5" fmla="*/ 348368 h 792784"/>
                <a:gd name="connsiteX6" fmla="*/ 310253 w 564096"/>
                <a:gd name="connsiteY6" fmla="*/ 307204 h 792784"/>
                <a:gd name="connsiteX7" fmla="*/ 319401 w 564096"/>
                <a:gd name="connsiteY7" fmla="*/ 264516 h 792784"/>
                <a:gd name="connsiteX8" fmla="*/ 227926 w 564096"/>
                <a:gd name="connsiteY8" fmla="*/ 188286 h 792784"/>
                <a:gd name="connsiteX9" fmla="*/ 51074 w 564096"/>
                <a:gd name="connsiteY9" fmla="*/ 255368 h 792784"/>
                <a:gd name="connsiteX10" fmla="*/ 51074 w 564096"/>
                <a:gd name="connsiteY10" fmla="*/ 67844 h 792784"/>
                <a:gd name="connsiteX11" fmla="*/ 169991 w 564096"/>
                <a:gd name="connsiteY11" fmla="*/ 23631 h 792784"/>
                <a:gd name="connsiteX12" fmla="*/ 282811 w 564096"/>
                <a:gd name="connsiteY12" fmla="*/ 11434 h 792784"/>
                <a:gd name="connsiteX13" fmla="*/ 476433 w 564096"/>
                <a:gd name="connsiteY13" fmla="*/ 70893 h 792784"/>
                <a:gd name="connsiteX14" fmla="*/ 545039 w 564096"/>
                <a:gd name="connsiteY14" fmla="*/ 238598 h 792784"/>
                <a:gd name="connsiteX15" fmla="*/ 509974 w 564096"/>
                <a:gd name="connsiteY15" fmla="*/ 378860 h 792784"/>
                <a:gd name="connsiteX16" fmla="*/ 377335 w 564096"/>
                <a:gd name="connsiteY16" fmla="*/ 499302 h 792784"/>
                <a:gd name="connsiteX17" fmla="*/ 278237 w 564096"/>
                <a:gd name="connsiteY17" fmla="*/ 569433 h 792784"/>
                <a:gd name="connsiteX18" fmla="*/ 253844 w 564096"/>
                <a:gd name="connsiteY18" fmla="*/ 607548 h 792784"/>
                <a:gd name="connsiteX19" fmla="*/ 552662 w 564096"/>
                <a:gd name="connsiteY19" fmla="*/ 607548 h 792784"/>
                <a:gd name="connsiteX20" fmla="*/ 552662 w 564096"/>
                <a:gd name="connsiteY20" fmla="*/ 790498 h 792784"/>
                <a:gd name="connsiteX21" fmla="*/ 11434 w 564096"/>
                <a:gd name="connsiteY21" fmla="*/ 790498 h 792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64096" h="792784">
                  <a:moveTo>
                    <a:pt x="11434" y="788973"/>
                  </a:moveTo>
                  <a:lnTo>
                    <a:pt x="11434" y="727990"/>
                  </a:lnTo>
                  <a:cubicBezTo>
                    <a:pt x="11434" y="685302"/>
                    <a:pt x="17533" y="647187"/>
                    <a:pt x="28205" y="615171"/>
                  </a:cubicBezTo>
                  <a:cubicBezTo>
                    <a:pt x="38877" y="583154"/>
                    <a:pt x="55647" y="552663"/>
                    <a:pt x="78516" y="525220"/>
                  </a:cubicBezTo>
                  <a:cubicBezTo>
                    <a:pt x="101385" y="497777"/>
                    <a:pt x="141024" y="461187"/>
                    <a:pt x="198958" y="416974"/>
                  </a:cubicBezTo>
                  <a:cubicBezTo>
                    <a:pt x="240122" y="384958"/>
                    <a:pt x="266040" y="362089"/>
                    <a:pt x="279762" y="348368"/>
                  </a:cubicBezTo>
                  <a:cubicBezTo>
                    <a:pt x="293483" y="334647"/>
                    <a:pt x="302630" y="320925"/>
                    <a:pt x="310253" y="307204"/>
                  </a:cubicBezTo>
                  <a:cubicBezTo>
                    <a:pt x="316352" y="293483"/>
                    <a:pt x="319401" y="279762"/>
                    <a:pt x="319401" y="264516"/>
                  </a:cubicBezTo>
                  <a:cubicBezTo>
                    <a:pt x="319401" y="214204"/>
                    <a:pt x="288909" y="188286"/>
                    <a:pt x="227926" y="188286"/>
                  </a:cubicBezTo>
                  <a:cubicBezTo>
                    <a:pt x="165418" y="188286"/>
                    <a:pt x="105959" y="211155"/>
                    <a:pt x="51074" y="255368"/>
                  </a:cubicBezTo>
                  <a:lnTo>
                    <a:pt x="51074" y="67844"/>
                  </a:lnTo>
                  <a:cubicBezTo>
                    <a:pt x="93762" y="46500"/>
                    <a:pt x="133401" y="31254"/>
                    <a:pt x="169991" y="23631"/>
                  </a:cubicBezTo>
                  <a:cubicBezTo>
                    <a:pt x="205057" y="16008"/>
                    <a:pt x="243171" y="11434"/>
                    <a:pt x="282811" y="11434"/>
                  </a:cubicBezTo>
                  <a:cubicBezTo>
                    <a:pt x="366663" y="11434"/>
                    <a:pt x="430695" y="31254"/>
                    <a:pt x="476433" y="70893"/>
                  </a:cubicBezTo>
                  <a:cubicBezTo>
                    <a:pt x="522171" y="110533"/>
                    <a:pt x="545039" y="165418"/>
                    <a:pt x="545039" y="238598"/>
                  </a:cubicBezTo>
                  <a:cubicBezTo>
                    <a:pt x="545039" y="293483"/>
                    <a:pt x="532843" y="340745"/>
                    <a:pt x="509974" y="378860"/>
                  </a:cubicBezTo>
                  <a:cubicBezTo>
                    <a:pt x="485581" y="416974"/>
                    <a:pt x="441368" y="456614"/>
                    <a:pt x="377335" y="499302"/>
                  </a:cubicBezTo>
                  <a:cubicBezTo>
                    <a:pt x="328548" y="531318"/>
                    <a:pt x="295007" y="554187"/>
                    <a:pt x="278237" y="569433"/>
                  </a:cubicBezTo>
                  <a:cubicBezTo>
                    <a:pt x="261466" y="584679"/>
                    <a:pt x="253844" y="596876"/>
                    <a:pt x="253844" y="607548"/>
                  </a:cubicBezTo>
                  <a:lnTo>
                    <a:pt x="552662" y="607548"/>
                  </a:lnTo>
                  <a:lnTo>
                    <a:pt x="552662" y="790498"/>
                  </a:lnTo>
                  <a:lnTo>
                    <a:pt x="11434" y="790498"/>
                  </a:lnTo>
                  <a:close/>
                </a:path>
              </a:pathLst>
            </a:custGeom>
            <a:solidFill>
              <a:schemeClr val="bg1"/>
            </a:solidFill>
            <a:ln w="9525" cap="flat">
              <a:noFill/>
              <a:prstDash val="solid"/>
              <a:miter/>
            </a:ln>
          </p:spPr>
          <p:txBody>
            <a:bodyPr rtlCol="0" anchor="ctr"/>
            <a:lstStyle/>
            <a:p>
              <a:pPr defTabSz="914016">
                <a:defRPr/>
              </a:pPr>
              <a:endParaRPr lang="en-US" sz="1836" dirty="0">
                <a:solidFill>
                  <a:srgbClr val="1A1A1A"/>
                </a:solidFill>
                <a:latin typeface="Segoe UI"/>
              </a:endParaRPr>
            </a:p>
          </p:txBody>
        </p:sp>
        <p:sp>
          <p:nvSpPr>
            <p:cNvPr id="14" name="Freeform: Shape 13">
              <a:extLst>
                <a:ext uri="{FF2B5EF4-FFF2-40B4-BE49-F238E27FC236}">
                  <a16:creationId xmlns:a16="http://schemas.microsoft.com/office/drawing/2014/main" id="{AD929987-42BC-4168-BE87-28F74B0E0C63}"/>
                </a:ext>
              </a:extLst>
            </p:cNvPr>
            <p:cNvSpPr/>
            <p:nvPr/>
          </p:nvSpPr>
          <p:spPr>
            <a:xfrm>
              <a:off x="5734892" y="3974262"/>
              <a:ext cx="548851" cy="106721"/>
            </a:xfrm>
            <a:custGeom>
              <a:avLst/>
              <a:gdLst>
                <a:gd name="connsiteX0" fmla="*/ 11434 w 548850"/>
                <a:gd name="connsiteY0" fmla="*/ 109008 h 106721"/>
                <a:gd name="connsiteX1" fmla="*/ 11434 w 548850"/>
                <a:gd name="connsiteY1" fmla="*/ 12959 h 106721"/>
                <a:gd name="connsiteX2" fmla="*/ 551138 w 548850"/>
                <a:gd name="connsiteY2" fmla="*/ 11434 h 106721"/>
                <a:gd name="connsiteX3" fmla="*/ 551138 w 548850"/>
                <a:gd name="connsiteY3" fmla="*/ 109008 h 106721"/>
                <a:gd name="connsiteX4" fmla="*/ 11434 w 548850"/>
                <a:gd name="connsiteY4" fmla="*/ 109008 h 106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850" h="106721">
                  <a:moveTo>
                    <a:pt x="11434" y="109008"/>
                  </a:moveTo>
                  <a:lnTo>
                    <a:pt x="11434" y="12959"/>
                  </a:lnTo>
                  <a:lnTo>
                    <a:pt x="551138" y="11434"/>
                  </a:lnTo>
                  <a:lnTo>
                    <a:pt x="551138" y="109008"/>
                  </a:lnTo>
                  <a:lnTo>
                    <a:pt x="11434" y="109008"/>
                  </a:lnTo>
                  <a:close/>
                </a:path>
              </a:pathLst>
            </a:custGeom>
            <a:solidFill>
              <a:srgbClr val="A6A6A6"/>
            </a:solidFill>
            <a:ln w="9525" cap="flat">
              <a:noFill/>
              <a:prstDash val="solid"/>
              <a:miter/>
            </a:ln>
          </p:spPr>
          <p:txBody>
            <a:bodyPr rtlCol="0" anchor="ctr"/>
            <a:lstStyle/>
            <a:p>
              <a:pPr defTabSz="914016">
                <a:defRPr/>
              </a:pPr>
              <a:endParaRPr lang="en-US" sz="1836">
                <a:solidFill>
                  <a:srgbClr val="1A1A1A"/>
                </a:solidFill>
                <a:latin typeface="Segoe UI"/>
              </a:endParaRPr>
            </a:p>
          </p:txBody>
        </p:sp>
        <p:sp>
          <p:nvSpPr>
            <p:cNvPr id="15" name="Freeform: Shape 14">
              <a:extLst>
                <a:ext uri="{FF2B5EF4-FFF2-40B4-BE49-F238E27FC236}">
                  <a16:creationId xmlns:a16="http://schemas.microsoft.com/office/drawing/2014/main" id="{1AAB4E98-4EE4-42ED-9DD2-569241BC1BAE}"/>
                </a:ext>
              </a:extLst>
            </p:cNvPr>
            <p:cNvSpPr/>
            <p:nvPr/>
          </p:nvSpPr>
          <p:spPr>
            <a:xfrm>
              <a:off x="5773006" y="3388821"/>
              <a:ext cx="381146" cy="259180"/>
            </a:xfrm>
            <a:custGeom>
              <a:avLst/>
              <a:gdLst>
                <a:gd name="connsiteX0" fmla="*/ 240122 w 381146"/>
                <a:gd name="connsiteY0" fmla="*/ 252319 h 259179"/>
                <a:gd name="connsiteX1" fmla="*/ 270614 w 381146"/>
                <a:gd name="connsiteY1" fmla="*/ 211155 h 259179"/>
                <a:gd name="connsiteX2" fmla="*/ 279762 w 381146"/>
                <a:gd name="connsiteY2" fmla="*/ 168467 h 259179"/>
                <a:gd name="connsiteX3" fmla="*/ 188286 w 381146"/>
                <a:gd name="connsiteY3" fmla="*/ 92237 h 259179"/>
                <a:gd name="connsiteX4" fmla="*/ 11434 w 381146"/>
                <a:gd name="connsiteY4" fmla="*/ 159319 h 259179"/>
                <a:gd name="connsiteX5" fmla="*/ 11434 w 381146"/>
                <a:gd name="connsiteY5" fmla="*/ 67844 h 259179"/>
                <a:gd name="connsiteX6" fmla="*/ 130352 w 381146"/>
                <a:gd name="connsiteY6" fmla="*/ 23631 h 259179"/>
                <a:gd name="connsiteX7" fmla="*/ 243171 w 381146"/>
                <a:gd name="connsiteY7" fmla="*/ 11434 h 259179"/>
                <a:gd name="connsiteX8" fmla="*/ 363614 w 381146"/>
                <a:gd name="connsiteY8" fmla="*/ 70893 h 259179"/>
                <a:gd name="connsiteX9" fmla="*/ 355991 w 381146"/>
                <a:gd name="connsiteY9" fmla="*/ 150172 h 259179"/>
                <a:gd name="connsiteX10" fmla="*/ 240122 w 381146"/>
                <a:gd name="connsiteY10" fmla="*/ 252319 h 259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1146" h="259179">
                  <a:moveTo>
                    <a:pt x="240122" y="252319"/>
                  </a:moveTo>
                  <a:cubicBezTo>
                    <a:pt x="253844" y="238598"/>
                    <a:pt x="262991" y="224876"/>
                    <a:pt x="270614" y="211155"/>
                  </a:cubicBezTo>
                  <a:cubicBezTo>
                    <a:pt x="276712" y="197434"/>
                    <a:pt x="279762" y="183713"/>
                    <a:pt x="279762" y="168467"/>
                  </a:cubicBezTo>
                  <a:cubicBezTo>
                    <a:pt x="279762" y="118155"/>
                    <a:pt x="249270" y="92237"/>
                    <a:pt x="188286" y="92237"/>
                  </a:cubicBezTo>
                  <a:cubicBezTo>
                    <a:pt x="125778" y="92237"/>
                    <a:pt x="66319" y="115106"/>
                    <a:pt x="11434" y="159319"/>
                  </a:cubicBezTo>
                  <a:lnTo>
                    <a:pt x="11434" y="67844"/>
                  </a:lnTo>
                  <a:cubicBezTo>
                    <a:pt x="54123" y="46500"/>
                    <a:pt x="93762" y="32779"/>
                    <a:pt x="130352" y="23631"/>
                  </a:cubicBezTo>
                  <a:cubicBezTo>
                    <a:pt x="166942" y="16008"/>
                    <a:pt x="205057" y="11434"/>
                    <a:pt x="243171" y="11434"/>
                  </a:cubicBezTo>
                  <a:cubicBezTo>
                    <a:pt x="327024" y="11434"/>
                    <a:pt x="355991" y="51074"/>
                    <a:pt x="363614" y="70893"/>
                  </a:cubicBezTo>
                  <a:cubicBezTo>
                    <a:pt x="371237" y="90713"/>
                    <a:pt x="375810" y="122729"/>
                    <a:pt x="355991" y="150172"/>
                  </a:cubicBezTo>
                  <a:cubicBezTo>
                    <a:pt x="336171" y="177614"/>
                    <a:pt x="279762" y="221827"/>
                    <a:pt x="240122" y="252319"/>
                  </a:cubicBezTo>
                  <a:close/>
                </a:path>
              </a:pathLst>
            </a:custGeom>
            <a:solidFill>
              <a:srgbClr val="A6A6A6"/>
            </a:solidFill>
            <a:ln w="9525" cap="flat">
              <a:noFill/>
              <a:prstDash val="solid"/>
              <a:miter/>
            </a:ln>
          </p:spPr>
          <p:txBody>
            <a:bodyPr rtlCol="0" anchor="ctr"/>
            <a:lstStyle/>
            <a:p>
              <a:pPr defTabSz="914016">
                <a:defRPr/>
              </a:pPr>
              <a:endParaRPr lang="en-US" sz="1836">
                <a:solidFill>
                  <a:srgbClr val="1A1A1A"/>
                </a:solidFill>
                <a:latin typeface="Segoe UI"/>
              </a:endParaRPr>
            </a:p>
          </p:txBody>
        </p:sp>
        <p:sp>
          <p:nvSpPr>
            <p:cNvPr id="16" name="Freeform: Shape 15">
              <a:extLst>
                <a:ext uri="{FF2B5EF4-FFF2-40B4-BE49-F238E27FC236}">
                  <a16:creationId xmlns:a16="http://schemas.microsoft.com/office/drawing/2014/main" id="{CA8D657E-82DD-4B8C-8484-F1FA38D5136A}"/>
                </a:ext>
              </a:extLst>
            </p:cNvPr>
            <p:cNvSpPr/>
            <p:nvPr/>
          </p:nvSpPr>
          <p:spPr>
            <a:xfrm>
              <a:off x="5904121" y="3519935"/>
              <a:ext cx="381146" cy="381147"/>
            </a:xfrm>
            <a:custGeom>
              <a:avLst/>
              <a:gdLst>
                <a:gd name="connsiteX0" fmla="*/ 11434 w 381146"/>
                <a:gd name="connsiteY0" fmla="*/ 380384 h 381146"/>
                <a:gd name="connsiteX1" fmla="*/ 55647 w 381146"/>
                <a:gd name="connsiteY1" fmla="*/ 298057 h 381146"/>
                <a:gd name="connsiteX2" fmla="*/ 182188 w 381146"/>
                <a:gd name="connsiteY2" fmla="*/ 202008 h 381146"/>
                <a:gd name="connsiteX3" fmla="*/ 272139 w 381146"/>
                <a:gd name="connsiteY3" fmla="*/ 150172 h 381146"/>
                <a:gd name="connsiteX4" fmla="*/ 331597 w 381146"/>
                <a:gd name="connsiteY4" fmla="*/ 96811 h 381146"/>
                <a:gd name="connsiteX5" fmla="*/ 377335 w 381146"/>
                <a:gd name="connsiteY5" fmla="*/ 11434 h 381146"/>
                <a:gd name="connsiteX6" fmla="*/ 342269 w 381146"/>
                <a:gd name="connsiteY6" fmla="*/ 151696 h 381146"/>
                <a:gd name="connsiteX7" fmla="*/ 209631 w 381146"/>
                <a:gd name="connsiteY7" fmla="*/ 272139 h 381146"/>
                <a:gd name="connsiteX8" fmla="*/ 110532 w 381146"/>
                <a:gd name="connsiteY8" fmla="*/ 342270 h 381146"/>
                <a:gd name="connsiteX9" fmla="*/ 86139 w 381146"/>
                <a:gd name="connsiteY9" fmla="*/ 380384 h 381146"/>
                <a:gd name="connsiteX10" fmla="*/ 11434 w 381146"/>
                <a:gd name="connsiteY10" fmla="*/ 380384 h 381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1146" h="381146">
                  <a:moveTo>
                    <a:pt x="11434" y="380384"/>
                  </a:moveTo>
                  <a:cubicBezTo>
                    <a:pt x="11434" y="380384"/>
                    <a:pt x="32779" y="327024"/>
                    <a:pt x="55647" y="298057"/>
                  </a:cubicBezTo>
                  <a:cubicBezTo>
                    <a:pt x="78516" y="270614"/>
                    <a:pt x="118155" y="240122"/>
                    <a:pt x="182188" y="202008"/>
                  </a:cubicBezTo>
                  <a:cubicBezTo>
                    <a:pt x="226401" y="176090"/>
                    <a:pt x="272139" y="150172"/>
                    <a:pt x="272139" y="150172"/>
                  </a:cubicBezTo>
                  <a:cubicBezTo>
                    <a:pt x="272139" y="150172"/>
                    <a:pt x="322450" y="109008"/>
                    <a:pt x="331597" y="96811"/>
                  </a:cubicBezTo>
                  <a:cubicBezTo>
                    <a:pt x="340745" y="86139"/>
                    <a:pt x="355991" y="60221"/>
                    <a:pt x="377335" y="11434"/>
                  </a:cubicBezTo>
                  <a:cubicBezTo>
                    <a:pt x="377335" y="66319"/>
                    <a:pt x="365138" y="113582"/>
                    <a:pt x="342269" y="151696"/>
                  </a:cubicBezTo>
                  <a:cubicBezTo>
                    <a:pt x="317876" y="189811"/>
                    <a:pt x="273663" y="229450"/>
                    <a:pt x="209631" y="272139"/>
                  </a:cubicBezTo>
                  <a:cubicBezTo>
                    <a:pt x="160844" y="304155"/>
                    <a:pt x="127303" y="327024"/>
                    <a:pt x="110532" y="342270"/>
                  </a:cubicBezTo>
                  <a:cubicBezTo>
                    <a:pt x="93762" y="357515"/>
                    <a:pt x="86139" y="369712"/>
                    <a:pt x="86139" y="380384"/>
                  </a:cubicBezTo>
                  <a:lnTo>
                    <a:pt x="11434" y="380384"/>
                  </a:lnTo>
                  <a:close/>
                </a:path>
              </a:pathLst>
            </a:custGeom>
            <a:solidFill>
              <a:srgbClr val="A6A6A6"/>
            </a:solidFill>
            <a:ln w="9525" cap="flat">
              <a:noFill/>
              <a:prstDash val="solid"/>
              <a:miter/>
            </a:ln>
          </p:spPr>
          <p:txBody>
            <a:bodyPr rtlCol="0" anchor="ctr"/>
            <a:lstStyle/>
            <a:p>
              <a:pPr defTabSz="914016">
                <a:defRPr/>
              </a:pPr>
              <a:endParaRPr lang="en-US" sz="1836" dirty="0">
                <a:solidFill>
                  <a:srgbClr val="1A1A1A"/>
                </a:solidFill>
                <a:latin typeface="Segoe UI"/>
              </a:endParaRPr>
            </a:p>
          </p:txBody>
        </p:sp>
      </p:grpSp>
      <p:grpSp>
        <p:nvGrpSpPr>
          <p:cNvPr id="17" name="Group 16">
            <a:extLst>
              <a:ext uri="{FF2B5EF4-FFF2-40B4-BE49-F238E27FC236}">
                <a16:creationId xmlns:a16="http://schemas.microsoft.com/office/drawing/2014/main" id="{079D543C-3929-4A54-A65A-8DC1FF262E7E}"/>
              </a:ext>
            </a:extLst>
          </p:cNvPr>
          <p:cNvGrpSpPr/>
          <p:nvPr/>
        </p:nvGrpSpPr>
        <p:grpSpPr>
          <a:xfrm>
            <a:off x="6274084" y="657328"/>
            <a:ext cx="5280360" cy="5575488"/>
            <a:chOff x="8923338" y="96838"/>
            <a:chExt cx="1050925" cy="1109663"/>
          </a:xfrm>
        </p:grpSpPr>
        <p:sp>
          <p:nvSpPr>
            <p:cNvPr id="19" name="Freeform 1437">
              <a:extLst>
                <a:ext uri="{FF2B5EF4-FFF2-40B4-BE49-F238E27FC236}">
                  <a16:creationId xmlns:a16="http://schemas.microsoft.com/office/drawing/2014/main" id="{6B8B377A-40A9-4C76-A3D5-196AC660F442}"/>
                </a:ext>
              </a:extLst>
            </p:cNvPr>
            <p:cNvSpPr>
              <a:spLocks/>
            </p:cNvSpPr>
            <p:nvPr/>
          </p:nvSpPr>
          <p:spPr bwMode="auto">
            <a:xfrm>
              <a:off x="9488488" y="1008063"/>
              <a:ext cx="485775" cy="198438"/>
            </a:xfrm>
            <a:custGeom>
              <a:avLst/>
              <a:gdLst>
                <a:gd name="T0" fmla="*/ 153 w 166"/>
                <a:gd name="T1" fmla="*/ 41 h 68"/>
                <a:gd name="T2" fmla="*/ 145 w 166"/>
                <a:gd name="T3" fmla="*/ 43 h 68"/>
                <a:gd name="T4" fmla="*/ 145 w 166"/>
                <a:gd name="T5" fmla="*/ 42 h 68"/>
                <a:gd name="T6" fmla="*/ 119 w 166"/>
                <a:gd name="T7" fmla="*/ 16 h 68"/>
                <a:gd name="T8" fmla="*/ 101 w 166"/>
                <a:gd name="T9" fmla="*/ 23 h 68"/>
                <a:gd name="T10" fmla="*/ 69 w 166"/>
                <a:gd name="T11" fmla="*/ 0 h 68"/>
                <a:gd name="T12" fmla="*/ 35 w 166"/>
                <a:gd name="T13" fmla="*/ 34 h 68"/>
                <a:gd name="T14" fmla="*/ 20 w 166"/>
                <a:gd name="T15" fmla="*/ 27 h 68"/>
                <a:gd name="T16" fmla="*/ 0 w 166"/>
                <a:gd name="T17" fmla="*/ 48 h 68"/>
                <a:gd name="T18" fmla="*/ 20 w 166"/>
                <a:gd name="T19" fmla="*/ 68 h 68"/>
                <a:gd name="T20" fmla="*/ 153 w 166"/>
                <a:gd name="T21" fmla="*/ 68 h 68"/>
                <a:gd name="T22" fmla="*/ 166 w 166"/>
                <a:gd name="T23" fmla="*/ 55 h 68"/>
                <a:gd name="T24" fmla="*/ 153 w 166"/>
                <a:gd name="T25" fmla="*/ 4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6" h="68">
                  <a:moveTo>
                    <a:pt x="153" y="41"/>
                  </a:moveTo>
                  <a:cubicBezTo>
                    <a:pt x="150" y="41"/>
                    <a:pt x="147" y="42"/>
                    <a:pt x="145" y="43"/>
                  </a:cubicBezTo>
                  <a:cubicBezTo>
                    <a:pt x="145" y="43"/>
                    <a:pt x="145" y="42"/>
                    <a:pt x="145" y="42"/>
                  </a:cubicBezTo>
                  <a:cubicBezTo>
                    <a:pt x="145" y="27"/>
                    <a:pt x="134" y="16"/>
                    <a:pt x="119" y="16"/>
                  </a:cubicBezTo>
                  <a:cubicBezTo>
                    <a:pt x="112" y="16"/>
                    <a:pt x="106" y="18"/>
                    <a:pt x="101" y="23"/>
                  </a:cubicBezTo>
                  <a:cubicBezTo>
                    <a:pt x="96" y="10"/>
                    <a:pt x="84" y="0"/>
                    <a:pt x="69" y="0"/>
                  </a:cubicBezTo>
                  <a:cubicBezTo>
                    <a:pt x="50" y="0"/>
                    <a:pt x="35" y="15"/>
                    <a:pt x="35" y="34"/>
                  </a:cubicBezTo>
                  <a:cubicBezTo>
                    <a:pt x="31" y="30"/>
                    <a:pt x="26" y="27"/>
                    <a:pt x="20" y="27"/>
                  </a:cubicBezTo>
                  <a:cubicBezTo>
                    <a:pt x="9" y="27"/>
                    <a:pt x="0" y="37"/>
                    <a:pt x="0" y="48"/>
                  </a:cubicBezTo>
                  <a:cubicBezTo>
                    <a:pt x="0" y="59"/>
                    <a:pt x="9" y="68"/>
                    <a:pt x="20" y="68"/>
                  </a:cubicBezTo>
                  <a:cubicBezTo>
                    <a:pt x="153" y="68"/>
                    <a:pt x="153" y="68"/>
                    <a:pt x="153" y="68"/>
                  </a:cubicBezTo>
                  <a:cubicBezTo>
                    <a:pt x="160" y="68"/>
                    <a:pt x="166" y="62"/>
                    <a:pt x="166" y="55"/>
                  </a:cubicBezTo>
                  <a:cubicBezTo>
                    <a:pt x="166" y="47"/>
                    <a:pt x="160" y="41"/>
                    <a:pt x="153" y="4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0" name="Freeform 1438">
              <a:extLst>
                <a:ext uri="{FF2B5EF4-FFF2-40B4-BE49-F238E27FC236}">
                  <a16:creationId xmlns:a16="http://schemas.microsoft.com/office/drawing/2014/main" id="{711B942A-0219-4FA3-A0F3-EBF17C071CFF}"/>
                </a:ext>
              </a:extLst>
            </p:cNvPr>
            <p:cNvSpPr>
              <a:spLocks/>
            </p:cNvSpPr>
            <p:nvPr/>
          </p:nvSpPr>
          <p:spPr bwMode="auto">
            <a:xfrm>
              <a:off x="8923338" y="787400"/>
              <a:ext cx="638175" cy="263525"/>
            </a:xfrm>
            <a:custGeom>
              <a:avLst/>
              <a:gdLst>
                <a:gd name="T0" fmla="*/ 16 w 218"/>
                <a:gd name="T1" fmla="*/ 58 h 90"/>
                <a:gd name="T2" fmla="*/ 28 w 218"/>
                <a:gd name="T3" fmla="*/ 63 h 90"/>
                <a:gd name="T4" fmla="*/ 27 w 218"/>
                <a:gd name="T5" fmla="*/ 60 h 90"/>
                <a:gd name="T6" fmla="*/ 57 w 218"/>
                <a:gd name="T7" fmla="*/ 30 h 90"/>
                <a:gd name="T8" fmla="*/ 83 w 218"/>
                <a:gd name="T9" fmla="*/ 45 h 90"/>
                <a:gd name="T10" fmla="*/ 83 w 218"/>
                <a:gd name="T11" fmla="*/ 45 h 90"/>
                <a:gd name="T12" fmla="*/ 128 w 218"/>
                <a:gd name="T13" fmla="*/ 0 h 90"/>
                <a:gd name="T14" fmla="*/ 173 w 218"/>
                <a:gd name="T15" fmla="*/ 45 h 90"/>
                <a:gd name="T16" fmla="*/ 172 w 218"/>
                <a:gd name="T17" fmla="*/ 54 h 90"/>
                <a:gd name="T18" fmla="*/ 193 w 218"/>
                <a:gd name="T19" fmla="*/ 42 h 90"/>
                <a:gd name="T20" fmla="*/ 218 w 218"/>
                <a:gd name="T21" fmla="*/ 66 h 90"/>
                <a:gd name="T22" fmla="*/ 193 w 218"/>
                <a:gd name="T23" fmla="*/ 90 h 90"/>
                <a:gd name="T24" fmla="*/ 128 w 218"/>
                <a:gd name="T25" fmla="*/ 90 h 90"/>
                <a:gd name="T26" fmla="*/ 57 w 218"/>
                <a:gd name="T27" fmla="*/ 90 h 90"/>
                <a:gd name="T28" fmla="*/ 16 w 218"/>
                <a:gd name="T29" fmla="*/ 90 h 90"/>
                <a:gd name="T30" fmla="*/ 0 w 218"/>
                <a:gd name="T31" fmla="*/ 74 h 90"/>
                <a:gd name="T32" fmla="*/ 16 w 218"/>
                <a:gd name="T33" fmla="*/ 58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8" h="90">
                  <a:moveTo>
                    <a:pt x="16" y="58"/>
                  </a:moveTo>
                  <a:cubicBezTo>
                    <a:pt x="20" y="58"/>
                    <a:pt x="25" y="60"/>
                    <a:pt x="28" y="63"/>
                  </a:cubicBezTo>
                  <a:cubicBezTo>
                    <a:pt x="27" y="62"/>
                    <a:pt x="27" y="61"/>
                    <a:pt x="27" y="60"/>
                  </a:cubicBezTo>
                  <a:cubicBezTo>
                    <a:pt x="27" y="44"/>
                    <a:pt x="41" y="30"/>
                    <a:pt x="57" y="30"/>
                  </a:cubicBezTo>
                  <a:cubicBezTo>
                    <a:pt x="68" y="30"/>
                    <a:pt x="78" y="36"/>
                    <a:pt x="83" y="45"/>
                  </a:cubicBezTo>
                  <a:cubicBezTo>
                    <a:pt x="83" y="45"/>
                    <a:pt x="83" y="45"/>
                    <a:pt x="83" y="45"/>
                  </a:cubicBezTo>
                  <a:cubicBezTo>
                    <a:pt x="83" y="20"/>
                    <a:pt x="103" y="0"/>
                    <a:pt x="128" y="0"/>
                  </a:cubicBezTo>
                  <a:cubicBezTo>
                    <a:pt x="153" y="0"/>
                    <a:pt x="173" y="20"/>
                    <a:pt x="173" y="45"/>
                  </a:cubicBezTo>
                  <a:cubicBezTo>
                    <a:pt x="173" y="48"/>
                    <a:pt x="173" y="51"/>
                    <a:pt x="172" y="54"/>
                  </a:cubicBezTo>
                  <a:cubicBezTo>
                    <a:pt x="176" y="47"/>
                    <a:pt x="184" y="42"/>
                    <a:pt x="193" y="42"/>
                  </a:cubicBezTo>
                  <a:cubicBezTo>
                    <a:pt x="207" y="42"/>
                    <a:pt x="218" y="53"/>
                    <a:pt x="218" y="66"/>
                  </a:cubicBezTo>
                  <a:cubicBezTo>
                    <a:pt x="218" y="79"/>
                    <a:pt x="207" y="90"/>
                    <a:pt x="193" y="90"/>
                  </a:cubicBezTo>
                  <a:cubicBezTo>
                    <a:pt x="128" y="90"/>
                    <a:pt x="128" y="90"/>
                    <a:pt x="128" y="90"/>
                  </a:cubicBezTo>
                  <a:cubicBezTo>
                    <a:pt x="57" y="90"/>
                    <a:pt x="57" y="90"/>
                    <a:pt x="57" y="90"/>
                  </a:cubicBezTo>
                  <a:cubicBezTo>
                    <a:pt x="16" y="90"/>
                    <a:pt x="16" y="90"/>
                    <a:pt x="16" y="90"/>
                  </a:cubicBezTo>
                  <a:cubicBezTo>
                    <a:pt x="7" y="90"/>
                    <a:pt x="0" y="83"/>
                    <a:pt x="0" y="74"/>
                  </a:cubicBezTo>
                  <a:cubicBezTo>
                    <a:pt x="0" y="65"/>
                    <a:pt x="7" y="58"/>
                    <a:pt x="16" y="5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1" name="Freeform 1439">
              <a:extLst>
                <a:ext uri="{FF2B5EF4-FFF2-40B4-BE49-F238E27FC236}">
                  <a16:creationId xmlns:a16="http://schemas.microsoft.com/office/drawing/2014/main" id="{C92BE0FD-F9F0-4659-B726-EC35C1B48797}"/>
                </a:ext>
              </a:extLst>
            </p:cNvPr>
            <p:cNvSpPr>
              <a:spLocks/>
            </p:cNvSpPr>
            <p:nvPr/>
          </p:nvSpPr>
          <p:spPr bwMode="auto">
            <a:xfrm>
              <a:off x="9093200" y="163513"/>
              <a:ext cx="122238" cy="85725"/>
            </a:xfrm>
            <a:custGeom>
              <a:avLst/>
              <a:gdLst>
                <a:gd name="T0" fmla="*/ 38 w 42"/>
                <a:gd name="T1" fmla="*/ 21 h 29"/>
                <a:gd name="T2" fmla="*/ 36 w 42"/>
                <a:gd name="T3" fmla="*/ 21 h 29"/>
                <a:gd name="T4" fmla="*/ 38 w 42"/>
                <a:gd name="T5" fmla="*/ 14 h 29"/>
                <a:gd name="T6" fmla="*/ 23 w 42"/>
                <a:gd name="T7" fmla="*/ 0 h 29"/>
                <a:gd name="T8" fmla="*/ 9 w 42"/>
                <a:gd name="T9" fmla="*/ 14 h 29"/>
                <a:gd name="T10" fmla="*/ 9 w 42"/>
                <a:gd name="T11" fmla="*/ 16 h 29"/>
                <a:gd name="T12" fmla="*/ 7 w 42"/>
                <a:gd name="T13" fmla="*/ 15 h 29"/>
                <a:gd name="T14" fmla="*/ 0 w 42"/>
                <a:gd name="T15" fmla="*/ 22 h 29"/>
                <a:gd name="T16" fmla="*/ 7 w 42"/>
                <a:gd name="T17" fmla="*/ 29 h 29"/>
                <a:gd name="T18" fmla="*/ 38 w 42"/>
                <a:gd name="T19" fmla="*/ 29 h 29"/>
                <a:gd name="T20" fmla="*/ 42 w 42"/>
                <a:gd name="T21" fmla="*/ 25 h 29"/>
                <a:gd name="T22" fmla="*/ 38 w 42"/>
                <a:gd name="T23"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 h="29">
                  <a:moveTo>
                    <a:pt x="38" y="21"/>
                  </a:moveTo>
                  <a:cubicBezTo>
                    <a:pt x="37" y="21"/>
                    <a:pt x="36" y="21"/>
                    <a:pt x="36" y="21"/>
                  </a:cubicBezTo>
                  <a:cubicBezTo>
                    <a:pt x="37" y="19"/>
                    <a:pt x="38" y="17"/>
                    <a:pt x="38" y="14"/>
                  </a:cubicBezTo>
                  <a:cubicBezTo>
                    <a:pt x="38" y="7"/>
                    <a:pt x="31" y="0"/>
                    <a:pt x="23" y="0"/>
                  </a:cubicBezTo>
                  <a:cubicBezTo>
                    <a:pt x="16" y="0"/>
                    <a:pt x="9" y="7"/>
                    <a:pt x="9" y="14"/>
                  </a:cubicBezTo>
                  <a:cubicBezTo>
                    <a:pt x="9" y="15"/>
                    <a:pt x="9" y="15"/>
                    <a:pt x="9" y="16"/>
                  </a:cubicBezTo>
                  <a:cubicBezTo>
                    <a:pt x="9" y="16"/>
                    <a:pt x="8" y="15"/>
                    <a:pt x="7" y="15"/>
                  </a:cubicBezTo>
                  <a:cubicBezTo>
                    <a:pt x="3" y="15"/>
                    <a:pt x="0" y="18"/>
                    <a:pt x="0" y="22"/>
                  </a:cubicBezTo>
                  <a:cubicBezTo>
                    <a:pt x="0" y="26"/>
                    <a:pt x="3" y="29"/>
                    <a:pt x="7" y="29"/>
                  </a:cubicBezTo>
                  <a:cubicBezTo>
                    <a:pt x="38" y="29"/>
                    <a:pt x="38" y="29"/>
                    <a:pt x="38" y="29"/>
                  </a:cubicBezTo>
                  <a:cubicBezTo>
                    <a:pt x="40" y="29"/>
                    <a:pt x="42" y="27"/>
                    <a:pt x="42" y="25"/>
                  </a:cubicBezTo>
                  <a:cubicBezTo>
                    <a:pt x="42" y="23"/>
                    <a:pt x="40" y="21"/>
                    <a:pt x="38" y="21"/>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2" name="Freeform 1440">
              <a:extLst>
                <a:ext uri="{FF2B5EF4-FFF2-40B4-BE49-F238E27FC236}">
                  <a16:creationId xmlns:a16="http://schemas.microsoft.com/office/drawing/2014/main" id="{213F73BD-6AD1-422A-9EC8-EE81AAEA7F95}"/>
                </a:ext>
              </a:extLst>
            </p:cNvPr>
            <p:cNvSpPr>
              <a:spLocks noEditPoints="1"/>
            </p:cNvSpPr>
            <p:nvPr/>
          </p:nvSpPr>
          <p:spPr bwMode="auto">
            <a:xfrm>
              <a:off x="9031288" y="96838"/>
              <a:ext cx="893763" cy="498475"/>
            </a:xfrm>
            <a:custGeom>
              <a:avLst/>
              <a:gdLst>
                <a:gd name="T0" fmla="*/ 293 w 305"/>
                <a:gd name="T1" fmla="*/ 147 h 170"/>
                <a:gd name="T2" fmla="*/ 285 w 305"/>
                <a:gd name="T3" fmla="*/ 150 h 170"/>
                <a:gd name="T4" fmla="*/ 285 w 305"/>
                <a:gd name="T5" fmla="*/ 149 h 170"/>
                <a:gd name="T6" fmla="*/ 264 w 305"/>
                <a:gd name="T7" fmla="*/ 128 h 170"/>
                <a:gd name="T8" fmla="*/ 249 w 305"/>
                <a:gd name="T9" fmla="*/ 134 h 170"/>
                <a:gd name="T10" fmla="*/ 249 w 305"/>
                <a:gd name="T11" fmla="*/ 116 h 170"/>
                <a:gd name="T12" fmla="*/ 237 w 305"/>
                <a:gd name="T13" fmla="*/ 116 h 170"/>
                <a:gd name="T14" fmla="*/ 236 w 305"/>
                <a:gd name="T15" fmla="*/ 115 h 170"/>
                <a:gd name="T16" fmla="*/ 236 w 305"/>
                <a:gd name="T17" fmla="*/ 47 h 170"/>
                <a:gd name="T18" fmla="*/ 197 w 305"/>
                <a:gd name="T19" fmla="*/ 47 h 170"/>
                <a:gd name="T20" fmla="*/ 197 w 305"/>
                <a:gd name="T21" fmla="*/ 72 h 170"/>
                <a:gd name="T22" fmla="*/ 177 w 305"/>
                <a:gd name="T23" fmla="*/ 72 h 170"/>
                <a:gd name="T24" fmla="*/ 177 w 305"/>
                <a:gd name="T25" fmla="*/ 19 h 170"/>
                <a:gd name="T26" fmla="*/ 145 w 305"/>
                <a:gd name="T27" fmla="*/ 19 h 170"/>
                <a:gd name="T28" fmla="*/ 145 w 305"/>
                <a:gd name="T29" fmla="*/ 59 h 170"/>
                <a:gd name="T30" fmla="*/ 137 w 305"/>
                <a:gd name="T31" fmla="*/ 59 h 170"/>
                <a:gd name="T32" fmla="*/ 137 w 305"/>
                <a:gd name="T33" fmla="*/ 0 h 170"/>
                <a:gd name="T34" fmla="*/ 113 w 305"/>
                <a:gd name="T35" fmla="*/ 25 h 170"/>
                <a:gd name="T36" fmla="*/ 113 w 305"/>
                <a:gd name="T37" fmla="*/ 108 h 170"/>
                <a:gd name="T38" fmla="*/ 65 w 305"/>
                <a:gd name="T39" fmla="*/ 108 h 170"/>
                <a:gd name="T40" fmla="*/ 65 w 305"/>
                <a:gd name="T41" fmla="*/ 81 h 170"/>
                <a:gd name="T42" fmla="*/ 47 w 305"/>
                <a:gd name="T43" fmla="*/ 81 h 170"/>
                <a:gd name="T44" fmla="*/ 47 w 305"/>
                <a:gd name="T45" fmla="*/ 125 h 170"/>
                <a:gd name="T46" fmla="*/ 41 w 305"/>
                <a:gd name="T47" fmla="*/ 125 h 170"/>
                <a:gd name="T48" fmla="*/ 41 w 305"/>
                <a:gd name="T49" fmla="*/ 109 h 170"/>
                <a:gd name="T50" fmla="*/ 27 w 305"/>
                <a:gd name="T51" fmla="*/ 109 h 170"/>
                <a:gd name="T52" fmla="*/ 27 w 305"/>
                <a:gd name="T53" fmla="*/ 125 h 170"/>
                <a:gd name="T54" fmla="*/ 15 w 305"/>
                <a:gd name="T55" fmla="*/ 125 h 170"/>
                <a:gd name="T56" fmla="*/ 15 w 305"/>
                <a:gd name="T57" fmla="*/ 142 h 170"/>
                <a:gd name="T58" fmla="*/ 11 w 305"/>
                <a:gd name="T59" fmla="*/ 141 h 170"/>
                <a:gd name="T60" fmla="*/ 0 w 305"/>
                <a:gd name="T61" fmla="*/ 152 h 170"/>
                <a:gd name="T62" fmla="*/ 11 w 305"/>
                <a:gd name="T63" fmla="*/ 163 h 170"/>
                <a:gd name="T64" fmla="*/ 55 w 305"/>
                <a:gd name="T65" fmla="*/ 163 h 170"/>
                <a:gd name="T66" fmla="*/ 63 w 305"/>
                <a:gd name="T67" fmla="*/ 155 h 170"/>
                <a:gd name="T68" fmla="*/ 57 w 305"/>
                <a:gd name="T69" fmla="*/ 147 h 170"/>
                <a:gd name="T70" fmla="*/ 67 w 305"/>
                <a:gd name="T71" fmla="*/ 147 h 170"/>
                <a:gd name="T72" fmla="*/ 152 w 305"/>
                <a:gd name="T73" fmla="*/ 147 h 170"/>
                <a:gd name="T74" fmla="*/ 151 w 305"/>
                <a:gd name="T75" fmla="*/ 153 h 170"/>
                <a:gd name="T76" fmla="*/ 168 w 305"/>
                <a:gd name="T77" fmla="*/ 170 h 170"/>
                <a:gd name="T78" fmla="*/ 214 w 305"/>
                <a:gd name="T79" fmla="*/ 170 h 170"/>
                <a:gd name="T80" fmla="*/ 264 w 305"/>
                <a:gd name="T81" fmla="*/ 170 h 170"/>
                <a:gd name="T82" fmla="*/ 293 w 305"/>
                <a:gd name="T83" fmla="*/ 170 h 170"/>
                <a:gd name="T84" fmla="*/ 305 w 305"/>
                <a:gd name="T85" fmla="*/ 158 h 170"/>
                <a:gd name="T86" fmla="*/ 293 w 305"/>
                <a:gd name="T87" fmla="*/ 147 h 170"/>
                <a:gd name="T88" fmla="*/ 51 w 305"/>
                <a:gd name="T89" fmla="*/ 148 h 170"/>
                <a:gd name="T90" fmla="*/ 51 w 305"/>
                <a:gd name="T91" fmla="*/ 147 h 170"/>
                <a:gd name="T92" fmla="*/ 52 w 305"/>
                <a:gd name="T93" fmla="*/ 147 h 170"/>
                <a:gd name="T94" fmla="*/ 51 w 305"/>
                <a:gd name="T95" fmla="*/ 148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05" h="170">
                  <a:moveTo>
                    <a:pt x="293" y="147"/>
                  </a:moveTo>
                  <a:cubicBezTo>
                    <a:pt x="290" y="147"/>
                    <a:pt x="287" y="148"/>
                    <a:pt x="285" y="150"/>
                  </a:cubicBezTo>
                  <a:cubicBezTo>
                    <a:pt x="285" y="150"/>
                    <a:pt x="285" y="149"/>
                    <a:pt x="285" y="149"/>
                  </a:cubicBezTo>
                  <a:cubicBezTo>
                    <a:pt x="285" y="137"/>
                    <a:pt x="276" y="128"/>
                    <a:pt x="264" y="128"/>
                  </a:cubicBezTo>
                  <a:cubicBezTo>
                    <a:pt x="258" y="128"/>
                    <a:pt x="253" y="130"/>
                    <a:pt x="249" y="134"/>
                  </a:cubicBezTo>
                  <a:cubicBezTo>
                    <a:pt x="249" y="116"/>
                    <a:pt x="249" y="116"/>
                    <a:pt x="249" y="116"/>
                  </a:cubicBezTo>
                  <a:cubicBezTo>
                    <a:pt x="237" y="116"/>
                    <a:pt x="237" y="116"/>
                    <a:pt x="237" y="116"/>
                  </a:cubicBezTo>
                  <a:cubicBezTo>
                    <a:pt x="237" y="115"/>
                    <a:pt x="236" y="115"/>
                    <a:pt x="236" y="115"/>
                  </a:cubicBezTo>
                  <a:cubicBezTo>
                    <a:pt x="236" y="47"/>
                    <a:pt x="236" y="47"/>
                    <a:pt x="236" y="47"/>
                  </a:cubicBezTo>
                  <a:cubicBezTo>
                    <a:pt x="197" y="47"/>
                    <a:pt x="197" y="47"/>
                    <a:pt x="197" y="47"/>
                  </a:cubicBezTo>
                  <a:cubicBezTo>
                    <a:pt x="197" y="72"/>
                    <a:pt x="197" y="72"/>
                    <a:pt x="197" y="72"/>
                  </a:cubicBezTo>
                  <a:cubicBezTo>
                    <a:pt x="177" y="72"/>
                    <a:pt x="177" y="72"/>
                    <a:pt x="177" y="72"/>
                  </a:cubicBezTo>
                  <a:cubicBezTo>
                    <a:pt x="177" y="19"/>
                    <a:pt x="177" y="19"/>
                    <a:pt x="177" y="19"/>
                  </a:cubicBezTo>
                  <a:cubicBezTo>
                    <a:pt x="145" y="19"/>
                    <a:pt x="145" y="19"/>
                    <a:pt x="145" y="19"/>
                  </a:cubicBezTo>
                  <a:cubicBezTo>
                    <a:pt x="145" y="59"/>
                    <a:pt x="145" y="59"/>
                    <a:pt x="145" y="59"/>
                  </a:cubicBezTo>
                  <a:cubicBezTo>
                    <a:pt x="137" y="59"/>
                    <a:pt x="137" y="59"/>
                    <a:pt x="137" y="59"/>
                  </a:cubicBezTo>
                  <a:cubicBezTo>
                    <a:pt x="137" y="0"/>
                    <a:pt x="137" y="0"/>
                    <a:pt x="137" y="0"/>
                  </a:cubicBezTo>
                  <a:cubicBezTo>
                    <a:pt x="113" y="25"/>
                    <a:pt x="113" y="25"/>
                    <a:pt x="113" y="25"/>
                  </a:cubicBezTo>
                  <a:cubicBezTo>
                    <a:pt x="113" y="108"/>
                    <a:pt x="113" y="108"/>
                    <a:pt x="113" y="108"/>
                  </a:cubicBezTo>
                  <a:cubicBezTo>
                    <a:pt x="65" y="108"/>
                    <a:pt x="65" y="108"/>
                    <a:pt x="65" y="108"/>
                  </a:cubicBezTo>
                  <a:cubicBezTo>
                    <a:pt x="65" y="81"/>
                    <a:pt x="65" y="81"/>
                    <a:pt x="65" y="81"/>
                  </a:cubicBezTo>
                  <a:cubicBezTo>
                    <a:pt x="47" y="81"/>
                    <a:pt x="47" y="81"/>
                    <a:pt x="47" y="81"/>
                  </a:cubicBezTo>
                  <a:cubicBezTo>
                    <a:pt x="47" y="125"/>
                    <a:pt x="47" y="125"/>
                    <a:pt x="47" y="125"/>
                  </a:cubicBezTo>
                  <a:cubicBezTo>
                    <a:pt x="41" y="125"/>
                    <a:pt x="41" y="125"/>
                    <a:pt x="41" y="125"/>
                  </a:cubicBezTo>
                  <a:cubicBezTo>
                    <a:pt x="41" y="109"/>
                    <a:pt x="41" y="109"/>
                    <a:pt x="41" y="109"/>
                  </a:cubicBezTo>
                  <a:cubicBezTo>
                    <a:pt x="27" y="109"/>
                    <a:pt x="27" y="109"/>
                    <a:pt x="27" y="109"/>
                  </a:cubicBezTo>
                  <a:cubicBezTo>
                    <a:pt x="27" y="125"/>
                    <a:pt x="27" y="125"/>
                    <a:pt x="27" y="125"/>
                  </a:cubicBezTo>
                  <a:cubicBezTo>
                    <a:pt x="15" y="125"/>
                    <a:pt x="15" y="125"/>
                    <a:pt x="15" y="125"/>
                  </a:cubicBezTo>
                  <a:cubicBezTo>
                    <a:pt x="15" y="142"/>
                    <a:pt x="15" y="142"/>
                    <a:pt x="15" y="142"/>
                  </a:cubicBezTo>
                  <a:cubicBezTo>
                    <a:pt x="13" y="141"/>
                    <a:pt x="12" y="141"/>
                    <a:pt x="11" y="141"/>
                  </a:cubicBezTo>
                  <a:cubicBezTo>
                    <a:pt x="5" y="141"/>
                    <a:pt x="0" y="146"/>
                    <a:pt x="0" y="152"/>
                  </a:cubicBezTo>
                  <a:cubicBezTo>
                    <a:pt x="0" y="158"/>
                    <a:pt x="5" y="163"/>
                    <a:pt x="11" y="163"/>
                  </a:cubicBezTo>
                  <a:cubicBezTo>
                    <a:pt x="55" y="163"/>
                    <a:pt x="55" y="163"/>
                    <a:pt x="55" y="163"/>
                  </a:cubicBezTo>
                  <a:cubicBezTo>
                    <a:pt x="59" y="163"/>
                    <a:pt x="63" y="159"/>
                    <a:pt x="63" y="155"/>
                  </a:cubicBezTo>
                  <a:cubicBezTo>
                    <a:pt x="63" y="151"/>
                    <a:pt x="60" y="148"/>
                    <a:pt x="57" y="147"/>
                  </a:cubicBezTo>
                  <a:cubicBezTo>
                    <a:pt x="67" y="147"/>
                    <a:pt x="67" y="147"/>
                    <a:pt x="67" y="147"/>
                  </a:cubicBezTo>
                  <a:cubicBezTo>
                    <a:pt x="152" y="147"/>
                    <a:pt x="152" y="147"/>
                    <a:pt x="152" y="147"/>
                  </a:cubicBezTo>
                  <a:cubicBezTo>
                    <a:pt x="152" y="149"/>
                    <a:pt x="151" y="151"/>
                    <a:pt x="151" y="153"/>
                  </a:cubicBezTo>
                  <a:cubicBezTo>
                    <a:pt x="151" y="162"/>
                    <a:pt x="159" y="170"/>
                    <a:pt x="168" y="170"/>
                  </a:cubicBezTo>
                  <a:cubicBezTo>
                    <a:pt x="214" y="170"/>
                    <a:pt x="214" y="170"/>
                    <a:pt x="214" y="170"/>
                  </a:cubicBezTo>
                  <a:cubicBezTo>
                    <a:pt x="264" y="170"/>
                    <a:pt x="264" y="170"/>
                    <a:pt x="264" y="170"/>
                  </a:cubicBezTo>
                  <a:cubicBezTo>
                    <a:pt x="293" y="170"/>
                    <a:pt x="293" y="170"/>
                    <a:pt x="293" y="170"/>
                  </a:cubicBezTo>
                  <a:cubicBezTo>
                    <a:pt x="300" y="170"/>
                    <a:pt x="305" y="165"/>
                    <a:pt x="305" y="158"/>
                  </a:cubicBezTo>
                  <a:cubicBezTo>
                    <a:pt x="305" y="152"/>
                    <a:pt x="300" y="147"/>
                    <a:pt x="293" y="147"/>
                  </a:cubicBezTo>
                  <a:moveTo>
                    <a:pt x="51" y="148"/>
                  </a:moveTo>
                  <a:cubicBezTo>
                    <a:pt x="51" y="148"/>
                    <a:pt x="51" y="147"/>
                    <a:pt x="51" y="147"/>
                  </a:cubicBezTo>
                  <a:cubicBezTo>
                    <a:pt x="52" y="147"/>
                    <a:pt x="52" y="147"/>
                    <a:pt x="52" y="147"/>
                  </a:cubicBezTo>
                  <a:cubicBezTo>
                    <a:pt x="52" y="147"/>
                    <a:pt x="51" y="147"/>
                    <a:pt x="51" y="148"/>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3" name="Rectangle 1441">
              <a:extLst>
                <a:ext uri="{FF2B5EF4-FFF2-40B4-BE49-F238E27FC236}">
                  <a16:creationId xmlns:a16="http://schemas.microsoft.com/office/drawing/2014/main" id="{B2A835CC-7760-469A-B70D-BA75EBBC5FB9}"/>
                </a:ext>
              </a:extLst>
            </p:cNvPr>
            <p:cNvSpPr>
              <a:spLocks noChangeArrowheads="1"/>
            </p:cNvSpPr>
            <p:nvPr/>
          </p:nvSpPr>
          <p:spPr bwMode="auto">
            <a:xfrm>
              <a:off x="9266238" y="249238"/>
              <a:ext cx="171450" cy="3571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4" name="Rectangle 1442">
              <a:extLst>
                <a:ext uri="{FF2B5EF4-FFF2-40B4-BE49-F238E27FC236}">
                  <a16:creationId xmlns:a16="http://schemas.microsoft.com/office/drawing/2014/main" id="{900FD761-F086-4140-BF87-F45DEC92C5FF}"/>
                </a:ext>
              </a:extLst>
            </p:cNvPr>
            <p:cNvSpPr>
              <a:spLocks noChangeArrowheads="1"/>
            </p:cNvSpPr>
            <p:nvPr/>
          </p:nvSpPr>
          <p:spPr bwMode="auto">
            <a:xfrm>
              <a:off x="9437688" y="249238"/>
              <a:ext cx="50800" cy="357188"/>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5" name="Rectangle 1443">
              <a:extLst>
                <a:ext uri="{FF2B5EF4-FFF2-40B4-BE49-F238E27FC236}">
                  <a16:creationId xmlns:a16="http://schemas.microsoft.com/office/drawing/2014/main" id="{EBF7A951-25A7-43C8-BD81-D15693C6C7E9}"/>
                </a:ext>
              </a:extLst>
            </p:cNvPr>
            <p:cNvSpPr>
              <a:spLocks noChangeArrowheads="1"/>
            </p:cNvSpPr>
            <p:nvPr/>
          </p:nvSpPr>
          <p:spPr bwMode="auto">
            <a:xfrm>
              <a:off x="9283700" y="266700"/>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6" name="Rectangle 1444">
              <a:extLst>
                <a:ext uri="{FF2B5EF4-FFF2-40B4-BE49-F238E27FC236}">
                  <a16:creationId xmlns:a16="http://schemas.microsoft.com/office/drawing/2014/main" id="{8512C4EE-4F20-4AA1-BF95-C6380EF9E095}"/>
                </a:ext>
              </a:extLst>
            </p:cNvPr>
            <p:cNvSpPr>
              <a:spLocks noChangeArrowheads="1"/>
            </p:cNvSpPr>
            <p:nvPr/>
          </p:nvSpPr>
          <p:spPr bwMode="auto">
            <a:xfrm>
              <a:off x="9288463" y="273050"/>
              <a:ext cx="6350"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7" name="Rectangle 1445">
              <a:extLst>
                <a:ext uri="{FF2B5EF4-FFF2-40B4-BE49-F238E27FC236}">
                  <a16:creationId xmlns:a16="http://schemas.microsoft.com/office/drawing/2014/main" id="{C42493A4-59BE-450B-B6E7-312071BA5A84}"/>
                </a:ext>
              </a:extLst>
            </p:cNvPr>
            <p:cNvSpPr>
              <a:spLocks noChangeArrowheads="1"/>
            </p:cNvSpPr>
            <p:nvPr/>
          </p:nvSpPr>
          <p:spPr bwMode="auto">
            <a:xfrm>
              <a:off x="9297988" y="273050"/>
              <a:ext cx="7938"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8" name="Rectangle 1446">
              <a:extLst>
                <a:ext uri="{FF2B5EF4-FFF2-40B4-BE49-F238E27FC236}">
                  <a16:creationId xmlns:a16="http://schemas.microsoft.com/office/drawing/2014/main" id="{183D6C80-4EFA-490D-A31B-75535553B102}"/>
                </a:ext>
              </a:extLst>
            </p:cNvPr>
            <p:cNvSpPr>
              <a:spLocks noChangeArrowheads="1"/>
            </p:cNvSpPr>
            <p:nvPr/>
          </p:nvSpPr>
          <p:spPr bwMode="auto">
            <a:xfrm>
              <a:off x="9309100" y="273050"/>
              <a:ext cx="6350"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9" name="Rectangle 1447">
              <a:extLst>
                <a:ext uri="{FF2B5EF4-FFF2-40B4-BE49-F238E27FC236}">
                  <a16:creationId xmlns:a16="http://schemas.microsoft.com/office/drawing/2014/main" id="{87CDB160-AE8D-472F-B01D-F66DAB286967}"/>
                </a:ext>
              </a:extLst>
            </p:cNvPr>
            <p:cNvSpPr>
              <a:spLocks noChangeArrowheads="1"/>
            </p:cNvSpPr>
            <p:nvPr/>
          </p:nvSpPr>
          <p:spPr bwMode="auto">
            <a:xfrm>
              <a:off x="9318625" y="273050"/>
              <a:ext cx="7938"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0" name="Oval 1448">
              <a:extLst>
                <a:ext uri="{FF2B5EF4-FFF2-40B4-BE49-F238E27FC236}">
                  <a16:creationId xmlns:a16="http://schemas.microsoft.com/office/drawing/2014/main" id="{C32CB623-43A6-4AEA-A15E-AC101B62D9D9}"/>
                </a:ext>
              </a:extLst>
            </p:cNvPr>
            <p:cNvSpPr>
              <a:spLocks noChangeArrowheads="1"/>
            </p:cNvSpPr>
            <p:nvPr/>
          </p:nvSpPr>
          <p:spPr bwMode="auto">
            <a:xfrm>
              <a:off x="9391650" y="28098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1" name="Oval 1449">
              <a:extLst>
                <a:ext uri="{FF2B5EF4-FFF2-40B4-BE49-F238E27FC236}">
                  <a16:creationId xmlns:a16="http://schemas.microsoft.com/office/drawing/2014/main" id="{6E3899A9-2134-49A0-9D76-204539C2D390}"/>
                </a:ext>
              </a:extLst>
            </p:cNvPr>
            <p:cNvSpPr>
              <a:spLocks noChangeArrowheads="1"/>
            </p:cNvSpPr>
            <p:nvPr/>
          </p:nvSpPr>
          <p:spPr bwMode="auto">
            <a:xfrm>
              <a:off x="9405938" y="28098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2" name="Rectangle 1450">
              <a:extLst>
                <a:ext uri="{FF2B5EF4-FFF2-40B4-BE49-F238E27FC236}">
                  <a16:creationId xmlns:a16="http://schemas.microsoft.com/office/drawing/2014/main" id="{15655FE9-8337-42B4-9D81-F6F2E99C7F8C}"/>
                </a:ext>
              </a:extLst>
            </p:cNvPr>
            <p:cNvSpPr>
              <a:spLocks noChangeArrowheads="1"/>
            </p:cNvSpPr>
            <p:nvPr/>
          </p:nvSpPr>
          <p:spPr bwMode="auto">
            <a:xfrm>
              <a:off x="9283700" y="312738"/>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3" name="Rectangle 1451">
              <a:extLst>
                <a:ext uri="{FF2B5EF4-FFF2-40B4-BE49-F238E27FC236}">
                  <a16:creationId xmlns:a16="http://schemas.microsoft.com/office/drawing/2014/main" id="{27AD8640-29D8-4393-B3F7-981415E06F39}"/>
                </a:ext>
              </a:extLst>
            </p:cNvPr>
            <p:cNvSpPr>
              <a:spLocks noChangeArrowheads="1"/>
            </p:cNvSpPr>
            <p:nvPr/>
          </p:nvSpPr>
          <p:spPr bwMode="auto">
            <a:xfrm>
              <a:off x="9288463" y="3190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4" name="Rectangle 1452">
              <a:extLst>
                <a:ext uri="{FF2B5EF4-FFF2-40B4-BE49-F238E27FC236}">
                  <a16:creationId xmlns:a16="http://schemas.microsoft.com/office/drawing/2014/main" id="{3D0F15F5-0B10-4F53-8072-F6B2D1CC57EC}"/>
                </a:ext>
              </a:extLst>
            </p:cNvPr>
            <p:cNvSpPr>
              <a:spLocks noChangeArrowheads="1"/>
            </p:cNvSpPr>
            <p:nvPr/>
          </p:nvSpPr>
          <p:spPr bwMode="auto">
            <a:xfrm>
              <a:off x="9297988" y="3190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5" name="Rectangle 1453">
              <a:extLst>
                <a:ext uri="{FF2B5EF4-FFF2-40B4-BE49-F238E27FC236}">
                  <a16:creationId xmlns:a16="http://schemas.microsoft.com/office/drawing/2014/main" id="{09B33B07-CFC0-4D39-955C-17E99DF073EE}"/>
                </a:ext>
              </a:extLst>
            </p:cNvPr>
            <p:cNvSpPr>
              <a:spLocks noChangeArrowheads="1"/>
            </p:cNvSpPr>
            <p:nvPr/>
          </p:nvSpPr>
          <p:spPr bwMode="auto">
            <a:xfrm>
              <a:off x="9309100" y="3190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6" name="Rectangle 1454">
              <a:extLst>
                <a:ext uri="{FF2B5EF4-FFF2-40B4-BE49-F238E27FC236}">
                  <a16:creationId xmlns:a16="http://schemas.microsoft.com/office/drawing/2014/main" id="{896F19B4-5553-4B4F-8B51-53D9F49ACD21}"/>
                </a:ext>
              </a:extLst>
            </p:cNvPr>
            <p:cNvSpPr>
              <a:spLocks noChangeArrowheads="1"/>
            </p:cNvSpPr>
            <p:nvPr/>
          </p:nvSpPr>
          <p:spPr bwMode="auto">
            <a:xfrm>
              <a:off x="9318625" y="3190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7" name="Oval 1455">
              <a:extLst>
                <a:ext uri="{FF2B5EF4-FFF2-40B4-BE49-F238E27FC236}">
                  <a16:creationId xmlns:a16="http://schemas.microsoft.com/office/drawing/2014/main" id="{E6CDDE54-0ACF-4E78-B38A-F22D0C433452}"/>
                </a:ext>
              </a:extLst>
            </p:cNvPr>
            <p:cNvSpPr>
              <a:spLocks noChangeArrowheads="1"/>
            </p:cNvSpPr>
            <p:nvPr/>
          </p:nvSpPr>
          <p:spPr bwMode="auto">
            <a:xfrm>
              <a:off x="9391650" y="328613"/>
              <a:ext cx="7938"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8" name="Oval 1456">
              <a:extLst>
                <a:ext uri="{FF2B5EF4-FFF2-40B4-BE49-F238E27FC236}">
                  <a16:creationId xmlns:a16="http://schemas.microsoft.com/office/drawing/2014/main" id="{11AAFEE3-D6BD-43D9-9ACA-211B829B27D6}"/>
                </a:ext>
              </a:extLst>
            </p:cNvPr>
            <p:cNvSpPr>
              <a:spLocks noChangeArrowheads="1"/>
            </p:cNvSpPr>
            <p:nvPr/>
          </p:nvSpPr>
          <p:spPr bwMode="auto">
            <a:xfrm>
              <a:off x="9405938" y="328613"/>
              <a:ext cx="6350"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9" name="Rectangle 1457">
              <a:extLst>
                <a:ext uri="{FF2B5EF4-FFF2-40B4-BE49-F238E27FC236}">
                  <a16:creationId xmlns:a16="http://schemas.microsoft.com/office/drawing/2014/main" id="{B2CB71BD-D631-48E8-AB55-8052E324DD8E}"/>
                </a:ext>
              </a:extLst>
            </p:cNvPr>
            <p:cNvSpPr>
              <a:spLocks noChangeArrowheads="1"/>
            </p:cNvSpPr>
            <p:nvPr/>
          </p:nvSpPr>
          <p:spPr bwMode="auto">
            <a:xfrm>
              <a:off x="9283700" y="357188"/>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0" name="Rectangle 1458">
              <a:extLst>
                <a:ext uri="{FF2B5EF4-FFF2-40B4-BE49-F238E27FC236}">
                  <a16:creationId xmlns:a16="http://schemas.microsoft.com/office/drawing/2014/main" id="{D8C4A71E-1ED2-4114-9BAC-6874E89E9302}"/>
                </a:ext>
              </a:extLst>
            </p:cNvPr>
            <p:cNvSpPr>
              <a:spLocks noChangeArrowheads="1"/>
            </p:cNvSpPr>
            <p:nvPr/>
          </p:nvSpPr>
          <p:spPr bwMode="auto">
            <a:xfrm>
              <a:off x="9288463" y="363538"/>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1" name="Rectangle 1459">
              <a:extLst>
                <a:ext uri="{FF2B5EF4-FFF2-40B4-BE49-F238E27FC236}">
                  <a16:creationId xmlns:a16="http://schemas.microsoft.com/office/drawing/2014/main" id="{9F89476B-3F1B-4979-A64E-E52A10589433}"/>
                </a:ext>
              </a:extLst>
            </p:cNvPr>
            <p:cNvSpPr>
              <a:spLocks noChangeArrowheads="1"/>
            </p:cNvSpPr>
            <p:nvPr/>
          </p:nvSpPr>
          <p:spPr bwMode="auto">
            <a:xfrm>
              <a:off x="9297988" y="363538"/>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2" name="Rectangle 1460">
              <a:extLst>
                <a:ext uri="{FF2B5EF4-FFF2-40B4-BE49-F238E27FC236}">
                  <a16:creationId xmlns:a16="http://schemas.microsoft.com/office/drawing/2014/main" id="{4EBA9ECF-5B78-4556-BFBB-B42C4849DED3}"/>
                </a:ext>
              </a:extLst>
            </p:cNvPr>
            <p:cNvSpPr>
              <a:spLocks noChangeArrowheads="1"/>
            </p:cNvSpPr>
            <p:nvPr/>
          </p:nvSpPr>
          <p:spPr bwMode="auto">
            <a:xfrm>
              <a:off x="9309100" y="363538"/>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3" name="Rectangle 1461">
              <a:extLst>
                <a:ext uri="{FF2B5EF4-FFF2-40B4-BE49-F238E27FC236}">
                  <a16:creationId xmlns:a16="http://schemas.microsoft.com/office/drawing/2014/main" id="{29ABC76C-6138-47A9-8AEF-A17E50016926}"/>
                </a:ext>
              </a:extLst>
            </p:cNvPr>
            <p:cNvSpPr>
              <a:spLocks noChangeArrowheads="1"/>
            </p:cNvSpPr>
            <p:nvPr/>
          </p:nvSpPr>
          <p:spPr bwMode="auto">
            <a:xfrm>
              <a:off x="9318625" y="363538"/>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4" name="Oval 1462">
              <a:extLst>
                <a:ext uri="{FF2B5EF4-FFF2-40B4-BE49-F238E27FC236}">
                  <a16:creationId xmlns:a16="http://schemas.microsoft.com/office/drawing/2014/main" id="{557A0F52-6F96-4699-B928-BDE25236AA3C}"/>
                </a:ext>
              </a:extLst>
            </p:cNvPr>
            <p:cNvSpPr>
              <a:spLocks noChangeArrowheads="1"/>
            </p:cNvSpPr>
            <p:nvPr/>
          </p:nvSpPr>
          <p:spPr bwMode="auto">
            <a:xfrm>
              <a:off x="9391650" y="374650"/>
              <a:ext cx="7938" cy="6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5" name="Oval 1463">
              <a:extLst>
                <a:ext uri="{FF2B5EF4-FFF2-40B4-BE49-F238E27FC236}">
                  <a16:creationId xmlns:a16="http://schemas.microsoft.com/office/drawing/2014/main" id="{C18C6803-9C25-4977-A550-412C15958075}"/>
                </a:ext>
              </a:extLst>
            </p:cNvPr>
            <p:cNvSpPr>
              <a:spLocks noChangeArrowheads="1"/>
            </p:cNvSpPr>
            <p:nvPr/>
          </p:nvSpPr>
          <p:spPr bwMode="auto">
            <a:xfrm>
              <a:off x="9405938" y="374650"/>
              <a:ext cx="6350" cy="6350"/>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6" name="Rectangle 1464">
              <a:extLst>
                <a:ext uri="{FF2B5EF4-FFF2-40B4-BE49-F238E27FC236}">
                  <a16:creationId xmlns:a16="http://schemas.microsoft.com/office/drawing/2014/main" id="{63BC1F41-8727-47FA-A848-99A6395DA5BD}"/>
                </a:ext>
              </a:extLst>
            </p:cNvPr>
            <p:cNvSpPr>
              <a:spLocks noChangeArrowheads="1"/>
            </p:cNvSpPr>
            <p:nvPr/>
          </p:nvSpPr>
          <p:spPr bwMode="auto">
            <a:xfrm>
              <a:off x="9283700" y="404813"/>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7" name="Rectangle 1465">
              <a:extLst>
                <a:ext uri="{FF2B5EF4-FFF2-40B4-BE49-F238E27FC236}">
                  <a16:creationId xmlns:a16="http://schemas.microsoft.com/office/drawing/2014/main" id="{3B2ED042-B298-4503-8D79-B1330E66F2A2}"/>
                </a:ext>
              </a:extLst>
            </p:cNvPr>
            <p:cNvSpPr>
              <a:spLocks noChangeArrowheads="1"/>
            </p:cNvSpPr>
            <p:nvPr/>
          </p:nvSpPr>
          <p:spPr bwMode="auto">
            <a:xfrm>
              <a:off x="9288463" y="40957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8" name="Rectangle 1466">
              <a:extLst>
                <a:ext uri="{FF2B5EF4-FFF2-40B4-BE49-F238E27FC236}">
                  <a16:creationId xmlns:a16="http://schemas.microsoft.com/office/drawing/2014/main" id="{9E31F02A-ECEF-4C7B-A54A-E555AE4886A3}"/>
                </a:ext>
              </a:extLst>
            </p:cNvPr>
            <p:cNvSpPr>
              <a:spLocks noChangeArrowheads="1"/>
            </p:cNvSpPr>
            <p:nvPr/>
          </p:nvSpPr>
          <p:spPr bwMode="auto">
            <a:xfrm>
              <a:off x="9297988" y="409575"/>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9" name="Rectangle 1467">
              <a:extLst>
                <a:ext uri="{FF2B5EF4-FFF2-40B4-BE49-F238E27FC236}">
                  <a16:creationId xmlns:a16="http://schemas.microsoft.com/office/drawing/2014/main" id="{3A04EA46-2DB6-4EF2-9075-D6AAB1B21402}"/>
                </a:ext>
              </a:extLst>
            </p:cNvPr>
            <p:cNvSpPr>
              <a:spLocks noChangeArrowheads="1"/>
            </p:cNvSpPr>
            <p:nvPr/>
          </p:nvSpPr>
          <p:spPr bwMode="auto">
            <a:xfrm>
              <a:off x="9309100" y="40957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0" name="Rectangle 1468">
              <a:extLst>
                <a:ext uri="{FF2B5EF4-FFF2-40B4-BE49-F238E27FC236}">
                  <a16:creationId xmlns:a16="http://schemas.microsoft.com/office/drawing/2014/main" id="{C7C8A0FE-986F-4E58-8BB0-2704F3B1EF23}"/>
                </a:ext>
              </a:extLst>
            </p:cNvPr>
            <p:cNvSpPr>
              <a:spLocks noChangeArrowheads="1"/>
            </p:cNvSpPr>
            <p:nvPr/>
          </p:nvSpPr>
          <p:spPr bwMode="auto">
            <a:xfrm>
              <a:off x="9318625" y="409575"/>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1" name="Rectangle 1469">
              <a:extLst>
                <a:ext uri="{FF2B5EF4-FFF2-40B4-BE49-F238E27FC236}">
                  <a16:creationId xmlns:a16="http://schemas.microsoft.com/office/drawing/2014/main" id="{D1C044A3-CA38-4887-9965-15B5EE61BFC7}"/>
                </a:ext>
              </a:extLst>
            </p:cNvPr>
            <p:cNvSpPr>
              <a:spLocks noChangeArrowheads="1"/>
            </p:cNvSpPr>
            <p:nvPr/>
          </p:nvSpPr>
          <p:spPr bwMode="auto">
            <a:xfrm>
              <a:off x="9283700" y="447675"/>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2" name="Rectangle 1470">
              <a:extLst>
                <a:ext uri="{FF2B5EF4-FFF2-40B4-BE49-F238E27FC236}">
                  <a16:creationId xmlns:a16="http://schemas.microsoft.com/office/drawing/2014/main" id="{64E59F00-897D-4D7A-972E-E00EE3CD7679}"/>
                </a:ext>
              </a:extLst>
            </p:cNvPr>
            <p:cNvSpPr>
              <a:spLocks noChangeArrowheads="1"/>
            </p:cNvSpPr>
            <p:nvPr/>
          </p:nvSpPr>
          <p:spPr bwMode="auto">
            <a:xfrm>
              <a:off x="9288463" y="45402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3" name="Rectangle 1471">
              <a:extLst>
                <a:ext uri="{FF2B5EF4-FFF2-40B4-BE49-F238E27FC236}">
                  <a16:creationId xmlns:a16="http://schemas.microsoft.com/office/drawing/2014/main" id="{BBFD7E0D-CF7A-4B64-B859-146C679145BE}"/>
                </a:ext>
              </a:extLst>
            </p:cNvPr>
            <p:cNvSpPr>
              <a:spLocks noChangeArrowheads="1"/>
            </p:cNvSpPr>
            <p:nvPr/>
          </p:nvSpPr>
          <p:spPr bwMode="auto">
            <a:xfrm>
              <a:off x="9297988" y="454025"/>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4" name="Rectangle 1472">
              <a:extLst>
                <a:ext uri="{FF2B5EF4-FFF2-40B4-BE49-F238E27FC236}">
                  <a16:creationId xmlns:a16="http://schemas.microsoft.com/office/drawing/2014/main" id="{075A71F9-6F15-4D4C-89D1-B963576299D6}"/>
                </a:ext>
              </a:extLst>
            </p:cNvPr>
            <p:cNvSpPr>
              <a:spLocks noChangeArrowheads="1"/>
            </p:cNvSpPr>
            <p:nvPr/>
          </p:nvSpPr>
          <p:spPr bwMode="auto">
            <a:xfrm>
              <a:off x="9309100" y="45402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5" name="Rectangle 1473">
              <a:extLst>
                <a:ext uri="{FF2B5EF4-FFF2-40B4-BE49-F238E27FC236}">
                  <a16:creationId xmlns:a16="http://schemas.microsoft.com/office/drawing/2014/main" id="{B706605E-6A58-407D-98FA-A8B2458D781D}"/>
                </a:ext>
              </a:extLst>
            </p:cNvPr>
            <p:cNvSpPr>
              <a:spLocks noChangeArrowheads="1"/>
            </p:cNvSpPr>
            <p:nvPr/>
          </p:nvSpPr>
          <p:spPr bwMode="auto">
            <a:xfrm>
              <a:off x="9318625" y="454025"/>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6" name="Oval 1474">
              <a:extLst>
                <a:ext uri="{FF2B5EF4-FFF2-40B4-BE49-F238E27FC236}">
                  <a16:creationId xmlns:a16="http://schemas.microsoft.com/office/drawing/2014/main" id="{B5AD07A1-0CD4-444A-B37F-6F8248F35784}"/>
                </a:ext>
              </a:extLst>
            </p:cNvPr>
            <p:cNvSpPr>
              <a:spLocks noChangeArrowheads="1"/>
            </p:cNvSpPr>
            <p:nvPr/>
          </p:nvSpPr>
          <p:spPr bwMode="auto">
            <a:xfrm>
              <a:off x="9391650" y="46513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7" name="Oval 1475">
              <a:extLst>
                <a:ext uri="{FF2B5EF4-FFF2-40B4-BE49-F238E27FC236}">
                  <a16:creationId xmlns:a16="http://schemas.microsoft.com/office/drawing/2014/main" id="{02131625-47F1-445D-9942-7710E1F82303}"/>
                </a:ext>
              </a:extLst>
            </p:cNvPr>
            <p:cNvSpPr>
              <a:spLocks noChangeArrowheads="1"/>
            </p:cNvSpPr>
            <p:nvPr/>
          </p:nvSpPr>
          <p:spPr bwMode="auto">
            <a:xfrm>
              <a:off x="9405938" y="46513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8" name="Rectangle 1476">
              <a:extLst>
                <a:ext uri="{FF2B5EF4-FFF2-40B4-BE49-F238E27FC236}">
                  <a16:creationId xmlns:a16="http://schemas.microsoft.com/office/drawing/2014/main" id="{9F0706C1-09A0-458D-85CA-0D84CBF5EBF3}"/>
                </a:ext>
              </a:extLst>
            </p:cNvPr>
            <p:cNvSpPr>
              <a:spLocks noChangeArrowheads="1"/>
            </p:cNvSpPr>
            <p:nvPr/>
          </p:nvSpPr>
          <p:spPr bwMode="auto">
            <a:xfrm>
              <a:off x="9283700" y="495300"/>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9" name="Rectangle 1477">
              <a:extLst>
                <a:ext uri="{FF2B5EF4-FFF2-40B4-BE49-F238E27FC236}">
                  <a16:creationId xmlns:a16="http://schemas.microsoft.com/office/drawing/2014/main" id="{B2B78B56-E0F2-4243-838A-A62818B406C4}"/>
                </a:ext>
              </a:extLst>
            </p:cNvPr>
            <p:cNvSpPr>
              <a:spLocks noChangeArrowheads="1"/>
            </p:cNvSpPr>
            <p:nvPr/>
          </p:nvSpPr>
          <p:spPr bwMode="auto">
            <a:xfrm>
              <a:off x="9288463" y="501650"/>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0" name="Rectangle 1478">
              <a:extLst>
                <a:ext uri="{FF2B5EF4-FFF2-40B4-BE49-F238E27FC236}">
                  <a16:creationId xmlns:a16="http://schemas.microsoft.com/office/drawing/2014/main" id="{E12BDCAB-158C-49A8-BF32-069D6EA5081E}"/>
                </a:ext>
              </a:extLst>
            </p:cNvPr>
            <p:cNvSpPr>
              <a:spLocks noChangeArrowheads="1"/>
            </p:cNvSpPr>
            <p:nvPr/>
          </p:nvSpPr>
          <p:spPr bwMode="auto">
            <a:xfrm>
              <a:off x="9297988" y="501650"/>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1" name="Rectangle 1479">
              <a:extLst>
                <a:ext uri="{FF2B5EF4-FFF2-40B4-BE49-F238E27FC236}">
                  <a16:creationId xmlns:a16="http://schemas.microsoft.com/office/drawing/2014/main" id="{A35430C0-7DD7-4C5F-A4A8-01D4BD8E36B2}"/>
                </a:ext>
              </a:extLst>
            </p:cNvPr>
            <p:cNvSpPr>
              <a:spLocks noChangeArrowheads="1"/>
            </p:cNvSpPr>
            <p:nvPr/>
          </p:nvSpPr>
          <p:spPr bwMode="auto">
            <a:xfrm>
              <a:off x="9309100" y="501650"/>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2" name="Rectangle 1480">
              <a:extLst>
                <a:ext uri="{FF2B5EF4-FFF2-40B4-BE49-F238E27FC236}">
                  <a16:creationId xmlns:a16="http://schemas.microsoft.com/office/drawing/2014/main" id="{27385139-92CF-465A-B045-90540811ECE0}"/>
                </a:ext>
              </a:extLst>
            </p:cNvPr>
            <p:cNvSpPr>
              <a:spLocks noChangeArrowheads="1"/>
            </p:cNvSpPr>
            <p:nvPr/>
          </p:nvSpPr>
          <p:spPr bwMode="auto">
            <a:xfrm>
              <a:off x="9318625" y="501650"/>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3" name="Oval 1481">
              <a:extLst>
                <a:ext uri="{FF2B5EF4-FFF2-40B4-BE49-F238E27FC236}">
                  <a16:creationId xmlns:a16="http://schemas.microsoft.com/office/drawing/2014/main" id="{B50CE798-F842-4601-8251-0AD75D709A31}"/>
                </a:ext>
              </a:extLst>
            </p:cNvPr>
            <p:cNvSpPr>
              <a:spLocks noChangeArrowheads="1"/>
            </p:cNvSpPr>
            <p:nvPr/>
          </p:nvSpPr>
          <p:spPr bwMode="auto">
            <a:xfrm>
              <a:off x="9391650" y="50958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4" name="Oval 1482">
              <a:extLst>
                <a:ext uri="{FF2B5EF4-FFF2-40B4-BE49-F238E27FC236}">
                  <a16:creationId xmlns:a16="http://schemas.microsoft.com/office/drawing/2014/main" id="{07FF6153-C263-4505-AAF2-50951FB9F9F6}"/>
                </a:ext>
              </a:extLst>
            </p:cNvPr>
            <p:cNvSpPr>
              <a:spLocks noChangeArrowheads="1"/>
            </p:cNvSpPr>
            <p:nvPr/>
          </p:nvSpPr>
          <p:spPr bwMode="auto">
            <a:xfrm>
              <a:off x="9405938" y="50958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5" name="Rectangle 1483">
              <a:extLst>
                <a:ext uri="{FF2B5EF4-FFF2-40B4-BE49-F238E27FC236}">
                  <a16:creationId xmlns:a16="http://schemas.microsoft.com/office/drawing/2014/main" id="{8866CCB7-1A67-4425-A2FA-7821BEBAE21E}"/>
                </a:ext>
              </a:extLst>
            </p:cNvPr>
            <p:cNvSpPr>
              <a:spLocks noChangeArrowheads="1"/>
            </p:cNvSpPr>
            <p:nvPr/>
          </p:nvSpPr>
          <p:spPr bwMode="auto">
            <a:xfrm>
              <a:off x="9283700" y="541338"/>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6" name="Rectangle 1484">
              <a:extLst>
                <a:ext uri="{FF2B5EF4-FFF2-40B4-BE49-F238E27FC236}">
                  <a16:creationId xmlns:a16="http://schemas.microsoft.com/office/drawing/2014/main" id="{D72EFDA5-3078-456E-9429-EB744546F311}"/>
                </a:ext>
              </a:extLst>
            </p:cNvPr>
            <p:cNvSpPr>
              <a:spLocks noChangeArrowheads="1"/>
            </p:cNvSpPr>
            <p:nvPr/>
          </p:nvSpPr>
          <p:spPr bwMode="auto">
            <a:xfrm>
              <a:off x="9288463" y="5476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7" name="Rectangle 1485">
              <a:extLst>
                <a:ext uri="{FF2B5EF4-FFF2-40B4-BE49-F238E27FC236}">
                  <a16:creationId xmlns:a16="http://schemas.microsoft.com/office/drawing/2014/main" id="{32563E72-F25D-441D-AD50-4C2551F15013}"/>
                </a:ext>
              </a:extLst>
            </p:cNvPr>
            <p:cNvSpPr>
              <a:spLocks noChangeArrowheads="1"/>
            </p:cNvSpPr>
            <p:nvPr/>
          </p:nvSpPr>
          <p:spPr bwMode="auto">
            <a:xfrm>
              <a:off x="9297988" y="5476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8" name="Rectangle 1486">
              <a:extLst>
                <a:ext uri="{FF2B5EF4-FFF2-40B4-BE49-F238E27FC236}">
                  <a16:creationId xmlns:a16="http://schemas.microsoft.com/office/drawing/2014/main" id="{F2C1FDC8-4147-496C-8170-C729B38209E1}"/>
                </a:ext>
              </a:extLst>
            </p:cNvPr>
            <p:cNvSpPr>
              <a:spLocks noChangeArrowheads="1"/>
            </p:cNvSpPr>
            <p:nvPr/>
          </p:nvSpPr>
          <p:spPr bwMode="auto">
            <a:xfrm>
              <a:off x="9309100" y="5476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9" name="Rectangle 1487">
              <a:extLst>
                <a:ext uri="{FF2B5EF4-FFF2-40B4-BE49-F238E27FC236}">
                  <a16:creationId xmlns:a16="http://schemas.microsoft.com/office/drawing/2014/main" id="{50BB0271-6CBD-4A21-B83C-5486E2C1D2E8}"/>
                </a:ext>
              </a:extLst>
            </p:cNvPr>
            <p:cNvSpPr>
              <a:spLocks noChangeArrowheads="1"/>
            </p:cNvSpPr>
            <p:nvPr/>
          </p:nvSpPr>
          <p:spPr bwMode="auto">
            <a:xfrm>
              <a:off x="9318625" y="5476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0" name="Oval 1488">
              <a:extLst>
                <a:ext uri="{FF2B5EF4-FFF2-40B4-BE49-F238E27FC236}">
                  <a16:creationId xmlns:a16="http://schemas.microsoft.com/office/drawing/2014/main" id="{72E1922F-5F9A-4E42-844D-0A67517CBCE0}"/>
                </a:ext>
              </a:extLst>
            </p:cNvPr>
            <p:cNvSpPr>
              <a:spLocks noChangeArrowheads="1"/>
            </p:cNvSpPr>
            <p:nvPr/>
          </p:nvSpPr>
          <p:spPr bwMode="auto">
            <a:xfrm>
              <a:off x="9391650" y="557213"/>
              <a:ext cx="7938"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1" name="Oval 1489">
              <a:extLst>
                <a:ext uri="{FF2B5EF4-FFF2-40B4-BE49-F238E27FC236}">
                  <a16:creationId xmlns:a16="http://schemas.microsoft.com/office/drawing/2014/main" id="{611F3AF8-E0F2-4973-9684-E7C911300BD7}"/>
                </a:ext>
              </a:extLst>
            </p:cNvPr>
            <p:cNvSpPr>
              <a:spLocks noChangeArrowheads="1"/>
            </p:cNvSpPr>
            <p:nvPr/>
          </p:nvSpPr>
          <p:spPr bwMode="auto">
            <a:xfrm>
              <a:off x="9405938" y="557213"/>
              <a:ext cx="6350"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2" name="Rectangle 1490">
              <a:extLst>
                <a:ext uri="{FF2B5EF4-FFF2-40B4-BE49-F238E27FC236}">
                  <a16:creationId xmlns:a16="http://schemas.microsoft.com/office/drawing/2014/main" id="{01485B49-6BF5-44C4-ADF6-D147194C04F5}"/>
                </a:ext>
              </a:extLst>
            </p:cNvPr>
            <p:cNvSpPr>
              <a:spLocks noChangeArrowheads="1"/>
            </p:cNvSpPr>
            <p:nvPr/>
          </p:nvSpPr>
          <p:spPr bwMode="auto">
            <a:xfrm>
              <a:off x="9458325" y="312738"/>
              <a:ext cx="173038" cy="360363"/>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3" name="Rectangle 1491">
              <a:extLst>
                <a:ext uri="{FF2B5EF4-FFF2-40B4-BE49-F238E27FC236}">
                  <a16:creationId xmlns:a16="http://schemas.microsoft.com/office/drawing/2014/main" id="{ED2CB107-4FEF-4FFE-A647-F4EA82C1E558}"/>
                </a:ext>
              </a:extLst>
            </p:cNvPr>
            <p:cNvSpPr>
              <a:spLocks noChangeArrowheads="1"/>
            </p:cNvSpPr>
            <p:nvPr/>
          </p:nvSpPr>
          <p:spPr bwMode="auto">
            <a:xfrm>
              <a:off x="9631363" y="312738"/>
              <a:ext cx="49213" cy="360363"/>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4" name="Rectangle 1492">
              <a:extLst>
                <a:ext uri="{FF2B5EF4-FFF2-40B4-BE49-F238E27FC236}">
                  <a16:creationId xmlns:a16="http://schemas.microsoft.com/office/drawing/2014/main" id="{B5CCB0A2-A3AB-4A53-9A6A-7C0AD31B16C5}"/>
                </a:ext>
              </a:extLst>
            </p:cNvPr>
            <p:cNvSpPr>
              <a:spLocks noChangeArrowheads="1"/>
            </p:cNvSpPr>
            <p:nvPr/>
          </p:nvSpPr>
          <p:spPr bwMode="auto">
            <a:xfrm>
              <a:off x="9474200" y="333375"/>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5" name="Rectangle 1493">
              <a:extLst>
                <a:ext uri="{FF2B5EF4-FFF2-40B4-BE49-F238E27FC236}">
                  <a16:creationId xmlns:a16="http://schemas.microsoft.com/office/drawing/2014/main" id="{6BE47617-1581-412F-A770-B82066E99799}"/>
                </a:ext>
              </a:extLst>
            </p:cNvPr>
            <p:cNvSpPr>
              <a:spLocks noChangeArrowheads="1"/>
            </p:cNvSpPr>
            <p:nvPr/>
          </p:nvSpPr>
          <p:spPr bwMode="auto">
            <a:xfrm>
              <a:off x="9482138" y="3397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6" name="Rectangle 1494">
              <a:extLst>
                <a:ext uri="{FF2B5EF4-FFF2-40B4-BE49-F238E27FC236}">
                  <a16:creationId xmlns:a16="http://schemas.microsoft.com/office/drawing/2014/main" id="{4C9AFC4C-E83D-4265-A568-D923564E1FCD}"/>
                </a:ext>
              </a:extLst>
            </p:cNvPr>
            <p:cNvSpPr>
              <a:spLocks noChangeArrowheads="1"/>
            </p:cNvSpPr>
            <p:nvPr/>
          </p:nvSpPr>
          <p:spPr bwMode="auto">
            <a:xfrm>
              <a:off x="9491663" y="339725"/>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7" name="Rectangle 1495">
              <a:extLst>
                <a:ext uri="{FF2B5EF4-FFF2-40B4-BE49-F238E27FC236}">
                  <a16:creationId xmlns:a16="http://schemas.microsoft.com/office/drawing/2014/main" id="{751B8A53-AAAA-4E54-9799-977C2BDCD617}"/>
                </a:ext>
              </a:extLst>
            </p:cNvPr>
            <p:cNvSpPr>
              <a:spLocks noChangeArrowheads="1"/>
            </p:cNvSpPr>
            <p:nvPr/>
          </p:nvSpPr>
          <p:spPr bwMode="auto">
            <a:xfrm>
              <a:off x="9502775" y="3397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8" name="Rectangle 1496">
              <a:extLst>
                <a:ext uri="{FF2B5EF4-FFF2-40B4-BE49-F238E27FC236}">
                  <a16:creationId xmlns:a16="http://schemas.microsoft.com/office/drawing/2014/main" id="{730AE64C-7D80-438A-BE21-D12CC1C20454}"/>
                </a:ext>
              </a:extLst>
            </p:cNvPr>
            <p:cNvSpPr>
              <a:spLocks noChangeArrowheads="1"/>
            </p:cNvSpPr>
            <p:nvPr/>
          </p:nvSpPr>
          <p:spPr bwMode="auto">
            <a:xfrm>
              <a:off x="9510713" y="339725"/>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9" name="Oval 1497">
              <a:extLst>
                <a:ext uri="{FF2B5EF4-FFF2-40B4-BE49-F238E27FC236}">
                  <a16:creationId xmlns:a16="http://schemas.microsoft.com/office/drawing/2014/main" id="{EE475ABA-7478-40A1-8357-E84E7F18AC6D}"/>
                </a:ext>
              </a:extLst>
            </p:cNvPr>
            <p:cNvSpPr>
              <a:spLocks noChangeArrowheads="1"/>
            </p:cNvSpPr>
            <p:nvPr/>
          </p:nvSpPr>
          <p:spPr bwMode="auto">
            <a:xfrm>
              <a:off x="9585325" y="349250"/>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0" name="Oval 1498">
              <a:extLst>
                <a:ext uri="{FF2B5EF4-FFF2-40B4-BE49-F238E27FC236}">
                  <a16:creationId xmlns:a16="http://schemas.microsoft.com/office/drawing/2014/main" id="{A1E729E5-F224-4499-9A02-9346ACA76872}"/>
                </a:ext>
              </a:extLst>
            </p:cNvPr>
            <p:cNvSpPr>
              <a:spLocks noChangeArrowheads="1"/>
            </p:cNvSpPr>
            <p:nvPr/>
          </p:nvSpPr>
          <p:spPr bwMode="auto">
            <a:xfrm>
              <a:off x="9596438" y="349250"/>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1" name="Rectangle 1499">
              <a:extLst>
                <a:ext uri="{FF2B5EF4-FFF2-40B4-BE49-F238E27FC236}">
                  <a16:creationId xmlns:a16="http://schemas.microsoft.com/office/drawing/2014/main" id="{446CD4F3-195B-4A8F-9B77-3EAC2A72877F}"/>
                </a:ext>
              </a:extLst>
            </p:cNvPr>
            <p:cNvSpPr>
              <a:spLocks noChangeArrowheads="1"/>
            </p:cNvSpPr>
            <p:nvPr/>
          </p:nvSpPr>
          <p:spPr bwMode="auto">
            <a:xfrm>
              <a:off x="9474200" y="377825"/>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2" name="Rectangle 1500">
              <a:extLst>
                <a:ext uri="{FF2B5EF4-FFF2-40B4-BE49-F238E27FC236}">
                  <a16:creationId xmlns:a16="http://schemas.microsoft.com/office/drawing/2014/main" id="{E8AF5C24-8076-41F4-BA01-7D025B30B4DD}"/>
                </a:ext>
              </a:extLst>
            </p:cNvPr>
            <p:cNvSpPr>
              <a:spLocks noChangeArrowheads="1"/>
            </p:cNvSpPr>
            <p:nvPr/>
          </p:nvSpPr>
          <p:spPr bwMode="auto">
            <a:xfrm>
              <a:off x="9482138" y="3841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3" name="Rectangle 1501">
              <a:extLst>
                <a:ext uri="{FF2B5EF4-FFF2-40B4-BE49-F238E27FC236}">
                  <a16:creationId xmlns:a16="http://schemas.microsoft.com/office/drawing/2014/main" id="{EC2499EF-63BD-4154-B6DD-87C73CB26198}"/>
                </a:ext>
              </a:extLst>
            </p:cNvPr>
            <p:cNvSpPr>
              <a:spLocks noChangeArrowheads="1"/>
            </p:cNvSpPr>
            <p:nvPr/>
          </p:nvSpPr>
          <p:spPr bwMode="auto">
            <a:xfrm>
              <a:off x="9491663" y="384175"/>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4" name="Rectangle 1502">
              <a:extLst>
                <a:ext uri="{FF2B5EF4-FFF2-40B4-BE49-F238E27FC236}">
                  <a16:creationId xmlns:a16="http://schemas.microsoft.com/office/drawing/2014/main" id="{B259D19A-AC85-4FFB-BB5F-11231243F770}"/>
                </a:ext>
              </a:extLst>
            </p:cNvPr>
            <p:cNvSpPr>
              <a:spLocks noChangeArrowheads="1"/>
            </p:cNvSpPr>
            <p:nvPr/>
          </p:nvSpPr>
          <p:spPr bwMode="auto">
            <a:xfrm>
              <a:off x="9502775" y="3841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5" name="Rectangle 1503">
              <a:extLst>
                <a:ext uri="{FF2B5EF4-FFF2-40B4-BE49-F238E27FC236}">
                  <a16:creationId xmlns:a16="http://schemas.microsoft.com/office/drawing/2014/main" id="{CFD59FEB-A68D-408D-8618-5476A42601F1}"/>
                </a:ext>
              </a:extLst>
            </p:cNvPr>
            <p:cNvSpPr>
              <a:spLocks noChangeArrowheads="1"/>
            </p:cNvSpPr>
            <p:nvPr/>
          </p:nvSpPr>
          <p:spPr bwMode="auto">
            <a:xfrm>
              <a:off x="9510713" y="384175"/>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6" name="Oval 1504">
              <a:extLst>
                <a:ext uri="{FF2B5EF4-FFF2-40B4-BE49-F238E27FC236}">
                  <a16:creationId xmlns:a16="http://schemas.microsoft.com/office/drawing/2014/main" id="{729371A5-F8EE-4207-A83F-4D76C1AF110C}"/>
                </a:ext>
              </a:extLst>
            </p:cNvPr>
            <p:cNvSpPr>
              <a:spLocks noChangeArrowheads="1"/>
            </p:cNvSpPr>
            <p:nvPr/>
          </p:nvSpPr>
          <p:spPr bwMode="auto">
            <a:xfrm>
              <a:off x="9585325" y="392113"/>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7" name="Oval 1505">
              <a:extLst>
                <a:ext uri="{FF2B5EF4-FFF2-40B4-BE49-F238E27FC236}">
                  <a16:creationId xmlns:a16="http://schemas.microsoft.com/office/drawing/2014/main" id="{3AEE5F75-DF51-4845-AFB2-929157DD9FBA}"/>
                </a:ext>
              </a:extLst>
            </p:cNvPr>
            <p:cNvSpPr>
              <a:spLocks noChangeArrowheads="1"/>
            </p:cNvSpPr>
            <p:nvPr/>
          </p:nvSpPr>
          <p:spPr bwMode="auto">
            <a:xfrm>
              <a:off x="9596438" y="392113"/>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8" name="Rectangle 1506">
              <a:extLst>
                <a:ext uri="{FF2B5EF4-FFF2-40B4-BE49-F238E27FC236}">
                  <a16:creationId xmlns:a16="http://schemas.microsoft.com/office/drawing/2014/main" id="{5A9ECFE6-B317-412B-B3A9-69F71B1321D2}"/>
                </a:ext>
              </a:extLst>
            </p:cNvPr>
            <p:cNvSpPr>
              <a:spLocks noChangeArrowheads="1"/>
            </p:cNvSpPr>
            <p:nvPr/>
          </p:nvSpPr>
          <p:spPr bwMode="auto">
            <a:xfrm>
              <a:off x="9474200" y="425450"/>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9" name="Rectangle 1507">
              <a:extLst>
                <a:ext uri="{FF2B5EF4-FFF2-40B4-BE49-F238E27FC236}">
                  <a16:creationId xmlns:a16="http://schemas.microsoft.com/office/drawing/2014/main" id="{D62C51E7-1076-43F1-9C97-968CBBFED6F3}"/>
                </a:ext>
              </a:extLst>
            </p:cNvPr>
            <p:cNvSpPr>
              <a:spLocks noChangeArrowheads="1"/>
            </p:cNvSpPr>
            <p:nvPr/>
          </p:nvSpPr>
          <p:spPr bwMode="auto">
            <a:xfrm>
              <a:off x="9482138" y="430213"/>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0" name="Rectangle 1508">
              <a:extLst>
                <a:ext uri="{FF2B5EF4-FFF2-40B4-BE49-F238E27FC236}">
                  <a16:creationId xmlns:a16="http://schemas.microsoft.com/office/drawing/2014/main" id="{8FDD5EA4-6126-4345-BD90-CD57D3302B05}"/>
                </a:ext>
              </a:extLst>
            </p:cNvPr>
            <p:cNvSpPr>
              <a:spLocks noChangeArrowheads="1"/>
            </p:cNvSpPr>
            <p:nvPr/>
          </p:nvSpPr>
          <p:spPr bwMode="auto">
            <a:xfrm>
              <a:off x="9491663" y="430213"/>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1" name="Rectangle 1509">
              <a:extLst>
                <a:ext uri="{FF2B5EF4-FFF2-40B4-BE49-F238E27FC236}">
                  <a16:creationId xmlns:a16="http://schemas.microsoft.com/office/drawing/2014/main" id="{2B1BCDE8-6037-4A6A-ABE7-145A2CE26FEC}"/>
                </a:ext>
              </a:extLst>
            </p:cNvPr>
            <p:cNvSpPr>
              <a:spLocks noChangeArrowheads="1"/>
            </p:cNvSpPr>
            <p:nvPr/>
          </p:nvSpPr>
          <p:spPr bwMode="auto">
            <a:xfrm>
              <a:off x="9502775" y="430213"/>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2" name="Rectangle 1510">
              <a:extLst>
                <a:ext uri="{FF2B5EF4-FFF2-40B4-BE49-F238E27FC236}">
                  <a16:creationId xmlns:a16="http://schemas.microsoft.com/office/drawing/2014/main" id="{9BCE2DE3-9BBD-41F7-B9FA-319DF7E1DCAD}"/>
                </a:ext>
              </a:extLst>
            </p:cNvPr>
            <p:cNvSpPr>
              <a:spLocks noChangeArrowheads="1"/>
            </p:cNvSpPr>
            <p:nvPr/>
          </p:nvSpPr>
          <p:spPr bwMode="auto">
            <a:xfrm>
              <a:off x="9510713" y="430213"/>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3" name="Oval 1511">
              <a:extLst>
                <a:ext uri="{FF2B5EF4-FFF2-40B4-BE49-F238E27FC236}">
                  <a16:creationId xmlns:a16="http://schemas.microsoft.com/office/drawing/2014/main" id="{4BDA9EF8-ECF2-4C6C-BE01-8D8A3986E99E}"/>
                </a:ext>
              </a:extLst>
            </p:cNvPr>
            <p:cNvSpPr>
              <a:spLocks noChangeArrowheads="1"/>
            </p:cNvSpPr>
            <p:nvPr/>
          </p:nvSpPr>
          <p:spPr bwMode="auto">
            <a:xfrm>
              <a:off x="9585325" y="439738"/>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4" name="Oval 1512">
              <a:extLst>
                <a:ext uri="{FF2B5EF4-FFF2-40B4-BE49-F238E27FC236}">
                  <a16:creationId xmlns:a16="http://schemas.microsoft.com/office/drawing/2014/main" id="{469F7EE7-28AB-4FE4-80C3-C62877C11473}"/>
                </a:ext>
              </a:extLst>
            </p:cNvPr>
            <p:cNvSpPr>
              <a:spLocks noChangeArrowheads="1"/>
            </p:cNvSpPr>
            <p:nvPr/>
          </p:nvSpPr>
          <p:spPr bwMode="auto">
            <a:xfrm>
              <a:off x="9596438" y="439738"/>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5" name="Rectangle 1513">
              <a:extLst>
                <a:ext uri="{FF2B5EF4-FFF2-40B4-BE49-F238E27FC236}">
                  <a16:creationId xmlns:a16="http://schemas.microsoft.com/office/drawing/2014/main" id="{9B152BE9-4F91-486E-B7C3-C44BD14F08B2}"/>
                </a:ext>
              </a:extLst>
            </p:cNvPr>
            <p:cNvSpPr>
              <a:spLocks noChangeArrowheads="1"/>
            </p:cNvSpPr>
            <p:nvPr/>
          </p:nvSpPr>
          <p:spPr bwMode="auto">
            <a:xfrm>
              <a:off x="9474200" y="468313"/>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6" name="Rectangle 1514">
              <a:extLst>
                <a:ext uri="{FF2B5EF4-FFF2-40B4-BE49-F238E27FC236}">
                  <a16:creationId xmlns:a16="http://schemas.microsoft.com/office/drawing/2014/main" id="{3E2C8948-59C2-4F8A-9622-E5ECFE55BB4D}"/>
                </a:ext>
              </a:extLst>
            </p:cNvPr>
            <p:cNvSpPr>
              <a:spLocks noChangeArrowheads="1"/>
            </p:cNvSpPr>
            <p:nvPr/>
          </p:nvSpPr>
          <p:spPr bwMode="auto">
            <a:xfrm>
              <a:off x="9482138" y="474663"/>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7" name="Rectangle 1515">
              <a:extLst>
                <a:ext uri="{FF2B5EF4-FFF2-40B4-BE49-F238E27FC236}">
                  <a16:creationId xmlns:a16="http://schemas.microsoft.com/office/drawing/2014/main" id="{90F39EC3-E6F1-4D87-8CFC-B71844C32BA4}"/>
                </a:ext>
              </a:extLst>
            </p:cNvPr>
            <p:cNvSpPr>
              <a:spLocks noChangeArrowheads="1"/>
            </p:cNvSpPr>
            <p:nvPr/>
          </p:nvSpPr>
          <p:spPr bwMode="auto">
            <a:xfrm>
              <a:off x="9491663" y="474663"/>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8" name="Rectangle 1516">
              <a:extLst>
                <a:ext uri="{FF2B5EF4-FFF2-40B4-BE49-F238E27FC236}">
                  <a16:creationId xmlns:a16="http://schemas.microsoft.com/office/drawing/2014/main" id="{23BC7483-6226-4743-B2F7-8636FC293FE1}"/>
                </a:ext>
              </a:extLst>
            </p:cNvPr>
            <p:cNvSpPr>
              <a:spLocks noChangeArrowheads="1"/>
            </p:cNvSpPr>
            <p:nvPr/>
          </p:nvSpPr>
          <p:spPr bwMode="auto">
            <a:xfrm>
              <a:off x="9502775" y="474663"/>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9" name="Rectangle 1517">
              <a:extLst>
                <a:ext uri="{FF2B5EF4-FFF2-40B4-BE49-F238E27FC236}">
                  <a16:creationId xmlns:a16="http://schemas.microsoft.com/office/drawing/2014/main" id="{61188257-E258-401E-BFFE-7E51D0FDDF09}"/>
                </a:ext>
              </a:extLst>
            </p:cNvPr>
            <p:cNvSpPr>
              <a:spLocks noChangeArrowheads="1"/>
            </p:cNvSpPr>
            <p:nvPr/>
          </p:nvSpPr>
          <p:spPr bwMode="auto">
            <a:xfrm>
              <a:off x="9510713" y="474663"/>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0" name="Oval 1518">
              <a:extLst>
                <a:ext uri="{FF2B5EF4-FFF2-40B4-BE49-F238E27FC236}">
                  <a16:creationId xmlns:a16="http://schemas.microsoft.com/office/drawing/2014/main" id="{A7EE5DF1-A8C1-4FF8-9E81-ED47DBC16692}"/>
                </a:ext>
              </a:extLst>
            </p:cNvPr>
            <p:cNvSpPr>
              <a:spLocks noChangeArrowheads="1"/>
            </p:cNvSpPr>
            <p:nvPr/>
          </p:nvSpPr>
          <p:spPr bwMode="auto">
            <a:xfrm>
              <a:off x="9585325" y="485775"/>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1" name="Oval 1519">
              <a:extLst>
                <a:ext uri="{FF2B5EF4-FFF2-40B4-BE49-F238E27FC236}">
                  <a16:creationId xmlns:a16="http://schemas.microsoft.com/office/drawing/2014/main" id="{7FA48C3A-3F50-48A2-9D22-EA93628814CB}"/>
                </a:ext>
              </a:extLst>
            </p:cNvPr>
            <p:cNvSpPr>
              <a:spLocks noChangeArrowheads="1"/>
            </p:cNvSpPr>
            <p:nvPr/>
          </p:nvSpPr>
          <p:spPr bwMode="auto">
            <a:xfrm>
              <a:off x="9596438" y="485775"/>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2" name="Rectangle 1520">
              <a:extLst>
                <a:ext uri="{FF2B5EF4-FFF2-40B4-BE49-F238E27FC236}">
                  <a16:creationId xmlns:a16="http://schemas.microsoft.com/office/drawing/2014/main" id="{B4EF8544-A2CC-47BC-AB52-4F64E84C73A5}"/>
                </a:ext>
              </a:extLst>
            </p:cNvPr>
            <p:cNvSpPr>
              <a:spLocks noChangeArrowheads="1"/>
            </p:cNvSpPr>
            <p:nvPr/>
          </p:nvSpPr>
          <p:spPr bwMode="auto">
            <a:xfrm>
              <a:off x="9474200" y="515938"/>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3" name="Rectangle 1521">
              <a:extLst>
                <a:ext uri="{FF2B5EF4-FFF2-40B4-BE49-F238E27FC236}">
                  <a16:creationId xmlns:a16="http://schemas.microsoft.com/office/drawing/2014/main" id="{588A99B5-CAAD-45E2-9723-D00E86E0C56B}"/>
                </a:ext>
              </a:extLst>
            </p:cNvPr>
            <p:cNvSpPr>
              <a:spLocks noChangeArrowheads="1"/>
            </p:cNvSpPr>
            <p:nvPr/>
          </p:nvSpPr>
          <p:spPr bwMode="auto">
            <a:xfrm>
              <a:off x="9482138" y="520700"/>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4" name="Rectangle 1522">
              <a:extLst>
                <a:ext uri="{FF2B5EF4-FFF2-40B4-BE49-F238E27FC236}">
                  <a16:creationId xmlns:a16="http://schemas.microsoft.com/office/drawing/2014/main" id="{7830B590-7E71-4C02-9DA8-FE5981337920}"/>
                </a:ext>
              </a:extLst>
            </p:cNvPr>
            <p:cNvSpPr>
              <a:spLocks noChangeArrowheads="1"/>
            </p:cNvSpPr>
            <p:nvPr/>
          </p:nvSpPr>
          <p:spPr bwMode="auto">
            <a:xfrm>
              <a:off x="9491663" y="520700"/>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5" name="Rectangle 1523">
              <a:extLst>
                <a:ext uri="{FF2B5EF4-FFF2-40B4-BE49-F238E27FC236}">
                  <a16:creationId xmlns:a16="http://schemas.microsoft.com/office/drawing/2014/main" id="{1C656706-8039-4A16-B698-5E24BE273609}"/>
                </a:ext>
              </a:extLst>
            </p:cNvPr>
            <p:cNvSpPr>
              <a:spLocks noChangeArrowheads="1"/>
            </p:cNvSpPr>
            <p:nvPr/>
          </p:nvSpPr>
          <p:spPr bwMode="auto">
            <a:xfrm>
              <a:off x="9502775" y="520700"/>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6" name="Rectangle 1524">
              <a:extLst>
                <a:ext uri="{FF2B5EF4-FFF2-40B4-BE49-F238E27FC236}">
                  <a16:creationId xmlns:a16="http://schemas.microsoft.com/office/drawing/2014/main" id="{A61ABC5E-79B5-4CB2-B7CE-263C3B266B4B}"/>
                </a:ext>
              </a:extLst>
            </p:cNvPr>
            <p:cNvSpPr>
              <a:spLocks noChangeArrowheads="1"/>
            </p:cNvSpPr>
            <p:nvPr/>
          </p:nvSpPr>
          <p:spPr bwMode="auto">
            <a:xfrm>
              <a:off x="9510713" y="520700"/>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7" name="Oval 1525">
              <a:extLst>
                <a:ext uri="{FF2B5EF4-FFF2-40B4-BE49-F238E27FC236}">
                  <a16:creationId xmlns:a16="http://schemas.microsoft.com/office/drawing/2014/main" id="{045A65CE-6F92-403F-B253-85BAB37A756F}"/>
                </a:ext>
              </a:extLst>
            </p:cNvPr>
            <p:cNvSpPr>
              <a:spLocks noChangeArrowheads="1"/>
            </p:cNvSpPr>
            <p:nvPr/>
          </p:nvSpPr>
          <p:spPr bwMode="auto">
            <a:xfrm>
              <a:off x="9585325" y="530225"/>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8" name="Oval 1526">
              <a:extLst>
                <a:ext uri="{FF2B5EF4-FFF2-40B4-BE49-F238E27FC236}">
                  <a16:creationId xmlns:a16="http://schemas.microsoft.com/office/drawing/2014/main" id="{EA0FF066-D495-48A3-BE8F-73875D4D725C}"/>
                </a:ext>
              </a:extLst>
            </p:cNvPr>
            <p:cNvSpPr>
              <a:spLocks noChangeArrowheads="1"/>
            </p:cNvSpPr>
            <p:nvPr/>
          </p:nvSpPr>
          <p:spPr bwMode="auto">
            <a:xfrm>
              <a:off x="9596438" y="530225"/>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9" name="Rectangle 1527">
              <a:extLst>
                <a:ext uri="{FF2B5EF4-FFF2-40B4-BE49-F238E27FC236}">
                  <a16:creationId xmlns:a16="http://schemas.microsoft.com/office/drawing/2014/main" id="{74F9AB90-0A75-4EBD-8504-EED2BBABF66D}"/>
                </a:ext>
              </a:extLst>
            </p:cNvPr>
            <p:cNvSpPr>
              <a:spLocks noChangeArrowheads="1"/>
            </p:cNvSpPr>
            <p:nvPr/>
          </p:nvSpPr>
          <p:spPr bwMode="auto">
            <a:xfrm>
              <a:off x="9474200" y="561975"/>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0" name="Rectangle 1528">
              <a:extLst>
                <a:ext uri="{FF2B5EF4-FFF2-40B4-BE49-F238E27FC236}">
                  <a16:creationId xmlns:a16="http://schemas.microsoft.com/office/drawing/2014/main" id="{37CA40C1-C0E6-4DDA-BDE2-251E8F07FE02}"/>
                </a:ext>
              </a:extLst>
            </p:cNvPr>
            <p:cNvSpPr>
              <a:spLocks noChangeArrowheads="1"/>
            </p:cNvSpPr>
            <p:nvPr/>
          </p:nvSpPr>
          <p:spPr bwMode="auto">
            <a:xfrm>
              <a:off x="9482138" y="5683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1" name="Rectangle 1529">
              <a:extLst>
                <a:ext uri="{FF2B5EF4-FFF2-40B4-BE49-F238E27FC236}">
                  <a16:creationId xmlns:a16="http://schemas.microsoft.com/office/drawing/2014/main" id="{46972E78-BB75-4646-BEDD-25AB097F4B09}"/>
                </a:ext>
              </a:extLst>
            </p:cNvPr>
            <p:cNvSpPr>
              <a:spLocks noChangeArrowheads="1"/>
            </p:cNvSpPr>
            <p:nvPr/>
          </p:nvSpPr>
          <p:spPr bwMode="auto">
            <a:xfrm>
              <a:off x="9491663" y="568325"/>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2" name="Rectangle 1530">
              <a:extLst>
                <a:ext uri="{FF2B5EF4-FFF2-40B4-BE49-F238E27FC236}">
                  <a16:creationId xmlns:a16="http://schemas.microsoft.com/office/drawing/2014/main" id="{B6C50E3A-5A31-4D40-9E9B-584EC66F49D6}"/>
                </a:ext>
              </a:extLst>
            </p:cNvPr>
            <p:cNvSpPr>
              <a:spLocks noChangeArrowheads="1"/>
            </p:cNvSpPr>
            <p:nvPr/>
          </p:nvSpPr>
          <p:spPr bwMode="auto">
            <a:xfrm>
              <a:off x="9502775" y="5683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3" name="Rectangle 1531">
              <a:extLst>
                <a:ext uri="{FF2B5EF4-FFF2-40B4-BE49-F238E27FC236}">
                  <a16:creationId xmlns:a16="http://schemas.microsoft.com/office/drawing/2014/main" id="{3C3BB6B9-4FEB-43B1-9215-C781E1FCE4F6}"/>
                </a:ext>
              </a:extLst>
            </p:cNvPr>
            <p:cNvSpPr>
              <a:spLocks noChangeArrowheads="1"/>
            </p:cNvSpPr>
            <p:nvPr/>
          </p:nvSpPr>
          <p:spPr bwMode="auto">
            <a:xfrm>
              <a:off x="9510713" y="568325"/>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4" name="Oval 1532">
              <a:extLst>
                <a:ext uri="{FF2B5EF4-FFF2-40B4-BE49-F238E27FC236}">
                  <a16:creationId xmlns:a16="http://schemas.microsoft.com/office/drawing/2014/main" id="{120F2E1C-23FB-4D6A-B17D-4A10A4BFA2F9}"/>
                </a:ext>
              </a:extLst>
            </p:cNvPr>
            <p:cNvSpPr>
              <a:spLocks noChangeArrowheads="1"/>
            </p:cNvSpPr>
            <p:nvPr/>
          </p:nvSpPr>
          <p:spPr bwMode="auto">
            <a:xfrm>
              <a:off x="9585325" y="577850"/>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5" name="Oval 1533">
              <a:extLst>
                <a:ext uri="{FF2B5EF4-FFF2-40B4-BE49-F238E27FC236}">
                  <a16:creationId xmlns:a16="http://schemas.microsoft.com/office/drawing/2014/main" id="{3C483955-99B6-4F86-B7AD-5DBF8EE9D58A}"/>
                </a:ext>
              </a:extLst>
            </p:cNvPr>
            <p:cNvSpPr>
              <a:spLocks noChangeArrowheads="1"/>
            </p:cNvSpPr>
            <p:nvPr/>
          </p:nvSpPr>
          <p:spPr bwMode="auto">
            <a:xfrm>
              <a:off x="9596438" y="577850"/>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6" name="Rectangle 1534">
              <a:extLst>
                <a:ext uri="{FF2B5EF4-FFF2-40B4-BE49-F238E27FC236}">
                  <a16:creationId xmlns:a16="http://schemas.microsoft.com/office/drawing/2014/main" id="{2423B2C8-8C77-4728-AC1C-09E5C6A96B09}"/>
                </a:ext>
              </a:extLst>
            </p:cNvPr>
            <p:cNvSpPr>
              <a:spLocks noChangeArrowheads="1"/>
            </p:cNvSpPr>
            <p:nvPr/>
          </p:nvSpPr>
          <p:spPr bwMode="auto">
            <a:xfrm>
              <a:off x="9474200" y="606425"/>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7" name="Rectangle 1535">
              <a:extLst>
                <a:ext uri="{FF2B5EF4-FFF2-40B4-BE49-F238E27FC236}">
                  <a16:creationId xmlns:a16="http://schemas.microsoft.com/office/drawing/2014/main" id="{51CF664B-CA8F-48BB-AB6D-1A2BDB5A9897}"/>
                </a:ext>
              </a:extLst>
            </p:cNvPr>
            <p:cNvSpPr>
              <a:spLocks noChangeArrowheads="1"/>
            </p:cNvSpPr>
            <p:nvPr/>
          </p:nvSpPr>
          <p:spPr bwMode="auto">
            <a:xfrm>
              <a:off x="9482138" y="6127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8" name="Rectangle 1536">
              <a:extLst>
                <a:ext uri="{FF2B5EF4-FFF2-40B4-BE49-F238E27FC236}">
                  <a16:creationId xmlns:a16="http://schemas.microsoft.com/office/drawing/2014/main" id="{64522522-1572-43AC-B85D-C0D20EA2B5A5}"/>
                </a:ext>
              </a:extLst>
            </p:cNvPr>
            <p:cNvSpPr>
              <a:spLocks noChangeArrowheads="1"/>
            </p:cNvSpPr>
            <p:nvPr/>
          </p:nvSpPr>
          <p:spPr bwMode="auto">
            <a:xfrm>
              <a:off x="9491663" y="612775"/>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9" name="Rectangle 1537">
              <a:extLst>
                <a:ext uri="{FF2B5EF4-FFF2-40B4-BE49-F238E27FC236}">
                  <a16:creationId xmlns:a16="http://schemas.microsoft.com/office/drawing/2014/main" id="{690D10F4-7BCC-4914-B8A6-53F65FF7B0D8}"/>
                </a:ext>
              </a:extLst>
            </p:cNvPr>
            <p:cNvSpPr>
              <a:spLocks noChangeArrowheads="1"/>
            </p:cNvSpPr>
            <p:nvPr/>
          </p:nvSpPr>
          <p:spPr bwMode="auto">
            <a:xfrm>
              <a:off x="9502775" y="6127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0" name="Rectangle 1538">
              <a:extLst>
                <a:ext uri="{FF2B5EF4-FFF2-40B4-BE49-F238E27FC236}">
                  <a16:creationId xmlns:a16="http://schemas.microsoft.com/office/drawing/2014/main" id="{B2246188-E35D-4005-83FA-ACB4008B0616}"/>
                </a:ext>
              </a:extLst>
            </p:cNvPr>
            <p:cNvSpPr>
              <a:spLocks noChangeArrowheads="1"/>
            </p:cNvSpPr>
            <p:nvPr/>
          </p:nvSpPr>
          <p:spPr bwMode="auto">
            <a:xfrm>
              <a:off x="9510713" y="612775"/>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1" name="Oval 1539">
              <a:extLst>
                <a:ext uri="{FF2B5EF4-FFF2-40B4-BE49-F238E27FC236}">
                  <a16:creationId xmlns:a16="http://schemas.microsoft.com/office/drawing/2014/main" id="{5E04A6E4-1237-466E-B3A3-8FFE23571A4C}"/>
                </a:ext>
              </a:extLst>
            </p:cNvPr>
            <p:cNvSpPr>
              <a:spLocks noChangeArrowheads="1"/>
            </p:cNvSpPr>
            <p:nvPr/>
          </p:nvSpPr>
          <p:spPr bwMode="auto">
            <a:xfrm>
              <a:off x="9585325" y="623888"/>
              <a:ext cx="4763" cy="6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2" name="Oval 1540">
              <a:extLst>
                <a:ext uri="{FF2B5EF4-FFF2-40B4-BE49-F238E27FC236}">
                  <a16:creationId xmlns:a16="http://schemas.microsoft.com/office/drawing/2014/main" id="{3656EC19-6CD7-4CFE-BC5C-8261878C56B5}"/>
                </a:ext>
              </a:extLst>
            </p:cNvPr>
            <p:cNvSpPr>
              <a:spLocks noChangeArrowheads="1"/>
            </p:cNvSpPr>
            <p:nvPr/>
          </p:nvSpPr>
          <p:spPr bwMode="auto">
            <a:xfrm>
              <a:off x="9596438" y="623888"/>
              <a:ext cx="9525" cy="6350"/>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3" name="Freeform 1541">
              <a:extLst>
                <a:ext uri="{FF2B5EF4-FFF2-40B4-BE49-F238E27FC236}">
                  <a16:creationId xmlns:a16="http://schemas.microsoft.com/office/drawing/2014/main" id="{C5CCD09A-504A-448F-8F69-03FA2136F218}"/>
                </a:ext>
              </a:extLst>
            </p:cNvPr>
            <p:cNvSpPr>
              <a:spLocks/>
            </p:cNvSpPr>
            <p:nvPr/>
          </p:nvSpPr>
          <p:spPr bwMode="auto">
            <a:xfrm>
              <a:off x="9080500" y="471488"/>
              <a:ext cx="682625" cy="222250"/>
            </a:xfrm>
            <a:custGeom>
              <a:avLst/>
              <a:gdLst>
                <a:gd name="T0" fmla="*/ 219 w 233"/>
                <a:gd name="T1" fmla="*/ 48 h 76"/>
                <a:gd name="T2" fmla="*/ 213 w 233"/>
                <a:gd name="T3" fmla="*/ 49 h 76"/>
                <a:gd name="T4" fmla="*/ 213 w 233"/>
                <a:gd name="T5" fmla="*/ 48 h 76"/>
                <a:gd name="T6" fmla="*/ 185 w 233"/>
                <a:gd name="T7" fmla="*/ 20 h 76"/>
                <a:gd name="T8" fmla="*/ 157 w 233"/>
                <a:gd name="T9" fmla="*/ 45 h 76"/>
                <a:gd name="T10" fmla="*/ 142 w 233"/>
                <a:gd name="T11" fmla="*/ 37 h 76"/>
                <a:gd name="T12" fmla="*/ 134 w 233"/>
                <a:gd name="T13" fmla="*/ 39 h 76"/>
                <a:gd name="T14" fmla="*/ 127 w 233"/>
                <a:gd name="T15" fmla="*/ 36 h 76"/>
                <a:gd name="T16" fmla="*/ 120 w 233"/>
                <a:gd name="T17" fmla="*/ 39 h 76"/>
                <a:gd name="T18" fmla="*/ 120 w 233"/>
                <a:gd name="T19" fmla="*/ 38 h 76"/>
                <a:gd name="T20" fmla="*/ 101 w 233"/>
                <a:gd name="T21" fmla="*/ 19 h 76"/>
                <a:gd name="T22" fmla="*/ 85 w 233"/>
                <a:gd name="T23" fmla="*/ 29 h 76"/>
                <a:gd name="T24" fmla="*/ 85 w 233"/>
                <a:gd name="T25" fmla="*/ 28 h 76"/>
                <a:gd name="T26" fmla="*/ 56 w 233"/>
                <a:gd name="T27" fmla="*/ 0 h 76"/>
                <a:gd name="T28" fmla="*/ 28 w 233"/>
                <a:gd name="T29" fmla="*/ 28 h 76"/>
                <a:gd name="T30" fmla="*/ 28 w 233"/>
                <a:gd name="T31" fmla="*/ 34 h 76"/>
                <a:gd name="T32" fmla="*/ 15 w 233"/>
                <a:gd name="T33" fmla="*/ 26 h 76"/>
                <a:gd name="T34" fmla="*/ 0 w 233"/>
                <a:gd name="T35" fmla="*/ 42 h 76"/>
                <a:gd name="T36" fmla="*/ 15 w 233"/>
                <a:gd name="T37" fmla="*/ 57 h 76"/>
                <a:gd name="T38" fmla="*/ 56 w 233"/>
                <a:gd name="T39" fmla="*/ 57 h 76"/>
                <a:gd name="T40" fmla="*/ 101 w 233"/>
                <a:gd name="T41" fmla="*/ 57 h 76"/>
                <a:gd name="T42" fmla="*/ 123 w 233"/>
                <a:gd name="T43" fmla="*/ 57 h 76"/>
                <a:gd name="T44" fmla="*/ 142 w 233"/>
                <a:gd name="T45" fmla="*/ 76 h 76"/>
                <a:gd name="T46" fmla="*/ 219 w 233"/>
                <a:gd name="T47" fmla="*/ 76 h 76"/>
                <a:gd name="T48" fmla="*/ 233 w 233"/>
                <a:gd name="T49" fmla="*/ 62 h 76"/>
                <a:gd name="T50" fmla="*/ 219 w 233"/>
                <a:gd name="T51" fmla="*/ 48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3" h="76">
                  <a:moveTo>
                    <a:pt x="219" y="48"/>
                  </a:moveTo>
                  <a:cubicBezTo>
                    <a:pt x="217" y="48"/>
                    <a:pt x="215" y="48"/>
                    <a:pt x="213" y="49"/>
                  </a:cubicBezTo>
                  <a:cubicBezTo>
                    <a:pt x="213" y="49"/>
                    <a:pt x="213" y="48"/>
                    <a:pt x="213" y="48"/>
                  </a:cubicBezTo>
                  <a:cubicBezTo>
                    <a:pt x="213" y="32"/>
                    <a:pt x="201" y="20"/>
                    <a:pt x="185" y="20"/>
                  </a:cubicBezTo>
                  <a:cubicBezTo>
                    <a:pt x="170" y="20"/>
                    <a:pt x="158" y="31"/>
                    <a:pt x="157" y="45"/>
                  </a:cubicBezTo>
                  <a:cubicBezTo>
                    <a:pt x="154" y="41"/>
                    <a:pt x="148" y="37"/>
                    <a:pt x="142" y="37"/>
                  </a:cubicBezTo>
                  <a:cubicBezTo>
                    <a:pt x="139" y="37"/>
                    <a:pt x="137" y="38"/>
                    <a:pt x="134" y="39"/>
                  </a:cubicBezTo>
                  <a:cubicBezTo>
                    <a:pt x="132" y="37"/>
                    <a:pt x="130" y="36"/>
                    <a:pt x="127" y="36"/>
                  </a:cubicBezTo>
                  <a:cubicBezTo>
                    <a:pt x="124" y="36"/>
                    <a:pt x="122" y="38"/>
                    <a:pt x="120" y="39"/>
                  </a:cubicBezTo>
                  <a:cubicBezTo>
                    <a:pt x="120" y="39"/>
                    <a:pt x="120" y="39"/>
                    <a:pt x="120" y="38"/>
                  </a:cubicBezTo>
                  <a:cubicBezTo>
                    <a:pt x="120" y="28"/>
                    <a:pt x="111" y="19"/>
                    <a:pt x="101" y="19"/>
                  </a:cubicBezTo>
                  <a:cubicBezTo>
                    <a:pt x="94" y="19"/>
                    <a:pt x="88" y="23"/>
                    <a:pt x="85" y="29"/>
                  </a:cubicBezTo>
                  <a:cubicBezTo>
                    <a:pt x="85" y="28"/>
                    <a:pt x="85" y="28"/>
                    <a:pt x="85" y="28"/>
                  </a:cubicBezTo>
                  <a:cubicBezTo>
                    <a:pt x="85" y="13"/>
                    <a:pt x="72" y="0"/>
                    <a:pt x="56" y="0"/>
                  </a:cubicBezTo>
                  <a:cubicBezTo>
                    <a:pt x="41" y="0"/>
                    <a:pt x="28" y="13"/>
                    <a:pt x="28" y="28"/>
                  </a:cubicBezTo>
                  <a:cubicBezTo>
                    <a:pt x="28" y="30"/>
                    <a:pt x="28" y="32"/>
                    <a:pt x="28" y="34"/>
                  </a:cubicBezTo>
                  <a:cubicBezTo>
                    <a:pt x="26" y="30"/>
                    <a:pt x="21" y="26"/>
                    <a:pt x="15" y="26"/>
                  </a:cubicBezTo>
                  <a:cubicBezTo>
                    <a:pt x="7" y="26"/>
                    <a:pt x="0" y="33"/>
                    <a:pt x="0" y="42"/>
                  </a:cubicBezTo>
                  <a:cubicBezTo>
                    <a:pt x="0" y="50"/>
                    <a:pt x="7" y="57"/>
                    <a:pt x="15" y="57"/>
                  </a:cubicBezTo>
                  <a:cubicBezTo>
                    <a:pt x="56" y="57"/>
                    <a:pt x="56" y="57"/>
                    <a:pt x="56" y="57"/>
                  </a:cubicBezTo>
                  <a:cubicBezTo>
                    <a:pt x="101" y="57"/>
                    <a:pt x="101" y="57"/>
                    <a:pt x="101" y="57"/>
                  </a:cubicBezTo>
                  <a:cubicBezTo>
                    <a:pt x="123" y="57"/>
                    <a:pt x="123" y="57"/>
                    <a:pt x="123" y="57"/>
                  </a:cubicBezTo>
                  <a:cubicBezTo>
                    <a:pt x="123" y="67"/>
                    <a:pt x="131" y="76"/>
                    <a:pt x="142" y="76"/>
                  </a:cubicBezTo>
                  <a:cubicBezTo>
                    <a:pt x="219" y="76"/>
                    <a:pt x="219" y="76"/>
                    <a:pt x="219" y="76"/>
                  </a:cubicBezTo>
                  <a:cubicBezTo>
                    <a:pt x="227" y="76"/>
                    <a:pt x="233" y="69"/>
                    <a:pt x="233" y="62"/>
                  </a:cubicBezTo>
                  <a:cubicBezTo>
                    <a:pt x="233" y="54"/>
                    <a:pt x="227" y="48"/>
                    <a:pt x="219" y="4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4" name="Freeform 1542">
              <a:extLst>
                <a:ext uri="{FF2B5EF4-FFF2-40B4-BE49-F238E27FC236}">
                  <a16:creationId xmlns:a16="http://schemas.microsoft.com/office/drawing/2014/main" id="{32735D35-0055-4876-A535-AAE889DD00B8}"/>
                </a:ext>
              </a:extLst>
            </p:cNvPr>
            <p:cNvSpPr>
              <a:spLocks/>
            </p:cNvSpPr>
            <p:nvPr/>
          </p:nvSpPr>
          <p:spPr bwMode="auto">
            <a:xfrm>
              <a:off x="9096375" y="749300"/>
              <a:ext cx="357188" cy="214313"/>
            </a:xfrm>
            <a:custGeom>
              <a:avLst/>
              <a:gdLst>
                <a:gd name="T0" fmla="*/ 0 w 122"/>
                <a:gd name="T1" fmla="*/ 0 h 73"/>
                <a:gd name="T2" fmla="*/ 0 w 122"/>
                <a:gd name="T3" fmla="*/ 73 h 73"/>
                <a:gd name="T4" fmla="*/ 44 w 122"/>
                <a:gd name="T5" fmla="*/ 73 h 73"/>
                <a:gd name="T6" fmla="*/ 76 w 122"/>
                <a:gd name="T7" fmla="*/ 62 h 73"/>
                <a:gd name="T8" fmla="*/ 108 w 122"/>
                <a:gd name="T9" fmla="*/ 73 h 73"/>
                <a:gd name="T10" fmla="*/ 122 w 122"/>
                <a:gd name="T11" fmla="*/ 73 h 73"/>
                <a:gd name="T12" fmla="*/ 122 w 122"/>
                <a:gd name="T13" fmla="*/ 0 h 73"/>
                <a:gd name="T14" fmla="*/ 0 w 122"/>
                <a:gd name="T15" fmla="*/ 0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73">
                  <a:moveTo>
                    <a:pt x="0" y="0"/>
                  </a:moveTo>
                  <a:cubicBezTo>
                    <a:pt x="0" y="73"/>
                    <a:pt x="0" y="73"/>
                    <a:pt x="0" y="73"/>
                  </a:cubicBezTo>
                  <a:cubicBezTo>
                    <a:pt x="44" y="73"/>
                    <a:pt x="44" y="73"/>
                    <a:pt x="44" y="73"/>
                  </a:cubicBezTo>
                  <a:cubicBezTo>
                    <a:pt x="52" y="66"/>
                    <a:pt x="64" y="62"/>
                    <a:pt x="76" y="62"/>
                  </a:cubicBezTo>
                  <a:cubicBezTo>
                    <a:pt x="88" y="62"/>
                    <a:pt x="100" y="66"/>
                    <a:pt x="108" y="73"/>
                  </a:cubicBezTo>
                  <a:cubicBezTo>
                    <a:pt x="122" y="73"/>
                    <a:pt x="122" y="73"/>
                    <a:pt x="122" y="73"/>
                  </a:cubicBezTo>
                  <a:cubicBezTo>
                    <a:pt x="122" y="0"/>
                    <a:pt x="122" y="0"/>
                    <a:pt x="122" y="0"/>
                  </a:cubicBez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5" name="Freeform 1543">
              <a:extLst>
                <a:ext uri="{FF2B5EF4-FFF2-40B4-BE49-F238E27FC236}">
                  <a16:creationId xmlns:a16="http://schemas.microsoft.com/office/drawing/2014/main" id="{4CA04F0F-FE9C-48CC-96A2-62CBD3BEB60F}"/>
                </a:ext>
              </a:extLst>
            </p:cNvPr>
            <p:cNvSpPr>
              <a:spLocks/>
            </p:cNvSpPr>
            <p:nvPr/>
          </p:nvSpPr>
          <p:spPr bwMode="auto">
            <a:xfrm>
              <a:off x="9326563" y="749300"/>
              <a:ext cx="127000" cy="127000"/>
            </a:xfrm>
            <a:custGeom>
              <a:avLst/>
              <a:gdLst>
                <a:gd name="T0" fmla="*/ 0 w 80"/>
                <a:gd name="T1" fmla="*/ 0 h 80"/>
                <a:gd name="T2" fmla="*/ 80 w 80"/>
                <a:gd name="T3" fmla="*/ 80 h 80"/>
                <a:gd name="T4" fmla="*/ 80 w 80"/>
                <a:gd name="T5" fmla="*/ 0 h 80"/>
                <a:gd name="T6" fmla="*/ 0 w 80"/>
                <a:gd name="T7" fmla="*/ 0 h 80"/>
              </a:gdLst>
              <a:ahLst/>
              <a:cxnLst>
                <a:cxn ang="0">
                  <a:pos x="T0" y="T1"/>
                </a:cxn>
                <a:cxn ang="0">
                  <a:pos x="T2" y="T3"/>
                </a:cxn>
                <a:cxn ang="0">
                  <a:pos x="T4" y="T5"/>
                </a:cxn>
                <a:cxn ang="0">
                  <a:pos x="T6" y="T7"/>
                </a:cxn>
              </a:cxnLst>
              <a:rect l="0" t="0" r="r" b="b"/>
              <a:pathLst>
                <a:path w="80" h="80">
                  <a:moveTo>
                    <a:pt x="0" y="0"/>
                  </a:moveTo>
                  <a:lnTo>
                    <a:pt x="80" y="80"/>
                  </a:lnTo>
                  <a:lnTo>
                    <a:pt x="80" y="0"/>
                  </a:ln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6" name="Freeform 1544">
              <a:extLst>
                <a:ext uri="{FF2B5EF4-FFF2-40B4-BE49-F238E27FC236}">
                  <a16:creationId xmlns:a16="http://schemas.microsoft.com/office/drawing/2014/main" id="{572A1D79-B594-4B7F-BBF4-0D967BFD57EF}"/>
                </a:ext>
              </a:extLst>
            </p:cNvPr>
            <p:cNvSpPr>
              <a:spLocks/>
            </p:cNvSpPr>
            <p:nvPr/>
          </p:nvSpPr>
          <p:spPr bwMode="auto">
            <a:xfrm>
              <a:off x="9118600" y="762000"/>
              <a:ext cx="311150" cy="190500"/>
            </a:xfrm>
            <a:custGeom>
              <a:avLst/>
              <a:gdLst>
                <a:gd name="T0" fmla="*/ 68 w 106"/>
                <a:gd name="T1" fmla="*/ 58 h 65"/>
                <a:gd name="T2" fmla="*/ 94 w 106"/>
                <a:gd name="T3" fmla="*/ 65 h 65"/>
                <a:gd name="T4" fmla="*/ 106 w 106"/>
                <a:gd name="T5" fmla="*/ 65 h 65"/>
                <a:gd name="T6" fmla="*/ 106 w 106"/>
                <a:gd name="T7" fmla="*/ 0 h 65"/>
                <a:gd name="T8" fmla="*/ 0 w 106"/>
                <a:gd name="T9" fmla="*/ 0 h 65"/>
                <a:gd name="T10" fmla="*/ 0 w 106"/>
                <a:gd name="T11" fmla="*/ 65 h 65"/>
                <a:gd name="T12" fmla="*/ 42 w 106"/>
                <a:gd name="T13" fmla="*/ 65 h 65"/>
                <a:gd name="T14" fmla="*/ 68 w 106"/>
                <a:gd name="T15" fmla="*/ 58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65">
                  <a:moveTo>
                    <a:pt x="68" y="58"/>
                  </a:moveTo>
                  <a:cubicBezTo>
                    <a:pt x="77" y="58"/>
                    <a:pt x="86" y="60"/>
                    <a:pt x="94" y="65"/>
                  </a:cubicBezTo>
                  <a:cubicBezTo>
                    <a:pt x="106" y="65"/>
                    <a:pt x="106" y="65"/>
                    <a:pt x="106" y="65"/>
                  </a:cubicBezTo>
                  <a:cubicBezTo>
                    <a:pt x="106" y="0"/>
                    <a:pt x="106" y="0"/>
                    <a:pt x="106" y="0"/>
                  </a:cubicBezTo>
                  <a:cubicBezTo>
                    <a:pt x="0" y="0"/>
                    <a:pt x="0" y="0"/>
                    <a:pt x="0" y="0"/>
                  </a:cubicBezTo>
                  <a:cubicBezTo>
                    <a:pt x="0" y="65"/>
                    <a:pt x="0" y="65"/>
                    <a:pt x="0" y="65"/>
                  </a:cubicBezTo>
                  <a:cubicBezTo>
                    <a:pt x="42" y="65"/>
                    <a:pt x="42" y="65"/>
                    <a:pt x="42" y="65"/>
                  </a:cubicBezTo>
                  <a:cubicBezTo>
                    <a:pt x="50" y="60"/>
                    <a:pt x="59" y="58"/>
                    <a:pt x="68" y="58"/>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7" name="Freeform 1545">
              <a:extLst>
                <a:ext uri="{FF2B5EF4-FFF2-40B4-BE49-F238E27FC236}">
                  <a16:creationId xmlns:a16="http://schemas.microsoft.com/office/drawing/2014/main" id="{154259AC-47DC-4155-A0DD-51D4A491B137}"/>
                </a:ext>
              </a:extLst>
            </p:cNvPr>
            <p:cNvSpPr>
              <a:spLocks/>
            </p:cNvSpPr>
            <p:nvPr/>
          </p:nvSpPr>
          <p:spPr bwMode="auto">
            <a:xfrm>
              <a:off x="9415463" y="963613"/>
              <a:ext cx="90488" cy="20638"/>
            </a:xfrm>
            <a:custGeom>
              <a:avLst/>
              <a:gdLst>
                <a:gd name="T0" fmla="*/ 0 w 31"/>
                <a:gd name="T1" fmla="*/ 0 h 7"/>
                <a:gd name="T2" fmla="*/ 7 w 31"/>
                <a:gd name="T3" fmla="*/ 7 h 7"/>
                <a:gd name="T4" fmla="*/ 26 w 31"/>
                <a:gd name="T5" fmla="*/ 7 h 7"/>
                <a:gd name="T6" fmla="*/ 31 w 31"/>
                <a:gd name="T7" fmla="*/ 2 h 7"/>
                <a:gd name="T8" fmla="*/ 31 w 31"/>
                <a:gd name="T9" fmla="*/ 0 h 7"/>
                <a:gd name="T10" fmla="*/ 0 w 31"/>
                <a:gd name="T11" fmla="*/ 0 h 7"/>
              </a:gdLst>
              <a:ahLst/>
              <a:cxnLst>
                <a:cxn ang="0">
                  <a:pos x="T0" y="T1"/>
                </a:cxn>
                <a:cxn ang="0">
                  <a:pos x="T2" y="T3"/>
                </a:cxn>
                <a:cxn ang="0">
                  <a:pos x="T4" y="T5"/>
                </a:cxn>
                <a:cxn ang="0">
                  <a:pos x="T6" y="T7"/>
                </a:cxn>
                <a:cxn ang="0">
                  <a:pos x="T8" y="T9"/>
                </a:cxn>
                <a:cxn ang="0">
                  <a:pos x="T10" y="T11"/>
                </a:cxn>
              </a:cxnLst>
              <a:rect l="0" t="0" r="r" b="b"/>
              <a:pathLst>
                <a:path w="31" h="7">
                  <a:moveTo>
                    <a:pt x="0" y="0"/>
                  </a:moveTo>
                  <a:cubicBezTo>
                    <a:pt x="2" y="2"/>
                    <a:pt x="4" y="4"/>
                    <a:pt x="7" y="7"/>
                  </a:cubicBezTo>
                  <a:cubicBezTo>
                    <a:pt x="26" y="7"/>
                    <a:pt x="26" y="7"/>
                    <a:pt x="26" y="7"/>
                  </a:cubicBezTo>
                  <a:cubicBezTo>
                    <a:pt x="29" y="7"/>
                    <a:pt x="31" y="5"/>
                    <a:pt x="31" y="2"/>
                  </a:cubicBezTo>
                  <a:cubicBezTo>
                    <a:pt x="31" y="0"/>
                    <a:pt x="31" y="0"/>
                    <a:pt x="31" y="0"/>
                  </a:cubicBezTo>
                  <a:lnTo>
                    <a:pt x="0" y="0"/>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8" name="Freeform 1546">
              <a:extLst>
                <a:ext uri="{FF2B5EF4-FFF2-40B4-BE49-F238E27FC236}">
                  <a16:creationId xmlns:a16="http://schemas.microsoft.com/office/drawing/2014/main" id="{94F281CD-5789-42B2-897F-B7FB72BFFB31}"/>
                </a:ext>
              </a:extLst>
            </p:cNvPr>
            <p:cNvSpPr>
              <a:spLocks/>
            </p:cNvSpPr>
            <p:nvPr/>
          </p:nvSpPr>
          <p:spPr bwMode="auto">
            <a:xfrm>
              <a:off x="9045575" y="963613"/>
              <a:ext cx="179388" cy="20638"/>
            </a:xfrm>
            <a:custGeom>
              <a:avLst/>
              <a:gdLst>
                <a:gd name="T0" fmla="*/ 61 w 61"/>
                <a:gd name="T1" fmla="*/ 0 h 7"/>
                <a:gd name="T2" fmla="*/ 0 w 61"/>
                <a:gd name="T3" fmla="*/ 0 h 7"/>
                <a:gd name="T4" fmla="*/ 0 w 61"/>
                <a:gd name="T5" fmla="*/ 2 h 7"/>
                <a:gd name="T6" fmla="*/ 4 w 61"/>
                <a:gd name="T7" fmla="*/ 7 h 7"/>
                <a:gd name="T8" fmla="*/ 53 w 61"/>
                <a:gd name="T9" fmla="*/ 7 h 7"/>
                <a:gd name="T10" fmla="*/ 61 w 61"/>
                <a:gd name="T11" fmla="*/ 0 h 7"/>
              </a:gdLst>
              <a:ahLst/>
              <a:cxnLst>
                <a:cxn ang="0">
                  <a:pos x="T0" y="T1"/>
                </a:cxn>
                <a:cxn ang="0">
                  <a:pos x="T2" y="T3"/>
                </a:cxn>
                <a:cxn ang="0">
                  <a:pos x="T4" y="T5"/>
                </a:cxn>
                <a:cxn ang="0">
                  <a:pos x="T6" y="T7"/>
                </a:cxn>
                <a:cxn ang="0">
                  <a:pos x="T8" y="T9"/>
                </a:cxn>
                <a:cxn ang="0">
                  <a:pos x="T10" y="T11"/>
                </a:cxn>
              </a:cxnLst>
              <a:rect l="0" t="0" r="r" b="b"/>
              <a:pathLst>
                <a:path w="61" h="7">
                  <a:moveTo>
                    <a:pt x="61" y="0"/>
                  </a:moveTo>
                  <a:cubicBezTo>
                    <a:pt x="0" y="0"/>
                    <a:pt x="0" y="0"/>
                    <a:pt x="0" y="0"/>
                  </a:cubicBezTo>
                  <a:cubicBezTo>
                    <a:pt x="0" y="2"/>
                    <a:pt x="0" y="2"/>
                    <a:pt x="0" y="2"/>
                  </a:cubicBezTo>
                  <a:cubicBezTo>
                    <a:pt x="0" y="5"/>
                    <a:pt x="2" y="7"/>
                    <a:pt x="4" y="7"/>
                  </a:cubicBezTo>
                  <a:cubicBezTo>
                    <a:pt x="53" y="7"/>
                    <a:pt x="53" y="7"/>
                    <a:pt x="53" y="7"/>
                  </a:cubicBezTo>
                  <a:cubicBezTo>
                    <a:pt x="56" y="4"/>
                    <a:pt x="58" y="2"/>
                    <a:pt x="61" y="0"/>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9" name="Rectangle 1547">
              <a:extLst>
                <a:ext uri="{FF2B5EF4-FFF2-40B4-BE49-F238E27FC236}">
                  <a16:creationId xmlns:a16="http://schemas.microsoft.com/office/drawing/2014/main" id="{FE87B244-F469-4CFA-98C9-C3C229EA6CA5}"/>
                </a:ext>
              </a:extLst>
            </p:cNvPr>
            <p:cNvSpPr>
              <a:spLocks noChangeArrowheads="1"/>
            </p:cNvSpPr>
            <p:nvPr/>
          </p:nvSpPr>
          <p:spPr bwMode="auto">
            <a:xfrm>
              <a:off x="9312275" y="779463"/>
              <a:ext cx="90488" cy="6350"/>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0" name="Rectangle 1548">
              <a:extLst>
                <a:ext uri="{FF2B5EF4-FFF2-40B4-BE49-F238E27FC236}">
                  <a16:creationId xmlns:a16="http://schemas.microsoft.com/office/drawing/2014/main" id="{644B725A-E39A-432E-AF75-6728ABA8EC1B}"/>
                </a:ext>
              </a:extLst>
            </p:cNvPr>
            <p:cNvSpPr>
              <a:spLocks noChangeArrowheads="1"/>
            </p:cNvSpPr>
            <p:nvPr/>
          </p:nvSpPr>
          <p:spPr bwMode="auto">
            <a:xfrm>
              <a:off x="9312275" y="800100"/>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1" name="Rectangle 1549">
              <a:extLst>
                <a:ext uri="{FF2B5EF4-FFF2-40B4-BE49-F238E27FC236}">
                  <a16:creationId xmlns:a16="http://schemas.microsoft.com/office/drawing/2014/main" id="{3DD7319A-78FC-478A-9515-7745A297C691}"/>
                </a:ext>
              </a:extLst>
            </p:cNvPr>
            <p:cNvSpPr>
              <a:spLocks noChangeArrowheads="1"/>
            </p:cNvSpPr>
            <p:nvPr/>
          </p:nvSpPr>
          <p:spPr bwMode="auto">
            <a:xfrm>
              <a:off x="9312275" y="820738"/>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2" name="Rectangle 1550">
              <a:extLst>
                <a:ext uri="{FF2B5EF4-FFF2-40B4-BE49-F238E27FC236}">
                  <a16:creationId xmlns:a16="http://schemas.microsoft.com/office/drawing/2014/main" id="{06EA24F9-8C71-481E-AFC6-973EB79BD0E0}"/>
                </a:ext>
              </a:extLst>
            </p:cNvPr>
            <p:cNvSpPr>
              <a:spLocks noChangeArrowheads="1"/>
            </p:cNvSpPr>
            <p:nvPr/>
          </p:nvSpPr>
          <p:spPr bwMode="auto">
            <a:xfrm>
              <a:off x="9312275" y="841375"/>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3" name="Rectangle 1551">
              <a:extLst>
                <a:ext uri="{FF2B5EF4-FFF2-40B4-BE49-F238E27FC236}">
                  <a16:creationId xmlns:a16="http://schemas.microsoft.com/office/drawing/2014/main" id="{5B754EB0-18E3-4D30-BA36-1E8D7892683D}"/>
                </a:ext>
              </a:extLst>
            </p:cNvPr>
            <p:cNvSpPr>
              <a:spLocks noChangeArrowheads="1"/>
            </p:cNvSpPr>
            <p:nvPr/>
          </p:nvSpPr>
          <p:spPr bwMode="auto">
            <a:xfrm>
              <a:off x="9312275" y="863600"/>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4" name="Rectangle 1552">
              <a:extLst>
                <a:ext uri="{FF2B5EF4-FFF2-40B4-BE49-F238E27FC236}">
                  <a16:creationId xmlns:a16="http://schemas.microsoft.com/office/drawing/2014/main" id="{68DA433D-5E19-45F0-BB61-8044AFF6881D}"/>
                </a:ext>
              </a:extLst>
            </p:cNvPr>
            <p:cNvSpPr>
              <a:spLocks noChangeArrowheads="1"/>
            </p:cNvSpPr>
            <p:nvPr/>
          </p:nvSpPr>
          <p:spPr bwMode="auto">
            <a:xfrm>
              <a:off x="9312275" y="884238"/>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5" name="Rectangle 1553">
              <a:extLst>
                <a:ext uri="{FF2B5EF4-FFF2-40B4-BE49-F238E27FC236}">
                  <a16:creationId xmlns:a16="http://schemas.microsoft.com/office/drawing/2014/main" id="{1AD096C0-F9B5-4E42-A139-98CBB1949A9E}"/>
                </a:ext>
              </a:extLst>
            </p:cNvPr>
            <p:cNvSpPr>
              <a:spLocks noChangeArrowheads="1"/>
            </p:cNvSpPr>
            <p:nvPr/>
          </p:nvSpPr>
          <p:spPr bwMode="auto">
            <a:xfrm>
              <a:off x="9312275" y="904875"/>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6" name="Freeform 1554">
              <a:extLst>
                <a:ext uri="{FF2B5EF4-FFF2-40B4-BE49-F238E27FC236}">
                  <a16:creationId xmlns:a16="http://schemas.microsoft.com/office/drawing/2014/main" id="{64A6AD79-386C-40E6-8B41-DF4534AB7BD9}"/>
                </a:ext>
              </a:extLst>
            </p:cNvPr>
            <p:cNvSpPr>
              <a:spLocks/>
            </p:cNvSpPr>
            <p:nvPr/>
          </p:nvSpPr>
          <p:spPr bwMode="auto">
            <a:xfrm>
              <a:off x="9312275" y="925513"/>
              <a:ext cx="90488" cy="9525"/>
            </a:xfrm>
            <a:custGeom>
              <a:avLst/>
              <a:gdLst>
                <a:gd name="T0" fmla="*/ 2 w 31"/>
                <a:gd name="T1" fmla="*/ 2 h 3"/>
                <a:gd name="T2" fmla="*/ 14 w 31"/>
                <a:gd name="T3" fmla="*/ 3 h 3"/>
                <a:gd name="T4" fmla="*/ 31 w 31"/>
                <a:gd name="T5" fmla="*/ 3 h 3"/>
                <a:gd name="T6" fmla="*/ 31 w 31"/>
                <a:gd name="T7" fmla="*/ 0 h 3"/>
                <a:gd name="T8" fmla="*/ 0 w 31"/>
                <a:gd name="T9" fmla="*/ 0 h 3"/>
                <a:gd name="T10" fmla="*/ 0 w 31"/>
                <a:gd name="T11" fmla="*/ 2 h 3"/>
                <a:gd name="T12" fmla="*/ 2 w 31"/>
                <a:gd name="T13" fmla="*/ 2 h 3"/>
              </a:gdLst>
              <a:ahLst/>
              <a:cxnLst>
                <a:cxn ang="0">
                  <a:pos x="T0" y="T1"/>
                </a:cxn>
                <a:cxn ang="0">
                  <a:pos x="T2" y="T3"/>
                </a:cxn>
                <a:cxn ang="0">
                  <a:pos x="T4" y="T5"/>
                </a:cxn>
                <a:cxn ang="0">
                  <a:pos x="T6" y="T7"/>
                </a:cxn>
                <a:cxn ang="0">
                  <a:pos x="T8" y="T9"/>
                </a:cxn>
                <a:cxn ang="0">
                  <a:pos x="T10" y="T11"/>
                </a:cxn>
                <a:cxn ang="0">
                  <a:pos x="T12" y="T13"/>
                </a:cxn>
              </a:cxnLst>
              <a:rect l="0" t="0" r="r" b="b"/>
              <a:pathLst>
                <a:path w="31" h="3">
                  <a:moveTo>
                    <a:pt x="2" y="2"/>
                  </a:moveTo>
                  <a:cubicBezTo>
                    <a:pt x="6" y="2"/>
                    <a:pt x="10" y="2"/>
                    <a:pt x="14" y="3"/>
                  </a:cubicBezTo>
                  <a:cubicBezTo>
                    <a:pt x="31" y="3"/>
                    <a:pt x="31" y="3"/>
                    <a:pt x="31" y="3"/>
                  </a:cubicBezTo>
                  <a:cubicBezTo>
                    <a:pt x="31" y="0"/>
                    <a:pt x="31" y="0"/>
                    <a:pt x="31" y="0"/>
                  </a:cubicBezTo>
                  <a:cubicBezTo>
                    <a:pt x="0" y="0"/>
                    <a:pt x="0" y="0"/>
                    <a:pt x="0" y="0"/>
                  </a:cubicBezTo>
                  <a:cubicBezTo>
                    <a:pt x="0" y="2"/>
                    <a:pt x="0" y="2"/>
                    <a:pt x="0" y="2"/>
                  </a:cubicBezTo>
                  <a:cubicBezTo>
                    <a:pt x="1" y="2"/>
                    <a:pt x="1" y="2"/>
                    <a:pt x="2" y="2"/>
                  </a:cubicBezTo>
                </a:path>
              </a:pathLst>
            </a:custGeom>
            <a:solidFill>
              <a:srgbClr val="C58D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7" name="Freeform 1555">
              <a:extLst>
                <a:ext uri="{FF2B5EF4-FFF2-40B4-BE49-F238E27FC236}">
                  <a16:creationId xmlns:a16="http://schemas.microsoft.com/office/drawing/2014/main" id="{7149E2B2-5437-49BD-80EB-68DE7A245C54}"/>
                </a:ext>
              </a:extLst>
            </p:cNvPr>
            <p:cNvSpPr>
              <a:spLocks/>
            </p:cNvSpPr>
            <p:nvPr/>
          </p:nvSpPr>
          <p:spPr bwMode="auto">
            <a:xfrm>
              <a:off x="9142413" y="776288"/>
              <a:ext cx="76200" cy="82550"/>
            </a:xfrm>
            <a:custGeom>
              <a:avLst/>
              <a:gdLst>
                <a:gd name="T0" fmla="*/ 26 w 26"/>
                <a:gd name="T1" fmla="*/ 28 h 28"/>
                <a:gd name="T2" fmla="*/ 0 w 26"/>
                <a:gd name="T3" fmla="*/ 19 h 28"/>
                <a:gd name="T4" fmla="*/ 26 w 26"/>
                <a:gd name="T5" fmla="*/ 0 h 28"/>
                <a:gd name="T6" fmla="*/ 26 w 26"/>
                <a:gd name="T7" fmla="*/ 28 h 28"/>
              </a:gdLst>
              <a:ahLst/>
              <a:cxnLst>
                <a:cxn ang="0">
                  <a:pos x="T0" y="T1"/>
                </a:cxn>
                <a:cxn ang="0">
                  <a:pos x="T2" y="T3"/>
                </a:cxn>
                <a:cxn ang="0">
                  <a:pos x="T4" y="T5"/>
                </a:cxn>
                <a:cxn ang="0">
                  <a:pos x="T6" y="T7"/>
                </a:cxn>
              </a:cxnLst>
              <a:rect l="0" t="0" r="r" b="b"/>
              <a:pathLst>
                <a:path w="26" h="28">
                  <a:moveTo>
                    <a:pt x="26" y="28"/>
                  </a:moveTo>
                  <a:cubicBezTo>
                    <a:pt x="0" y="19"/>
                    <a:pt x="0" y="19"/>
                    <a:pt x="0" y="19"/>
                  </a:cubicBezTo>
                  <a:cubicBezTo>
                    <a:pt x="4" y="8"/>
                    <a:pt x="14" y="0"/>
                    <a:pt x="26" y="0"/>
                  </a:cubicBezTo>
                  <a:lnTo>
                    <a:pt x="26"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8" name="Freeform 1556">
              <a:extLst>
                <a:ext uri="{FF2B5EF4-FFF2-40B4-BE49-F238E27FC236}">
                  <a16:creationId xmlns:a16="http://schemas.microsoft.com/office/drawing/2014/main" id="{5B1994D0-CF5D-46C0-A377-C0A81A83AD04}"/>
                </a:ext>
              </a:extLst>
            </p:cNvPr>
            <p:cNvSpPr>
              <a:spLocks/>
            </p:cNvSpPr>
            <p:nvPr/>
          </p:nvSpPr>
          <p:spPr bwMode="auto">
            <a:xfrm>
              <a:off x="9142413" y="858838"/>
              <a:ext cx="76200" cy="60325"/>
            </a:xfrm>
            <a:custGeom>
              <a:avLst/>
              <a:gdLst>
                <a:gd name="T0" fmla="*/ 26 w 26"/>
                <a:gd name="T1" fmla="*/ 0 h 21"/>
                <a:gd name="T2" fmla="*/ 10 w 26"/>
                <a:gd name="T3" fmla="*/ 21 h 21"/>
                <a:gd name="T4" fmla="*/ 0 w 26"/>
                <a:gd name="T5" fmla="*/ 8 h 21"/>
                <a:gd name="T6" fmla="*/ 26 w 26"/>
                <a:gd name="T7" fmla="*/ 0 h 21"/>
              </a:gdLst>
              <a:ahLst/>
              <a:cxnLst>
                <a:cxn ang="0">
                  <a:pos x="T0" y="T1"/>
                </a:cxn>
                <a:cxn ang="0">
                  <a:pos x="T2" y="T3"/>
                </a:cxn>
                <a:cxn ang="0">
                  <a:pos x="T4" y="T5"/>
                </a:cxn>
                <a:cxn ang="0">
                  <a:pos x="T6" y="T7"/>
                </a:cxn>
              </a:cxnLst>
              <a:rect l="0" t="0" r="r" b="b"/>
              <a:pathLst>
                <a:path w="26" h="21">
                  <a:moveTo>
                    <a:pt x="26" y="0"/>
                  </a:moveTo>
                  <a:cubicBezTo>
                    <a:pt x="10" y="21"/>
                    <a:pt x="10" y="21"/>
                    <a:pt x="10" y="21"/>
                  </a:cubicBezTo>
                  <a:cubicBezTo>
                    <a:pt x="5" y="18"/>
                    <a:pt x="2" y="14"/>
                    <a:pt x="0" y="8"/>
                  </a:cubicBezTo>
                  <a:lnTo>
                    <a:pt x="26"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9" name="Freeform 1557">
              <a:extLst>
                <a:ext uri="{FF2B5EF4-FFF2-40B4-BE49-F238E27FC236}">
                  <a16:creationId xmlns:a16="http://schemas.microsoft.com/office/drawing/2014/main" id="{FA64E9F3-92FA-4895-B697-4F65B7BC8309}"/>
                </a:ext>
              </a:extLst>
            </p:cNvPr>
            <p:cNvSpPr>
              <a:spLocks/>
            </p:cNvSpPr>
            <p:nvPr/>
          </p:nvSpPr>
          <p:spPr bwMode="auto">
            <a:xfrm>
              <a:off x="9172575" y="858838"/>
              <a:ext cx="122238" cy="87313"/>
            </a:xfrm>
            <a:custGeom>
              <a:avLst/>
              <a:gdLst>
                <a:gd name="T0" fmla="*/ 16 w 42"/>
                <a:gd name="T1" fmla="*/ 0 h 30"/>
                <a:gd name="T2" fmla="*/ 42 w 42"/>
                <a:gd name="T3" fmla="*/ 8 h 30"/>
                <a:gd name="T4" fmla="*/ 7 w 42"/>
                <a:gd name="T5" fmla="*/ 25 h 30"/>
                <a:gd name="T6" fmla="*/ 0 w 42"/>
                <a:gd name="T7" fmla="*/ 21 h 30"/>
                <a:gd name="T8" fmla="*/ 16 w 42"/>
                <a:gd name="T9" fmla="*/ 0 h 30"/>
              </a:gdLst>
              <a:ahLst/>
              <a:cxnLst>
                <a:cxn ang="0">
                  <a:pos x="T0" y="T1"/>
                </a:cxn>
                <a:cxn ang="0">
                  <a:pos x="T2" y="T3"/>
                </a:cxn>
                <a:cxn ang="0">
                  <a:pos x="T4" y="T5"/>
                </a:cxn>
                <a:cxn ang="0">
                  <a:pos x="T6" y="T7"/>
                </a:cxn>
                <a:cxn ang="0">
                  <a:pos x="T8" y="T9"/>
                </a:cxn>
              </a:cxnLst>
              <a:rect l="0" t="0" r="r" b="b"/>
              <a:pathLst>
                <a:path w="42" h="30">
                  <a:moveTo>
                    <a:pt x="16" y="0"/>
                  </a:moveTo>
                  <a:cubicBezTo>
                    <a:pt x="42" y="8"/>
                    <a:pt x="42" y="8"/>
                    <a:pt x="42" y="8"/>
                  </a:cubicBezTo>
                  <a:cubicBezTo>
                    <a:pt x="37" y="22"/>
                    <a:pt x="22" y="30"/>
                    <a:pt x="7" y="25"/>
                  </a:cubicBezTo>
                  <a:cubicBezTo>
                    <a:pt x="5" y="24"/>
                    <a:pt x="2" y="23"/>
                    <a:pt x="0" y="21"/>
                  </a:cubicBezTo>
                  <a:lnTo>
                    <a:pt x="16"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0" name="Freeform 1558">
              <a:extLst>
                <a:ext uri="{FF2B5EF4-FFF2-40B4-BE49-F238E27FC236}">
                  <a16:creationId xmlns:a16="http://schemas.microsoft.com/office/drawing/2014/main" id="{E0F8D31D-A206-4853-ACB1-12415646EAD2}"/>
                </a:ext>
              </a:extLst>
            </p:cNvPr>
            <p:cNvSpPr>
              <a:spLocks/>
            </p:cNvSpPr>
            <p:nvPr/>
          </p:nvSpPr>
          <p:spPr bwMode="auto">
            <a:xfrm>
              <a:off x="9218613" y="776288"/>
              <a:ext cx="79375" cy="104775"/>
            </a:xfrm>
            <a:custGeom>
              <a:avLst/>
              <a:gdLst>
                <a:gd name="T0" fmla="*/ 0 w 27"/>
                <a:gd name="T1" fmla="*/ 28 h 36"/>
                <a:gd name="T2" fmla="*/ 0 w 27"/>
                <a:gd name="T3" fmla="*/ 0 h 36"/>
                <a:gd name="T4" fmla="*/ 27 w 27"/>
                <a:gd name="T5" fmla="*/ 28 h 36"/>
                <a:gd name="T6" fmla="*/ 26 w 27"/>
                <a:gd name="T7" fmla="*/ 36 h 36"/>
                <a:gd name="T8" fmla="*/ 0 w 27"/>
                <a:gd name="T9" fmla="*/ 28 h 36"/>
              </a:gdLst>
              <a:ahLst/>
              <a:cxnLst>
                <a:cxn ang="0">
                  <a:pos x="T0" y="T1"/>
                </a:cxn>
                <a:cxn ang="0">
                  <a:pos x="T2" y="T3"/>
                </a:cxn>
                <a:cxn ang="0">
                  <a:pos x="T4" y="T5"/>
                </a:cxn>
                <a:cxn ang="0">
                  <a:pos x="T6" y="T7"/>
                </a:cxn>
                <a:cxn ang="0">
                  <a:pos x="T8" y="T9"/>
                </a:cxn>
              </a:cxnLst>
              <a:rect l="0" t="0" r="r" b="b"/>
              <a:pathLst>
                <a:path w="27" h="36">
                  <a:moveTo>
                    <a:pt x="0" y="28"/>
                  </a:moveTo>
                  <a:cubicBezTo>
                    <a:pt x="0" y="0"/>
                    <a:pt x="0" y="0"/>
                    <a:pt x="0" y="0"/>
                  </a:cubicBezTo>
                  <a:cubicBezTo>
                    <a:pt x="15" y="0"/>
                    <a:pt x="27" y="13"/>
                    <a:pt x="27" y="28"/>
                  </a:cubicBezTo>
                  <a:cubicBezTo>
                    <a:pt x="27" y="31"/>
                    <a:pt x="27" y="33"/>
                    <a:pt x="26" y="36"/>
                  </a:cubicBezTo>
                  <a:lnTo>
                    <a:pt x="0" y="28"/>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1" name="Freeform 1559">
              <a:extLst>
                <a:ext uri="{FF2B5EF4-FFF2-40B4-BE49-F238E27FC236}">
                  <a16:creationId xmlns:a16="http://schemas.microsoft.com/office/drawing/2014/main" id="{CAB55941-4B65-4BEB-9C29-B3A796DE3058}"/>
                </a:ext>
              </a:extLst>
            </p:cNvPr>
            <p:cNvSpPr>
              <a:spLocks/>
            </p:cNvSpPr>
            <p:nvPr/>
          </p:nvSpPr>
          <p:spPr bwMode="auto">
            <a:xfrm>
              <a:off x="9625013" y="990600"/>
              <a:ext cx="234950" cy="142875"/>
            </a:xfrm>
            <a:custGeom>
              <a:avLst/>
              <a:gdLst>
                <a:gd name="T0" fmla="*/ 0 w 80"/>
                <a:gd name="T1" fmla="*/ 0 h 49"/>
                <a:gd name="T2" fmla="*/ 0 w 80"/>
                <a:gd name="T3" fmla="*/ 49 h 49"/>
                <a:gd name="T4" fmla="*/ 5 w 80"/>
                <a:gd name="T5" fmla="*/ 49 h 49"/>
                <a:gd name="T6" fmla="*/ 20 w 80"/>
                <a:gd name="T7" fmla="*/ 45 h 49"/>
                <a:gd name="T8" fmla="*/ 35 w 80"/>
                <a:gd name="T9" fmla="*/ 49 h 49"/>
                <a:gd name="T10" fmla="*/ 80 w 80"/>
                <a:gd name="T11" fmla="*/ 49 h 49"/>
                <a:gd name="T12" fmla="*/ 80 w 80"/>
                <a:gd name="T13" fmla="*/ 0 h 49"/>
                <a:gd name="T14" fmla="*/ 0 w 80"/>
                <a:gd name="T15" fmla="*/ 0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49">
                  <a:moveTo>
                    <a:pt x="0" y="0"/>
                  </a:moveTo>
                  <a:cubicBezTo>
                    <a:pt x="0" y="49"/>
                    <a:pt x="0" y="49"/>
                    <a:pt x="0" y="49"/>
                  </a:cubicBezTo>
                  <a:cubicBezTo>
                    <a:pt x="5" y="49"/>
                    <a:pt x="5" y="49"/>
                    <a:pt x="5" y="49"/>
                  </a:cubicBezTo>
                  <a:cubicBezTo>
                    <a:pt x="10" y="47"/>
                    <a:pt x="15" y="45"/>
                    <a:pt x="20" y="45"/>
                  </a:cubicBezTo>
                  <a:cubicBezTo>
                    <a:pt x="25" y="45"/>
                    <a:pt x="30" y="47"/>
                    <a:pt x="35" y="49"/>
                  </a:cubicBezTo>
                  <a:cubicBezTo>
                    <a:pt x="80" y="49"/>
                    <a:pt x="80" y="49"/>
                    <a:pt x="80" y="49"/>
                  </a:cubicBezTo>
                  <a:cubicBezTo>
                    <a:pt x="80" y="0"/>
                    <a:pt x="80" y="0"/>
                    <a:pt x="80" y="0"/>
                  </a:cubicBez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2" name="Freeform 1560">
              <a:extLst>
                <a:ext uri="{FF2B5EF4-FFF2-40B4-BE49-F238E27FC236}">
                  <a16:creationId xmlns:a16="http://schemas.microsoft.com/office/drawing/2014/main" id="{5B06E8ED-6E50-44CD-A25D-E797FF58B846}"/>
                </a:ext>
              </a:extLst>
            </p:cNvPr>
            <p:cNvSpPr>
              <a:spLocks/>
            </p:cNvSpPr>
            <p:nvPr/>
          </p:nvSpPr>
          <p:spPr bwMode="auto">
            <a:xfrm>
              <a:off x="9777413" y="990600"/>
              <a:ext cx="82550" cy="84138"/>
            </a:xfrm>
            <a:custGeom>
              <a:avLst/>
              <a:gdLst>
                <a:gd name="T0" fmla="*/ 0 w 52"/>
                <a:gd name="T1" fmla="*/ 0 h 53"/>
                <a:gd name="T2" fmla="*/ 52 w 52"/>
                <a:gd name="T3" fmla="*/ 53 h 53"/>
                <a:gd name="T4" fmla="*/ 52 w 52"/>
                <a:gd name="T5" fmla="*/ 0 h 53"/>
                <a:gd name="T6" fmla="*/ 0 w 52"/>
                <a:gd name="T7" fmla="*/ 0 h 53"/>
              </a:gdLst>
              <a:ahLst/>
              <a:cxnLst>
                <a:cxn ang="0">
                  <a:pos x="T0" y="T1"/>
                </a:cxn>
                <a:cxn ang="0">
                  <a:pos x="T2" y="T3"/>
                </a:cxn>
                <a:cxn ang="0">
                  <a:pos x="T4" y="T5"/>
                </a:cxn>
                <a:cxn ang="0">
                  <a:pos x="T6" y="T7"/>
                </a:cxn>
              </a:cxnLst>
              <a:rect l="0" t="0" r="r" b="b"/>
              <a:pathLst>
                <a:path w="52" h="53">
                  <a:moveTo>
                    <a:pt x="0" y="0"/>
                  </a:moveTo>
                  <a:lnTo>
                    <a:pt x="52" y="53"/>
                  </a:lnTo>
                  <a:lnTo>
                    <a:pt x="52" y="0"/>
                  </a:ln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3" name="Freeform 1561">
              <a:extLst>
                <a:ext uri="{FF2B5EF4-FFF2-40B4-BE49-F238E27FC236}">
                  <a16:creationId xmlns:a16="http://schemas.microsoft.com/office/drawing/2014/main" id="{8BFC4C71-DF0B-4BDE-BC31-8000AEEFB760}"/>
                </a:ext>
              </a:extLst>
            </p:cNvPr>
            <p:cNvSpPr>
              <a:spLocks/>
            </p:cNvSpPr>
            <p:nvPr/>
          </p:nvSpPr>
          <p:spPr bwMode="auto">
            <a:xfrm>
              <a:off x="9590088" y="1133475"/>
              <a:ext cx="50800" cy="11113"/>
            </a:xfrm>
            <a:custGeom>
              <a:avLst/>
              <a:gdLst>
                <a:gd name="T0" fmla="*/ 17 w 17"/>
                <a:gd name="T1" fmla="*/ 0 h 4"/>
                <a:gd name="T2" fmla="*/ 0 w 17"/>
                <a:gd name="T3" fmla="*/ 0 h 4"/>
                <a:gd name="T4" fmla="*/ 0 w 17"/>
                <a:gd name="T5" fmla="*/ 1 h 4"/>
                <a:gd name="T6" fmla="*/ 3 w 17"/>
                <a:gd name="T7" fmla="*/ 4 h 4"/>
                <a:gd name="T8" fmla="*/ 11 w 17"/>
                <a:gd name="T9" fmla="*/ 4 h 4"/>
                <a:gd name="T10" fmla="*/ 17 w 17"/>
                <a:gd name="T11" fmla="*/ 0 h 4"/>
              </a:gdLst>
              <a:ahLst/>
              <a:cxnLst>
                <a:cxn ang="0">
                  <a:pos x="T0" y="T1"/>
                </a:cxn>
                <a:cxn ang="0">
                  <a:pos x="T2" y="T3"/>
                </a:cxn>
                <a:cxn ang="0">
                  <a:pos x="T4" y="T5"/>
                </a:cxn>
                <a:cxn ang="0">
                  <a:pos x="T6" y="T7"/>
                </a:cxn>
                <a:cxn ang="0">
                  <a:pos x="T8" y="T9"/>
                </a:cxn>
                <a:cxn ang="0">
                  <a:pos x="T10" y="T11"/>
                </a:cxn>
              </a:cxnLst>
              <a:rect l="0" t="0" r="r" b="b"/>
              <a:pathLst>
                <a:path w="17" h="4">
                  <a:moveTo>
                    <a:pt x="17" y="0"/>
                  </a:moveTo>
                  <a:cubicBezTo>
                    <a:pt x="0" y="0"/>
                    <a:pt x="0" y="0"/>
                    <a:pt x="0" y="0"/>
                  </a:cubicBezTo>
                  <a:cubicBezTo>
                    <a:pt x="0" y="1"/>
                    <a:pt x="0" y="1"/>
                    <a:pt x="0" y="1"/>
                  </a:cubicBezTo>
                  <a:cubicBezTo>
                    <a:pt x="0" y="3"/>
                    <a:pt x="2" y="4"/>
                    <a:pt x="3" y="4"/>
                  </a:cubicBezTo>
                  <a:cubicBezTo>
                    <a:pt x="11" y="4"/>
                    <a:pt x="11" y="4"/>
                    <a:pt x="11" y="4"/>
                  </a:cubicBezTo>
                  <a:cubicBezTo>
                    <a:pt x="13" y="2"/>
                    <a:pt x="15" y="1"/>
                    <a:pt x="17" y="0"/>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4" name="Freeform 1562">
              <a:extLst>
                <a:ext uri="{FF2B5EF4-FFF2-40B4-BE49-F238E27FC236}">
                  <a16:creationId xmlns:a16="http://schemas.microsoft.com/office/drawing/2014/main" id="{E7ED4154-1F0A-44DF-A9C8-D48569CDA385}"/>
                </a:ext>
              </a:extLst>
            </p:cNvPr>
            <p:cNvSpPr>
              <a:spLocks/>
            </p:cNvSpPr>
            <p:nvPr/>
          </p:nvSpPr>
          <p:spPr bwMode="auto">
            <a:xfrm>
              <a:off x="9728200" y="1133475"/>
              <a:ext cx="166688" cy="11113"/>
            </a:xfrm>
            <a:custGeom>
              <a:avLst/>
              <a:gdLst>
                <a:gd name="T0" fmla="*/ 0 w 57"/>
                <a:gd name="T1" fmla="*/ 0 h 4"/>
                <a:gd name="T2" fmla="*/ 6 w 57"/>
                <a:gd name="T3" fmla="*/ 4 h 4"/>
                <a:gd name="T4" fmla="*/ 54 w 57"/>
                <a:gd name="T5" fmla="*/ 4 h 4"/>
                <a:gd name="T6" fmla="*/ 57 w 57"/>
                <a:gd name="T7" fmla="*/ 1 h 4"/>
                <a:gd name="T8" fmla="*/ 57 w 57"/>
                <a:gd name="T9" fmla="*/ 0 h 4"/>
                <a:gd name="T10" fmla="*/ 0 w 57"/>
                <a:gd name="T11" fmla="*/ 0 h 4"/>
              </a:gdLst>
              <a:ahLst/>
              <a:cxnLst>
                <a:cxn ang="0">
                  <a:pos x="T0" y="T1"/>
                </a:cxn>
                <a:cxn ang="0">
                  <a:pos x="T2" y="T3"/>
                </a:cxn>
                <a:cxn ang="0">
                  <a:pos x="T4" y="T5"/>
                </a:cxn>
                <a:cxn ang="0">
                  <a:pos x="T6" y="T7"/>
                </a:cxn>
                <a:cxn ang="0">
                  <a:pos x="T8" y="T9"/>
                </a:cxn>
                <a:cxn ang="0">
                  <a:pos x="T10" y="T11"/>
                </a:cxn>
              </a:cxnLst>
              <a:rect l="0" t="0" r="r" b="b"/>
              <a:pathLst>
                <a:path w="57" h="4">
                  <a:moveTo>
                    <a:pt x="0" y="0"/>
                  </a:moveTo>
                  <a:cubicBezTo>
                    <a:pt x="2" y="1"/>
                    <a:pt x="4" y="2"/>
                    <a:pt x="6" y="4"/>
                  </a:cubicBezTo>
                  <a:cubicBezTo>
                    <a:pt x="54" y="4"/>
                    <a:pt x="54" y="4"/>
                    <a:pt x="54" y="4"/>
                  </a:cubicBezTo>
                  <a:cubicBezTo>
                    <a:pt x="55" y="4"/>
                    <a:pt x="57" y="3"/>
                    <a:pt x="57" y="1"/>
                  </a:cubicBezTo>
                  <a:cubicBezTo>
                    <a:pt x="57" y="0"/>
                    <a:pt x="57" y="0"/>
                    <a:pt x="57" y="0"/>
                  </a:cubicBezTo>
                  <a:lnTo>
                    <a:pt x="0" y="0"/>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5" name="Freeform 1563">
              <a:extLst>
                <a:ext uri="{FF2B5EF4-FFF2-40B4-BE49-F238E27FC236}">
                  <a16:creationId xmlns:a16="http://schemas.microsoft.com/office/drawing/2014/main" id="{4B6E32F4-F6BD-47CB-B979-31CF3436AAB1}"/>
                </a:ext>
              </a:extLst>
            </p:cNvPr>
            <p:cNvSpPr>
              <a:spLocks/>
            </p:cNvSpPr>
            <p:nvPr/>
          </p:nvSpPr>
          <p:spPr bwMode="auto">
            <a:xfrm>
              <a:off x="9596438" y="349250"/>
              <a:ext cx="249238" cy="776288"/>
            </a:xfrm>
            <a:custGeom>
              <a:avLst/>
              <a:gdLst>
                <a:gd name="T0" fmla="*/ 49 w 85"/>
                <a:gd name="T1" fmla="*/ 222 h 265"/>
                <a:gd name="T2" fmla="*/ 49 w 85"/>
                <a:gd name="T3" fmla="*/ 18 h 265"/>
                <a:gd name="T4" fmla="*/ 31 w 85"/>
                <a:gd name="T5" fmla="*/ 0 h 265"/>
                <a:gd name="T6" fmla="*/ 2 w 85"/>
                <a:gd name="T7" fmla="*/ 0 h 265"/>
                <a:gd name="T8" fmla="*/ 0 w 85"/>
                <a:gd name="T9" fmla="*/ 1 h 265"/>
                <a:gd name="T10" fmla="*/ 2 w 85"/>
                <a:gd name="T11" fmla="*/ 3 h 265"/>
                <a:gd name="T12" fmla="*/ 31 w 85"/>
                <a:gd name="T13" fmla="*/ 3 h 265"/>
                <a:gd name="T14" fmla="*/ 46 w 85"/>
                <a:gd name="T15" fmla="*/ 18 h 265"/>
                <a:gd name="T16" fmla="*/ 46 w 85"/>
                <a:gd name="T17" fmla="*/ 222 h 265"/>
                <a:gd name="T18" fmla="*/ 15 w 85"/>
                <a:gd name="T19" fmla="*/ 222 h 265"/>
                <a:gd name="T20" fmla="*/ 15 w 85"/>
                <a:gd name="T21" fmla="*/ 265 h 265"/>
                <a:gd name="T22" fmla="*/ 24 w 85"/>
                <a:gd name="T23" fmla="*/ 265 h 265"/>
                <a:gd name="T24" fmla="*/ 30 w 85"/>
                <a:gd name="T25" fmla="*/ 264 h 265"/>
                <a:gd name="T26" fmla="*/ 36 w 85"/>
                <a:gd name="T27" fmla="*/ 265 h 265"/>
                <a:gd name="T28" fmla="*/ 85 w 85"/>
                <a:gd name="T29" fmla="*/ 265 h 265"/>
                <a:gd name="T30" fmla="*/ 85 w 85"/>
                <a:gd name="T31" fmla="*/ 222 h 265"/>
                <a:gd name="T32" fmla="*/ 49 w 85"/>
                <a:gd name="T33" fmla="*/ 22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5" h="265">
                  <a:moveTo>
                    <a:pt x="49" y="222"/>
                  </a:moveTo>
                  <a:cubicBezTo>
                    <a:pt x="49" y="18"/>
                    <a:pt x="49" y="18"/>
                    <a:pt x="49" y="18"/>
                  </a:cubicBezTo>
                  <a:cubicBezTo>
                    <a:pt x="49" y="8"/>
                    <a:pt x="41" y="0"/>
                    <a:pt x="31" y="0"/>
                  </a:cubicBezTo>
                  <a:cubicBezTo>
                    <a:pt x="2" y="0"/>
                    <a:pt x="2" y="0"/>
                    <a:pt x="2" y="0"/>
                  </a:cubicBezTo>
                  <a:cubicBezTo>
                    <a:pt x="1" y="0"/>
                    <a:pt x="0" y="0"/>
                    <a:pt x="0" y="1"/>
                  </a:cubicBezTo>
                  <a:cubicBezTo>
                    <a:pt x="0" y="2"/>
                    <a:pt x="1" y="3"/>
                    <a:pt x="2" y="3"/>
                  </a:cubicBezTo>
                  <a:cubicBezTo>
                    <a:pt x="31" y="3"/>
                    <a:pt x="31" y="3"/>
                    <a:pt x="31" y="3"/>
                  </a:cubicBezTo>
                  <a:cubicBezTo>
                    <a:pt x="39" y="3"/>
                    <a:pt x="46" y="9"/>
                    <a:pt x="46" y="18"/>
                  </a:cubicBezTo>
                  <a:cubicBezTo>
                    <a:pt x="46" y="222"/>
                    <a:pt x="46" y="222"/>
                    <a:pt x="46" y="222"/>
                  </a:cubicBezTo>
                  <a:cubicBezTo>
                    <a:pt x="15" y="222"/>
                    <a:pt x="15" y="222"/>
                    <a:pt x="15" y="222"/>
                  </a:cubicBezTo>
                  <a:cubicBezTo>
                    <a:pt x="15" y="265"/>
                    <a:pt x="15" y="265"/>
                    <a:pt x="15" y="265"/>
                  </a:cubicBezTo>
                  <a:cubicBezTo>
                    <a:pt x="24" y="265"/>
                    <a:pt x="24" y="265"/>
                    <a:pt x="24" y="265"/>
                  </a:cubicBezTo>
                  <a:cubicBezTo>
                    <a:pt x="26" y="264"/>
                    <a:pt x="28" y="264"/>
                    <a:pt x="30" y="264"/>
                  </a:cubicBezTo>
                  <a:cubicBezTo>
                    <a:pt x="32" y="264"/>
                    <a:pt x="34" y="264"/>
                    <a:pt x="36" y="265"/>
                  </a:cubicBezTo>
                  <a:cubicBezTo>
                    <a:pt x="85" y="265"/>
                    <a:pt x="85" y="265"/>
                    <a:pt x="85" y="265"/>
                  </a:cubicBezTo>
                  <a:cubicBezTo>
                    <a:pt x="85" y="222"/>
                    <a:pt x="85" y="222"/>
                    <a:pt x="85" y="222"/>
                  </a:cubicBezTo>
                  <a:lnTo>
                    <a:pt x="49" y="222"/>
                  </a:lnTo>
                  <a:close/>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6" name="Freeform 1564">
              <a:extLst>
                <a:ext uri="{FF2B5EF4-FFF2-40B4-BE49-F238E27FC236}">
                  <a16:creationId xmlns:a16="http://schemas.microsoft.com/office/drawing/2014/main" id="{900CD74D-19C4-42DB-ACF4-C883FE4095C1}"/>
                </a:ext>
              </a:extLst>
            </p:cNvPr>
            <p:cNvSpPr>
              <a:spLocks/>
            </p:cNvSpPr>
            <p:nvPr/>
          </p:nvSpPr>
          <p:spPr bwMode="auto">
            <a:xfrm>
              <a:off x="9218613" y="419100"/>
              <a:ext cx="196850" cy="350838"/>
            </a:xfrm>
            <a:custGeom>
              <a:avLst/>
              <a:gdLst>
                <a:gd name="T0" fmla="*/ 1 w 67"/>
                <a:gd name="T1" fmla="*/ 120 h 120"/>
                <a:gd name="T2" fmla="*/ 0 w 67"/>
                <a:gd name="T3" fmla="*/ 119 h 120"/>
                <a:gd name="T4" fmla="*/ 0 w 67"/>
                <a:gd name="T5" fmla="*/ 22 h 120"/>
                <a:gd name="T6" fmla="*/ 22 w 67"/>
                <a:gd name="T7" fmla="*/ 0 h 120"/>
                <a:gd name="T8" fmla="*/ 65 w 67"/>
                <a:gd name="T9" fmla="*/ 0 h 120"/>
                <a:gd name="T10" fmla="*/ 67 w 67"/>
                <a:gd name="T11" fmla="*/ 2 h 120"/>
                <a:gd name="T12" fmla="*/ 65 w 67"/>
                <a:gd name="T13" fmla="*/ 3 h 120"/>
                <a:gd name="T14" fmla="*/ 22 w 67"/>
                <a:gd name="T15" fmla="*/ 3 h 120"/>
                <a:gd name="T16" fmla="*/ 3 w 67"/>
                <a:gd name="T17" fmla="*/ 22 h 120"/>
                <a:gd name="T18" fmla="*/ 3 w 67"/>
                <a:gd name="T19" fmla="*/ 119 h 120"/>
                <a:gd name="T20" fmla="*/ 1 w 67"/>
                <a:gd name="T21" fmla="*/ 12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120">
                  <a:moveTo>
                    <a:pt x="1" y="120"/>
                  </a:moveTo>
                  <a:cubicBezTo>
                    <a:pt x="0" y="120"/>
                    <a:pt x="0" y="120"/>
                    <a:pt x="0" y="119"/>
                  </a:cubicBezTo>
                  <a:cubicBezTo>
                    <a:pt x="0" y="22"/>
                    <a:pt x="0" y="22"/>
                    <a:pt x="0" y="22"/>
                  </a:cubicBezTo>
                  <a:cubicBezTo>
                    <a:pt x="0" y="10"/>
                    <a:pt x="10" y="0"/>
                    <a:pt x="22" y="0"/>
                  </a:cubicBezTo>
                  <a:cubicBezTo>
                    <a:pt x="65" y="0"/>
                    <a:pt x="65" y="0"/>
                    <a:pt x="65" y="0"/>
                  </a:cubicBezTo>
                  <a:cubicBezTo>
                    <a:pt x="66" y="0"/>
                    <a:pt x="67" y="1"/>
                    <a:pt x="67" y="2"/>
                  </a:cubicBezTo>
                  <a:cubicBezTo>
                    <a:pt x="67" y="2"/>
                    <a:pt x="66" y="3"/>
                    <a:pt x="65" y="3"/>
                  </a:cubicBezTo>
                  <a:cubicBezTo>
                    <a:pt x="22" y="3"/>
                    <a:pt x="22" y="3"/>
                    <a:pt x="22" y="3"/>
                  </a:cubicBezTo>
                  <a:cubicBezTo>
                    <a:pt x="11" y="3"/>
                    <a:pt x="3" y="12"/>
                    <a:pt x="3" y="22"/>
                  </a:cubicBezTo>
                  <a:cubicBezTo>
                    <a:pt x="3" y="119"/>
                    <a:pt x="3" y="119"/>
                    <a:pt x="3" y="119"/>
                  </a:cubicBezTo>
                  <a:cubicBezTo>
                    <a:pt x="3" y="120"/>
                    <a:pt x="2" y="120"/>
                    <a:pt x="1" y="120"/>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7" name="Rectangle 1565">
              <a:extLst>
                <a:ext uri="{FF2B5EF4-FFF2-40B4-BE49-F238E27FC236}">
                  <a16:creationId xmlns:a16="http://schemas.microsoft.com/office/drawing/2014/main" id="{F7AC543A-E072-4527-949A-AF3B7F8A2DBC}"/>
                </a:ext>
              </a:extLst>
            </p:cNvPr>
            <p:cNvSpPr>
              <a:spLocks noChangeArrowheads="1"/>
            </p:cNvSpPr>
            <p:nvPr/>
          </p:nvSpPr>
          <p:spPr bwMode="auto">
            <a:xfrm>
              <a:off x="9696450" y="1081088"/>
              <a:ext cx="22225" cy="34925"/>
            </a:xfrm>
            <a:prstGeom prst="rect">
              <a:avLst/>
            </a:prstGeom>
            <a:solidFill>
              <a:srgbClr val="1386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8" name="Rectangle 1566">
              <a:extLst>
                <a:ext uri="{FF2B5EF4-FFF2-40B4-BE49-F238E27FC236}">
                  <a16:creationId xmlns:a16="http://schemas.microsoft.com/office/drawing/2014/main" id="{C705D6BE-E227-4E16-9124-A382E8CCCED8}"/>
                </a:ext>
              </a:extLst>
            </p:cNvPr>
            <p:cNvSpPr>
              <a:spLocks noChangeArrowheads="1"/>
            </p:cNvSpPr>
            <p:nvPr/>
          </p:nvSpPr>
          <p:spPr bwMode="auto">
            <a:xfrm>
              <a:off x="9731375" y="1042988"/>
              <a:ext cx="23813" cy="73025"/>
            </a:xfrm>
            <a:prstGeom prst="rect">
              <a:avLst/>
            </a:prstGeom>
            <a:solidFill>
              <a:srgbClr val="1DB0E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9" name="Rectangle 1567">
              <a:extLst>
                <a:ext uri="{FF2B5EF4-FFF2-40B4-BE49-F238E27FC236}">
                  <a16:creationId xmlns:a16="http://schemas.microsoft.com/office/drawing/2014/main" id="{0261C134-82BC-4ECF-9F3E-8500A59583DF}"/>
                </a:ext>
              </a:extLst>
            </p:cNvPr>
            <p:cNvSpPr>
              <a:spLocks noChangeArrowheads="1"/>
            </p:cNvSpPr>
            <p:nvPr/>
          </p:nvSpPr>
          <p:spPr bwMode="auto">
            <a:xfrm>
              <a:off x="9766300" y="1011238"/>
              <a:ext cx="23813" cy="104775"/>
            </a:xfrm>
            <a:prstGeom prst="rect">
              <a:avLst/>
            </a:prstGeom>
            <a:solidFill>
              <a:srgbClr val="49CD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50" name="Freeform 1568">
              <a:extLst>
                <a:ext uri="{FF2B5EF4-FFF2-40B4-BE49-F238E27FC236}">
                  <a16:creationId xmlns:a16="http://schemas.microsoft.com/office/drawing/2014/main" id="{E6360E9C-7472-44BD-A890-D5204BDBEDC9}"/>
                </a:ext>
              </a:extLst>
            </p:cNvPr>
            <p:cNvSpPr>
              <a:spLocks/>
            </p:cNvSpPr>
            <p:nvPr/>
          </p:nvSpPr>
          <p:spPr bwMode="auto">
            <a:xfrm>
              <a:off x="9699625" y="1050925"/>
              <a:ext cx="84138" cy="38100"/>
            </a:xfrm>
            <a:custGeom>
              <a:avLst/>
              <a:gdLst>
                <a:gd name="T0" fmla="*/ 27 w 29"/>
                <a:gd name="T1" fmla="*/ 8 h 13"/>
                <a:gd name="T2" fmla="*/ 25 w 29"/>
                <a:gd name="T3" fmla="*/ 9 h 13"/>
                <a:gd name="T4" fmla="*/ 17 w 29"/>
                <a:gd name="T5" fmla="*/ 3 h 13"/>
                <a:gd name="T6" fmla="*/ 17 w 29"/>
                <a:gd name="T7" fmla="*/ 2 h 13"/>
                <a:gd name="T8" fmla="*/ 14 w 29"/>
                <a:gd name="T9" fmla="*/ 0 h 13"/>
                <a:gd name="T10" fmla="*/ 12 w 29"/>
                <a:gd name="T11" fmla="*/ 2 h 13"/>
                <a:gd name="T12" fmla="*/ 12 w 29"/>
                <a:gd name="T13" fmla="*/ 2 h 13"/>
                <a:gd name="T14" fmla="*/ 5 w 29"/>
                <a:gd name="T15" fmla="*/ 5 h 13"/>
                <a:gd name="T16" fmla="*/ 3 w 29"/>
                <a:gd name="T17" fmla="*/ 4 h 13"/>
                <a:gd name="T18" fmla="*/ 0 w 29"/>
                <a:gd name="T19" fmla="*/ 6 h 13"/>
                <a:gd name="T20" fmla="*/ 3 w 29"/>
                <a:gd name="T21" fmla="*/ 8 h 13"/>
                <a:gd name="T22" fmla="*/ 5 w 29"/>
                <a:gd name="T23" fmla="*/ 6 h 13"/>
                <a:gd name="T24" fmla="*/ 5 w 29"/>
                <a:gd name="T25" fmla="*/ 6 h 13"/>
                <a:gd name="T26" fmla="*/ 12 w 29"/>
                <a:gd name="T27" fmla="*/ 3 h 13"/>
                <a:gd name="T28" fmla="*/ 14 w 29"/>
                <a:gd name="T29" fmla="*/ 4 h 13"/>
                <a:gd name="T30" fmla="*/ 16 w 29"/>
                <a:gd name="T31" fmla="*/ 4 h 13"/>
                <a:gd name="T32" fmla="*/ 24 w 29"/>
                <a:gd name="T33" fmla="*/ 10 h 13"/>
                <a:gd name="T34" fmla="*/ 24 w 29"/>
                <a:gd name="T35" fmla="*/ 10 h 13"/>
                <a:gd name="T36" fmla="*/ 27 w 29"/>
                <a:gd name="T37" fmla="*/ 13 h 13"/>
                <a:gd name="T38" fmla="*/ 29 w 29"/>
                <a:gd name="T39" fmla="*/ 10 h 13"/>
                <a:gd name="T40" fmla="*/ 27 w 29"/>
                <a:gd name="T41" fmla="*/ 8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 h="13">
                  <a:moveTo>
                    <a:pt x="27" y="8"/>
                  </a:moveTo>
                  <a:cubicBezTo>
                    <a:pt x="26" y="8"/>
                    <a:pt x="25" y="8"/>
                    <a:pt x="25" y="9"/>
                  </a:cubicBezTo>
                  <a:cubicBezTo>
                    <a:pt x="17" y="3"/>
                    <a:pt x="17" y="3"/>
                    <a:pt x="17" y="3"/>
                  </a:cubicBezTo>
                  <a:cubicBezTo>
                    <a:pt x="17" y="3"/>
                    <a:pt x="17" y="2"/>
                    <a:pt x="17" y="2"/>
                  </a:cubicBezTo>
                  <a:cubicBezTo>
                    <a:pt x="17" y="1"/>
                    <a:pt x="16" y="0"/>
                    <a:pt x="14" y="0"/>
                  </a:cubicBezTo>
                  <a:cubicBezTo>
                    <a:pt x="13" y="0"/>
                    <a:pt x="12" y="1"/>
                    <a:pt x="12" y="2"/>
                  </a:cubicBezTo>
                  <a:cubicBezTo>
                    <a:pt x="12" y="2"/>
                    <a:pt x="12" y="2"/>
                    <a:pt x="12" y="2"/>
                  </a:cubicBezTo>
                  <a:cubicBezTo>
                    <a:pt x="5" y="5"/>
                    <a:pt x="5" y="5"/>
                    <a:pt x="5" y="5"/>
                  </a:cubicBezTo>
                  <a:cubicBezTo>
                    <a:pt x="4" y="4"/>
                    <a:pt x="3" y="4"/>
                    <a:pt x="3" y="4"/>
                  </a:cubicBezTo>
                  <a:cubicBezTo>
                    <a:pt x="1" y="4"/>
                    <a:pt x="0" y="5"/>
                    <a:pt x="0" y="6"/>
                  </a:cubicBezTo>
                  <a:cubicBezTo>
                    <a:pt x="0" y="7"/>
                    <a:pt x="1" y="8"/>
                    <a:pt x="3" y="8"/>
                  </a:cubicBezTo>
                  <a:cubicBezTo>
                    <a:pt x="4" y="8"/>
                    <a:pt x="5" y="7"/>
                    <a:pt x="5" y="6"/>
                  </a:cubicBezTo>
                  <a:cubicBezTo>
                    <a:pt x="5" y="6"/>
                    <a:pt x="5" y="6"/>
                    <a:pt x="5" y="6"/>
                  </a:cubicBezTo>
                  <a:cubicBezTo>
                    <a:pt x="12" y="3"/>
                    <a:pt x="12" y="3"/>
                    <a:pt x="12" y="3"/>
                  </a:cubicBezTo>
                  <a:cubicBezTo>
                    <a:pt x="13" y="4"/>
                    <a:pt x="14" y="4"/>
                    <a:pt x="14" y="4"/>
                  </a:cubicBezTo>
                  <a:cubicBezTo>
                    <a:pt x="15" y="4"/>
                    <a:pt x="16" y="4"/>
                    <a:pt x="16" y="4"/>
                  </a:cubicBezTo>
                  <a:cubicBezTo>
                    <a:pt x="24" y="10"/>
                    <a:pt x="24" y="10"/>
                    <a:pt x="24" y="10"/>
                  </a:cubicBezTo>
                  <a:cubicBezTo>
                    <a:pt x="24" y="10"/>
                    <a:pt x="24" y="10"/>
                    <a:pt x="24" y="10"/>
                  </a:cubicBezTo>
                  <a:cubicBezTo>
                    <a:pt x="24" y="12"/>
                    <a:pt x="25" y="13"/>
                    <a:pt x="27" y="13"/>
                  </a:cubicBezTo>
                  <a:cubicBezTo>
                    <a:pt x="28" y="13"/>
                    <a:pt x="29" y="12"/>
                    <a:pt x="29" y="10"/>
                  </a:cubicBezTo>
                  <a:cubicBezTo>
                    <a:pt x="29" y="9"/>
                    <a:pt x="28" y="8"/>
                    <a:pt x="27" y="8"/>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sp>
        <p:nvSpPr>
          <p:cNvPr id="4" name="Rectangle: Rounded Corners 3">
            <a:extLst>
              <a:ext uri="{FF2B5EF4-FFF2-40B4-BE49-F238E27FC236}">
                <a16:creationId xmlns:a16="http://schemas.microsoft.com/office/drawing/2014/main" id="{28603FFA-0BEC-40E9-AA68-3A81B1EBEBF9}"/>
              </a:ext>
            </a:extLst>
          </p:cNvPr>
          <p:cNvSpPr/>
          <p:nvPr/>
        </p:nvSpPr>
        <p:spPr bwMode="auto">
          <a:xfrm>
            <a:off x="118359" y="4860574"/>
            <a:ext cx="1637042" cy="826153"/>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A)</a:t>
            </a:r>
          </a:p>
          <a:p>
            <a:pPr algn="ctr" defTabSz="913927"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99,999</a:t>
            </a:r>
          </a:p>
        </p:txBody>
      </p:sp>
      <p:sp>
        <p:nvSpPr>
          <p:cNvPr id="5" name="Rectangle: Rounded Corners 4">
            <a:extLst>
              <a:ext uri="{FF2B5EF4-FFF2-40B4-BE49-F238E27FC236}">
                <a16:creationId xmlns:a16="http://schemas.microsoft.com/office/drawing/2014/main" id="{7F2F21BD-558F-4E43-B2D1-C92A12E1629B}"/>
              </a:ext>
            </a:extLst>
          </p:cNvPr>
          <p:cNvSpPr/>
          <p:nvPr/>
        </p:nvSpPr>
        <p:spPr bwMode="auto">
          <a:xfrm>
            <a:off x="1823200" y="4860574"/>
            <a:ext cx="1637042" cy="826153"/>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B)</a:t>
            </a:r>
          </a:p>
          <a:p>
            <a:pPr algn="ctr" defTabSz="913927"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60,000,000</a:t>
            </a:r>
          </a:p>
        </p:txBody>
      </p:sp>
      <p:sp>
        <p:nvSpPr>
          <p:cNvPr id="6" name="Rectangle: Rounded Corners 5">
            <a:extLst>
              <a:ext uri="{FF2B5EF4-FFF2-40B4-BE49-F238E27FC236}">
                <a16:creationId xmlns:a16="http://schemas.microsoft.com/office/drawing/2014/main" id="{4304B953-A69A-4B95-BC80-39A7DA749DA8}"/>
              </a:ext>
            </a:extLst>
          </p:cNvPr>
          <p:cNvSpPr/>
          <p:nvPr/>
        </p:nvSpPr>
        <p:spPr bwMode="auto">
          <a:xfrm>
            <a:off x="3528041" y="4860574"/>
            <a:ext cx="1637042"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1961" b="1" dirty="0">
                <a:gradFill>
                  <a:gsLst>
                    <a:gs pos="0">
                      <a:srgbClr val="FFFFFF"/>
                    </a:gs>
                    <a:gs pos="100000">
                      <a:srgbClr val="FFFFFF"/>
                    </a:gs>
                  </a:gsLst>
                  <a:lin ang="5400000" scaled="0"/>
                </a:gradFill>
                <a:latin typeface="Segoe UI"/>
                <a:ea typeface="Segoe UI" pitchFamily="34" charset="0"/>
                <a:cs typeface="Segoe UI" pitchFamily="34" charset="0"/>
              </a:rPr>
              <a:t>C)</a:t>
            </a:r>
          </a:p>
          <a:p>
            <a:pPr algn="ctr" defTabSz="913927" fontAlgn="base">
              <a:spcBef>
                <a:spcPct val="0"/>
              </a:spcBef>
              <a:spcAft>
                <a:spcPct val="0"/>
              </a:spcAft>
              <a:defRPr/>
            </a:pPr>
            <a:r>
              <a:rPr lang="en-US" sz="1961" b="1" dirty="0">
                <a:gradFill>
                  <a:gsLst>
                    <a:gs pos="0">
                      <a:srgbClr val="FFFFFF"/>
                    </a:gs>
                    <a:gs pos="100000">
                      <a:srgbClr val="FFFFFF"/>
                    </a:gs>
                  </a:gsLst>
                  <a:lin ang="5400000" scaled="0"/>
                </a:gradFill>
                <a:latin typeface="Segoe UI"/>
                <a:ea typeface="Segoe UI" pitchFamily="34" charset="0"/>
                <a:cs typeface="Segoe UI" pitchFamily="34" charset="0"/>
              </a:rPr>
              <a:t>1,048,576</a:t>
            </a:r>
          </a:p>
        </p:txBody>
      </p:sp>
    </p:spTree>
    <p:extLst>
      <p:ext uri="{BB962C8B-B14F-4D97-AF65-F5344CB8AC3E}">
        <p14:creationId xmlns:p14="http://schemas.microsoft.com/office/powerpoint/2010/main" val="366643863"/>
      </p:ext>
    </p:extLst>
  </p:cSld>
  <p:clrMapOvr>
    <a:masterClrMapping/>
  </p:clrMapOvr>
  <p:transition>
    <p:fade/>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Rectangle 94">
            <a:extLst>
              <a:ext uri="{FF2B5EF4-FFF2-40B4-BE49-F238E27FC236}">
                <a16:creationId xmlns:a16="http://schemas.microsoft.com/office/drawing/2014/main" id="{FCF14BDF-B452-4D32-A5A0-A1AD4F6B15FD}"/>
              </a:ext>
            </a:extLst>
          </p:cNvPr>
          <p:cNvSpPr/>
          <p:nvPr/>
        </p:nvSpPr>
        <p:spPr bwMode="auto">
          <a:xfrm>
            <a:off x="1578426" y="5021696"/>
            <a:ext cx="10485728" cy="1706097"/>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STORE</a:t>
            </a:r>
            <a:endParaRPr lang="en-US" sz="2400" b="1">
              <a:solidFill>
                <a:schemeClr val="tx1">
                  <a:lumMod val="50000"/>
                  <a:lumOff val="50000"/>
                </a:schemeClr>
              </a:solidFill>
              <a:ea typeface="Segoe UI" pitchFamily="34" charset="0"/>
              <a:cs typeface="Segoe UI" pitchFamily="34" charset="0"/>
            </a:endParaRPr>
          </a:p>
        </p:txBody>
      </p:sp>
      <p:sp>
        <p:nvSpPr>
          <p:cNvPr id="91" name="Rectangle 90">
            <a:extLst>
              <a:ext uri="{FF2B5EF4-FFF2-40B4-BE49-F238E27FC236}">
                <a16:creationId xmlns:a16="http://schemas.microsoft.com/office/drawing/2014/main" id="{D1CDC214-4E1D-40C7-AE60-10304584D57A}"/>
              </a:ext>
            </a:extLst>
          </p:cNvPr>
          <p:cNvSpPr/>
          <p:nvPr/>
        </p:nvSpPr>
        <p:spPr bwMode="auto">
          <a:xfrm>
            <a:off x="10650944" y="437281"/>
            <a:ext cx="1413210"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VISUALIZE</a:t>
            </a:r>
            <a:endParaRPr lang="en-US" sz="2400" b="1">
              <a:solidFill>
                <a:schemeClr val="tx1">
                  <a:lumMod val="50000"/>
                  <a:lumOff val="50000"/>
                </a:schemeClr>
              </a:solidFill>
              <a:ea typeface="Segoe UI" pitchFamily="34" charset="0"/>
              <a:cs typeface="Segoe UI" pitchFamily="34" charset="0"/>
            </a:endParaRPr>
          </a:p>
        </p:txBody>
      </p:sp>
      <p:sp>
        <p:nvSpPr>
          <p:cNvPr id="5" name="Title 2">
            <a:extLst>
              <a:ext uri="{FF2B5EF4-FFF2-40B4-BE49-F238E27FC236}">
                <a16:creationId xmlns:a16="http://schemas.microsoft.com/office/drawing/2014/main" id="{8AD66CDD-4D30-458A-B0C3-3DDB42D5EF03}"/>
              </a:ext>
            </a:extLst>
          </p:cNvPr>
          <p:cNvSpPr txBox="1">
            <a:spLocks/>
          </p:cNvSpPr>
          <p:nvPr/>
        </p:nvSpPr>
        <p:spPr>
          <a:xfrm>
            <a:off x="489425" y="-757915"/>
            <a:ext cx="5555178" cy="757914"/>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r>
              <a:rPr lang="en-US"/>
              <a:t>Modern Data Warehouse</a:t>
            </a:r>
          </a:p>
        </p:txBody>
      </p:sp>
      <p:sp>
        <p:nvSpPr>
          <p:cNvPr id="6" name="Rectangle 5">
            <a:extLst>
              <a:ext uri="{FF2B5EF4-FFF2-40B4-BE49-F238E27FC236}">
                <a16:creationId xmlns:a16="http://schemas.microsoft.com/office/drawing/2014/main" id="{F608A9AF-2172-430A-A048-0E42E62E1535}"/>
              </a:ext>
            </a:extLst>
          </p:cNvPr>
          <p:cNvSpPr/>
          <p:nvPr/>
        </p:nvSpPr>
        <p:spPr bwMode="auto">
          <a:xfrm>
            <a:off x="1582950"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INGEST</a:t>
            </a:r>
            <a:endParaRPr lang="en-US" sz="2400" b="1">
              <a:solidFill>
                <a:schemeClr val="tx1">
                  <a:lumMod val="50000"/>
                  <a:lumOff val="50000"/>
                </a:schemeClr>
              </a:solidFill>
              <a:ea typeface="Segoe UI" pitchFamily="34" charset="0"/>
              <a:cs typeface="Segoe UI" pitchFamily="34" charset="0"/>
            </a:endParaRPr>
          </a:p>
        </p:txBody>
      </p:sp>
      <p:sp>
        <p:nvSpPr>
          <p:cNvPr id="8" name="Rectangle 7">
            <a:extLst>
              <a:ext uri="{FF2B5EF4-FFF2-40B4-BE49-F238E27FC236}">
                <a16:creationId xmlns:a16="http://schemas.microsoft.com/office/drawing/2014/main" id="{170FB63E-99E9-43E4-A4D5-CCB5FD9A85F1}"/>
              </a:ext>
            </a:extLst>
          </p:cNvPr>
          <p:cNvSpPr/>
          <p:nvPr/>
        </p:nvSpPr>
        <p:spPr bwMode="auto">
          <a:xfrm>
            <a:off x="3849948"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dirty="0">
                <a:solidFill>
                  <a:schemeClr val="tx1">
                    <a:lumMod val="50000"/>
                    <a:lumOff val="50000"/>
                  </a:schemeClr>
                </a:solidFill>
                <a:ea typeface="Segoe UI" pitchFamily="34" charset="0"/>
                <a:cs typeface="Segoe UI" pitchFamily="34" charset="0"/>
              </a:rPr>
              <a:t>PREPARE</a:t>
            </a:r>
            <a:endParaRPr lang="en-US" sz="2400" b="1" dirty="0">
              <a:solidFill>
                <a:schemeClr val="tx1">
                  <a:lumMod val="50000"/>
                  <a:lumOff val="50000"/>
                </a:schemeClr>
              </a:solidFill>
              <a:ea typeface="Segoe UI" pitchFamily="34" charset="0"/>
              <a:cs typeface="Segoe UI" pitchFamily="34" charset="0"/>
            </a:endParaRPr>
          </a:p>
        </p:txBody>
      </p:sp>
      <p:sp>
        <p:nvSpPr>
          <p:cNvPr id="9" name="Rectangle 8">
            <a:extLst>
              <a:ext uri="{FF2B5EF4-FFF2-40B4-BE49-F238E27FC236}">
                <a16:creationId xmlns:a16="http://schemas.microsoft.com/office/drawing/2014/main" id="{07F387B8-1A81-4F0D-9875-3BB4223648CB}"/>
              </a:ext>
            </a:extLst>
          </p:cNvPr>
          <p:cNvSpPr/>
          <p:nvPr/>
        </p:nvSpPr>
        <p:spPr bwMode="auto">
          <a:xfrm>
            <a:off x="6116947"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TRANSFORM &amp; ENRICH</a:t>
            </a:r>
            <a:endParaRPr lang="en-US" sz="2400" b="1">
              <a:solidFill>
                <a:schemeClr val="tx1">
                  <a:lumMod val="50000"/>
                  <a:lumOff val="50000"/>
                </a:schemeClr>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2C66B68D-EBC5-4D15-868A-0320583AE1E5}"/>
              </a:ext>
            </a:extLst>
          </p:cNvPr>
          <p:cNvSpPr/>
          <p:nvPr/>
        </p:nvSpPr>
        <p:spPr bwMode="auto">
          <a:xfrm>
            <a:off x="8383945"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SERVE</a:t>
            </a:r>
            <a:endParaRPr lang="en-US" sz="2400" b="1">
              <a:solidFill>
                <a:schemeClr val="tx1">
                  <a:lumMod val="50000"/>
                  <a:lumOff val="50000"/>
                </a:schemeClr>
              </a:soli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AFCE4EC1-6377-4916-8D27-3F2064FED3B1}"/>
              </a:ext>
            </a:extLst>
          </p:cNvPr>
          <p:cNvSpPr/>
          <p:nvPr/>
        </p:nvSpPr>
        <p:spPr bwMode="auto">
          <a:xfrm>
            <a:off x="1642571" y="1122995"/>
            <a:ext cx="10421582" cy="3605226"/>
          </a:xfrm>
          <a:prstGeom prst="rect">
            <a:avLst/>
          </a:prstGeom>
          <a:solidFill>
            <a:schemeClr val="bg1"/>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endParaRPr lang="en-US" b="1">
              <a:solidFill>
                <a:schemeClr val="tx2"/>
              </a:solidFill>
              <a:ea typeface="Segoe UI" pitchFamily="34" charset="0"/>
              <a:cs typeface="Segoe UI" pitchFamily="34" charset="0"/>
            </a:endParaRPr>
          </a:p>
        </p:txBody>
      </p:sp>
      <p:grpSp>
        <p:nvGrpSpPr>
          <p:cNvPr id="25" name="Group 24">
            <a:extLst>
              <a:ext uri="{FF2B5EF4-FFF2-40B4-BE49-F238E27FC236}">
                <a16:creationId xmlns:a16="http://schemas.microsoft.com/office/drawing/2014/main" id="{97F35014-8B23-4101-9AE6-F2FA710E841D}"/>
              </a:ext>
            </a:extLst>
          </p:cNvPr>
          <p:cNvGrpSpPr/>
          <p:nvPr/>
        </p:nvGrpSpPr>
        <p:grpSpPr>
          <a:xfrm>
            <a:off x="2150973" y="2578970"/>
            <a:ext cx="1017287" cy="1185864"/>
            <a:chOff x="2750837" y="5038424"/>
            <a:chExt cx="1017432" cy="1186032"/>
          </a:xfrm>
        </p:grpSpPr>
        <p:pic>
          <p:nvPicPr>
            <p:cNvPr id="22" name="Graphic 21">
              <a:extLst>
                <a:ext uri="{FF2B5EF4-FFF2-40B4-BE49-F238E27FC236}">
                  <a16:creationId xmlns:a16="http://schemas.microsoft.com/office/drawing/2014/main" id="{03A1B42A-E30F-44B1-915B-1061F8D53F2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016480" y="5038424"/>
              <a:ext cx="468443" cy="468443"/>
            </a:xfrm>
            <a:prstGeom prst="rect">
              <a:avLst/>
            </a:prstGeom>
          </p:spPr>
        </p:pic>
        <p:sp>
          <p:nvSpPr>
            <p:cNvPr id="23" name="TextBox 22">
              <a:extLst>
                <a:ext uri="{FF2B5EF4-FFF2-40B4-BE49-F238E27FC236}">
                  <a16:creationId xmlns:a16="http://schemas.microsoft.com/office/drawing/2014/main" id="{500CB214-A98C-4970-8799-FBD3E177BFEE}"/>
                </a:ext>
              </a:extLst>
            </p:cNvPr>
            <p:cNvSpPr txBox="1"/>
            <p:nvPr/>
          </p:nvSpPr>
          <p:spPr>
            <a:xfrm>
              <a:off x="2750837" y="5596540"/>
              <a:ext cx="1017432"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Pipelines</a:t>
              </a:r>
            </a:p>
          </p:txBody>
        </p:sp>
      </p:grpSp>
      <p:grpSp>
        <p:nvGrpSpPr>
          <p:cNvPr id="26" name="Group 25">
            <a:extLst>
              <a:ext uri="{FF2B5EF4-FFF2-40B4-BE49-F238E27FC236}">
                <a16:creationId xmlns:a16="http://schemas.microsoft.com/office/drawing/2014/main" id="{0B486371-1101-42D3-8694-480A4B427C1A}"/>
              </a:ext>
            </a:extLst>
          </p:cNvPr>
          <p:cNvGrpSpPr/>
          <p:nvPr/>
        </p:nvGrpSpPr>
        <p:grpSpPr>
          <a:xfrm>
            <a:off x="2936880" y="5188132"/>
            <a:ext cx="1747118" cy="1519759"/>
            <a:chOff x="2397239" y="5034521"/>
            <a:chExt cx="1747365" cy="1519974"/>
          </a:xfrm>
        </p:grpSpPr>
        <p:pic>
          <p:nvPicPr>
            <p:cNvPr id="27" name="Graphic 26">
              <a:extLst>
                <a:ext uri="{FF2B5EF4-FFF2-40B4-BE49-F238E27FC236}">
                  <a16:creationId xmlns:a16="http://schemas.microsoft.com/office/drawing/2014/main" id="{BC27C63B-4760-4E7F-9590-A9307913871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3012577" y="5034521"/>
              <a:ext cx="476250" cy="476250"/>
            </a:xfrm>
            <a:prstGeom prst="rect">
              <a:avLst/>
            </a:prstGeom>
          </p:spPr>
        </p:pic>
        <p:sp>
          <p:nvSpPr>
            <p:cNvPr id="28" name="TextBox 27">
              <a:extLst>
                <a:ext uri="{FF2B5EF4-FFF2-40B4-BE49-F238E27FC236}">
                  <a16:creationId xmlns:a16="http://schemas.microsoft.com/office/drawing/2014/main" id="{C2E213C4-75C5-4D90-9720-E3FC51B7B67F}"/>
                </a:ext>
              </a:extLst>
            </p:cNvPr>
            <p:cNvSpPr txBox="1"/>
            <p:nvPr/>
          </p:nvSpPr>
          <p:spPr>
            <a:xfrm>
              <a:off x="2397239" y="5596540"/>
              <a:ext cx="1747365" cy="957955"/>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ADLS Gen 2</a:t>
              </a:r>
            </a:p>
            <a:p>
              <a:pPr algn="ctr">
                <a:lnSpc>
                  <a:spcPct val="90000"/>
                </a:lnSpc>
                <a:spcAft>
                  <a:spcPts val="600"/>
                </a:spcAft>
              </a:pPr>
              <a:r>
                <a:rPr lang="en-US" sz="1200">
                  <a:gradFill>
                    <a:gsLst>
                      <a:gs pos="2917">
                        <a:schemeClr val="tx1"/>
                      </a:gs>
                      <a:gs pos="30000">
                        <a:schemeClr val="tx1"/>
                      </a:gs>
                    </a:gsLst>
                    <a:lin ang="5400000" scaled="0"/>
                  </a:gradFill>
                </a:rPr>
                <a:t>Storage Account</a:t>
              </a:r>
            </a:p>
            <a:p>
              <a:pPr algn="ctr">
                <a:lnSpc>
                  <a:spcPct val="90000"/>
                </a:lnSpc>
                <a:spcAft>
                  <a:spcPts val="600"/>
                </a:spcAft>
              </a:pPr>
              <a:r>
                <a:rPr lang="en-US" sz="1200">
                  <a:gradFill>
                    <a:gsLst>
                      <a:gs pos="2917">
                        <a:schemeClr val="tx1"/>
                      </a:gs>
                      <a:gs pos="30000">
                        <a:schemeClr val="tx1"/>
                      </a:gs>
                    </a:gsLst>
                    <a:lin ang="5400000" scaled="0"/>
                  </a:gradFill>
                </a:rPr>
                <a:t>Data Lake</a:t>
              </a:r>
            </a:p>
          </p:txBody>
        </p:sp>
      </p:grpSp>
      <p:cxnSp>
        <p:nvCxnSpPr>
          <p:cNvPr id="30" name="Connector: Elbow 29">
            <a:extLst>
              <a:ext uri="{FF2B5EF4-FFF2-40B4-BE49-F238E27FC236}">
                <a16:creationId xmlns:a16="http://schemas.microsoft.com/office/drawing/2014/main" id="{AB75EFE7-9EA2-4AE9-8102-747456F64FD8}"/>
              </a:ext>
            </a:extLst>
          </p:cNvPr>
          <p:cNvCxnSpPr>
            <a:cxnSpLocks/>
            <a:stCxn id="6" idx="2"/>
            <a:endCxn id="27" idx="0"/>
          </p:cNvCxnSpPr>
          <p:nvPr/>
        </p:nvCxnSpPr>
        <p:spPr>
          <a:xfrm rot="16200000" flipH="1">
            <a:off x="3052901" y="4450809"/>
            <a:ext cx="295927" cy="1178718"/>
          </a:xfrm>
          <a:prstGeom prst="bentConnector3">
            <a:avLst>
              <a:gd name="adj1" fmla="val 43564"/>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57" name="Group 56">
            <a:extLst>
              <a:ext uri="{FF2B5EF4-FFF2-40B4-BE49-F238E27FC236}">
                <a16:creationId xmlns:a16="http://schemas.microsoft.com/office/drawing/2014/main" id="{E37DF3F3-047F-4326-80F2-25E2F1AC6B02}"/>
              </a:ext>
            </a:extLst>
          </p:cNvPr>
          <p:cNvGrpSpPr/>
          <p:nvPr/>
        </p:nvGrpSpPr>
        <p:grpSpPr>
          <a:xfrm>
            <a:off x="3826091" y="1901404"/>
            <a:ext cx="1274462" cy="1189766"/>
            <a:chOff x="2612382" y="5034521"/>
            <a:chExt cx="1274643" cy="1189935"/>
          </a:xfrm>
        </p:grpSpPr>
        <p:pic>
          <p:nvPicPr>
            <p:cNvPr id="58" name="Graphic 57">
              <a:extLst>
                <a:ext uri="{FF2B5EF4-FFF2-40B4-BE49-F238E27FC236}">
                  <a16:creationId xmlns:a16="http://schemas.microsoft.com/office/drawing/2014/main" id="{A4161551-D0FC-4BCD-9411-B1F875C5DFA9}"/>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59" name="TextBox 58">
              <a:extLst>
                <a:ext uri="{FF2B5EF4-FFF2-40B4-BE49-F238E27FC236}">
                  <a16:creationId xmlns:a16="http://schemas.microsoft.com/office/drawing/2014/main" id="{7BE3CC81-352C-4062-94CC-851CBD91D2B6}"/>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(Serverless)</a:t>
              </a:r>
            </a:p>
          </p:txBody>
        </p:sp>
      </p:grpSp>
      <p:grpSp>
        <p:nvGrpSpPr>
          <p:cNvPr id="60" name="Group 59">
            <a:extLst>
              <a:ext uri="{FF2B5EF4-FFF2-40B4-BE49-F238E27FC236}">
                <a16:creationId xmlns:a16="http://schemas.microsoft.com/office/drawing/2014/main" id="{E81D1BA8-5794-4540-8FD9-0BFFF822E388}"/>
              </a:ext>
            </a:extLst>
          </p:cNvPr>
          <p:cNvGrpSpPr/>
          <p:nvPr/>
        </p:nvGrpSpPr>
        <p:grpSpPr>
          <a:xfrm>
            <a:off x="4745429" y="1891507"/>
            <a:ext cx="1274462" cy="1193329"/>
            <a:chOff x="2612382" y="5037574"/>
            <a:chExt cx="1274643" cy="1193499"/>
          </a:xfrm>
        </p:grpSpPr>
        <p:pic>
          <p:nvPicPr>
            <p:cNvPr id="61" name="Graphic 60">
              <a:extLst>
                <a:ext uri="{FF2B5EF4-FFF2-40B4-BE49-F238E27FC236}">
                  <a16:creationId xmlns:a16="http://schemas.microsoft.com/office/drawing/2014/main" id="{B334DE59-6BC9-4D05-BA1B-CF5A724C2898}"/>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3015630" y="5037574"/>
              <a:ext cx="470144" cy="470144"/>
            </a:xfrm>
            <a:prstGeom prst="rect">
              <a:avLst/>
            </a:prstGeom>
          </p:spPr>
        </p:pic>
        <p:sp>
          <p:nvSpPr>
            <p:cNvPr id="62" name="TextBox 61">
              <a:extLst>
                <a:ext uri="{FF2B5EF4-FFF2-40B4-BE49-F238E27FC236}">
                  <a16:creationId xmlns:a16="http://schemas.microsoft.com/office/drawing/2014/main" id="{589AC76D-2121-48E5-981B-8F70F58E04CA}"/>
                </a:ext>
              </a:extLst>
            </p:cNvPr>
            <p:cNvSpPr txBox="1"/>
            <p:nvPr/>
          </p:nvSpPr>
          <p:spPr>
            <a:xfrm>
              <a:off x="2612382" y="5596540"/>
              <a:ext cx="1274643" cy="634533"/>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Pipeline</a:t>
              </a:r>
            </a:p>
          </p:txBody>
        </p:sp>
      </p:grpSp>
      <p:cxnSp>
        <p:nvCxnSpPr>
          <p:cNvPr id="63" name="Connector: Elbow 62">
            <a:extLst>
              <a:ext uri="{FF2B5EF4-FFF2-40B4-BE49-F238E27FC236}">
                <a16:creationId xmlns:a16="http://schemas.microsoft.com/office/drawing/2014/main" id="{266A887A-5443-4AA5-B8D1-69110B4B171F}"/>
              </a:ext>
            </a:extLst>
          </p:cNvPr>
          <p:cNvCxnSpPr>
            <a:cxnSpLocks/>
            <a:stCxn id="27" idx="3"/>
            <a:endCxn id="8" idx="2"/>
          </p:cNvCxnSpPr>
          <p:nvPr/>
        </p:nvCxnSpPr>
        <p:spPr>
          <a:xfrm flipV="1">
            <a:off x="4028314" y="4892205"/>
            <a:ext cx="850189"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67" name="Group 66">
            <a:extLst>
              <a:ext uri="{FF2B5EF4-FFF2-40B4-BE49-F238E27FC236}">
                <a16:creationId xmlns:a16="http://schemas.microsoft.com/office/drawing/2014/main" id="{B9D836E3-D771-49EF-99EE-61903CF97691}"/>
              </a:ext>
            </a:extLst>
          </p:cNvPr>
          <p:cNvGrpSpPr/>
          <p:nvPr/>
        </p:nvGrpSpPr>
        <p:grpSpPr>
          <a:xfrm>
            <a:off x="7125632" y="1641342"/>
            <a:ext cx="1148205" cy="1192480"/>
            <a:chOff x="2660684" y="5038424"/>
            <a:chExt cx="1148368" cy="1192649"/>
          </a:xfrm>
        </p:grpSpPr>
        <p:pic>
          <p:nvPicPr>
            <p:cNvPr id="68" name="Graphic 67">
              <a:extLst>
                <a:ext uri="{FF2B5EF4-FFF2-40B4-BE49-F238E27FC236}">
                  <a16:creationId xmlns:a16="http://schemas.microsoft.com/office/drawing/2014/main" id="{B0146FD3-1EFD-4864-AFB6-0A3DB12836C3}"/>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3016480" y="5038424"/>
              <a:ext cx="468443" cy="468443"/>
            </a:xfrm>
            <a:prstGeom prst="rect">
              <a:avLst/>
            </a:prstGeom>
          </p:spPr>
        </p:pic>
        <p:sp>
          <p:nvSpPr>
            <p:cNvPr id="69" name="TextBox 68">
              <a:extLst>
                <a:ext uri="{FF2B5EF4-FFF2-40B4-BE49-F238E27FC236}">
                  <a16:creationId xmlns:a16="http://schemas.microsoft.com/office/drawing/2014/main" id="{E490E254-3B21-48ED-BFAD-B666615E5EC4}"/>
                </a:ext>
              </a:extLst>
            </p:cNvPr>
            <p:cNvSpPr txBox="1"/>
            <p:nvPr/>
          </p:nvSpPr>
          <p:spPr>
            <a:xfrm>
              <a:off x="2660684" y="5596540"/>
              <a:ext cx="1148368" cy="634533"/>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Pipeline</a:t>
              </a:r>
            </a:p>
          </p:txBody>
        </p:sp>
      </p:grpSp>
      <p:cxnSp>
        <p:nvCxnSpPr>
          <p:cNvPr id="73" name="Connector: Elbow 72">
            <a:extLst>
              <a:ext uri="{FF2B5EF4-FFF2-40B4-BE49-F238E27FC236}">
                <a16:creationId xmlns:a16="http://schemas.microsoft.com/office/drawing/2014/main" id="{607F29EA-A1C6-4E2C-B4FC-B8CF3E119EF4}"/>
              </a:ext>
            </a:extLst>
          </p:cNvPr>
          <p:cNvCxnSpPr>
            <a:cxnSpLocks/>
            <a:stCxn id="27" idx="3"/>
            <a:endCxn id="9" idx="2"/>
          </p:cNvCxnSpPr>
          <p:nvPr/>
        </p:nvCxnSpPr>
        <p:spPr>
          <a:xfrm flipV="1">
            <a:off x="4028313" y="4892205"/>
            <a:ext cx="3117188"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80" name="Group 79">
            <a:extLst>
              <a:ext uri="{FF2B5EF4-FFF2-40B4-BE49-F238E27FC236}">
                <a16:creationId xmlns:a16="http://schemas.microsoft.com/office/drawing/2014/main" id="{ED03BDFD-1E44-444B-A8D3-451A3DE14274}"/>
              </a:ext>
            </a:extLst>
          </p:cNvPr>
          <p:cNvGrpSpPr/>
          <p:nvPr/>
        </p:nvGrpSpPr>
        <p:grpSpPr>
          <a:xfrm>
            <a:off x="8818091" y="1637364"/>
            <a:ext cx="1274462" cy="1189766"/>
            <a:chOff x="2612382" y="5034521"/>
            <a:chExt cx="1274643" cy="1189935"/>
          </a:xfrm>
        </p:grpSpPr>
        <p:pic>
          <p:nvPicPr>
            <p:cNvPr id="81" name="Graphic 80">
              <a:extLst>
                <a:ext uri="{FF2B5EF4-FFF2-40B4-BE49-F238E27FC236}">
                  <a16:creationId xmlns:a16="http://schemas.microsoft.com/office/drawing/2014/main" id="{2EB6997E-1BF1-4F0B-842A-F4DF33024582}"/>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82" name="TextBox 81">
              <a:extLst>
                <a:ext uri="{FF2B5EF4-FFF2-40B4-BE49-F238E27FC236}">
                  <a16:creationId xmlns:a16="http://schemas.microsoft.com/office/drawing/2014/main" id="{9CAB725A-178F-4846-AA74-19A1BEEAF3BF}"/>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dirty="0">
                  <a:gradFill>
                    <a:gsLst>
                      <a:gs pos="2917">
                        <a:schemeClr val="tx1"/>
                      </a:gs>
                      <a:gs pos="30000">
                        <a:schemeClr val="tx1"/>
                      </a:gs>
                    </a:gsLst>
                    <a:lin ang="5400000" scaled="0"/>
                  </a:gradFill>
                </a:rPr>
                <a:t>Synapse SQL </a:t>
              </a:r>
              <a:r>
                <a:rPr lang="en-US" sz="1200" dirty="0">
                  <a:gradFill>
                    <a:gsLst>
                      <a:gs pos="2917">
                        <a:schemeClr val="tx1"/>
                      </a:gs>
                      <a:gs pos="30000">
                        <a:schemeClr val="tx1"/>
                      </a:gs>
                    </a:gsLst>
                    <a:lin ang="5400000" scaled="0"/>
                  </a:gradFill>
                </a:rPr>
                <a:t>(Dedicated)</a:t>
              </a:r>
            </a:p>
          </p:txBody>
        </p:sp>
      </p:grpSp>
      <p:grpSp>
        <p:nvGrpSpPr>
          <p:cNvPr id="88" name="Group 87">
            <a:extLst>
              <a:ext uri="{FF2B5EF4-FFF2-40B4-BE49-F238E27FC236}">
                <a16:creationId xmlns:a16="http://schemas.microsoft.com/office/drawing/2014/main" id="{C8CE92B3-8A38-4962-A1DA-EDB8EF6B9B00}"/>
              </a:ext>
            </a:extLst>
          </p:cNvPr>
          <p:cNvGrpSpPr/>
          <p:nvPr/>
        </p:nvGrpSpPr>
        <p:grpSpPr>
          <a:xfrm>
            <a:off x="10689860" y="2219706"/>
            <a:ext cx="1274462" cy="1229356"/>
            <a:chOff x="2612382" y="5071818"/>
            <a:chExt cx="1274643" cy="1229530"/>
          </a:xfrm>
        </p:grpSpPr>
        <p:pic>
          <p:nvPicPr>
            <p:cNvPr id="89" name="Graphic 88">
              <a:extLst>
                <a:ext uri="{FF2B5EF4-FFF2-40B4-BE49-F238E27FC236}">
                  <a16:creationId xmlns:a16="http://schemas.microsoft.com/office/drawing/2014/main" id="{7D4EE8C6-559E-482C-B9AA-BD8B44C485E3}"/>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3049874" y="5071818"/>
              <a:ext cx="401656" cy="401656"/>
            </a:xfrm>
            <a:prstGeom prst="rect">
              <a:avLst/>
            </a:prstGeom>
          </p:spPr>
        </p:pic>
        <p:sp>
          <p:nvSpPr>
            <p:cNvPr id="90" name="TextBox 89">
              <a:extLst>
                <a:ext uri="{FF2B5EF4-FFF2-40B4-BE49-F238E27FC236}">
                  <a16:creationId xmlns:a16="http://schemas.microsoft.com/office/drawing/2014/main" id="{2687718B-D561-4EEC-96AD-6263EECA15D3}"/>
                </a:ext>
              </a:extLst>
            </p:cNvPr>
            <p:cNvSpPr txBox="1"/>
            <p:nvPr/>
          </p:nvSpPr>
          <p:spPr>
            <a:xfrm>
              <a:off x="2612382" y="5596540"/>
              <a:ext cx="1274643" cy="704808"/>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Power BI</a:t>
              </a:r>
            </a:p>
            <a:p>
              <a:pPr algn="ctr">
                <a:lnSpc>
                  <a:spcPct val="90000"/>
                </a:lnSpc>
                <a:spcAft>
                  <a:spcPts val="600"/>
                </a:spcAft>
              </a:pPr>
              <a:endParaRPr lang="en-US" sz="1200">
                <a:gradFill>
                  <a:gsLst>
                    <a:gs pos="2917">
                      <a:schemeClr val="tx1"/>
                    </a:gs>
                    <a:gs pos="30000">
                      <a:schemeClr val="tx1"/>
                    </a:gs>
                  </a:gsLst>
                  <a:lin ang="5400000" scaled="0"/>
                </a:gradFill>
              </a:endParaRPr>
            </a:p>
          </p:txBody>
        </p:sp>
      </p:grpSp>
      <p:grpSp>
        <p:nvGrpSpPr>
          <p:cNvPr id="149" name="Group 148">
            <a:extLst>
              <a:ext uri="{FF2B5EF4-FFF2-40B4-BE49-F238E27FC236}">
                <a16:creationId xmlns:a16="http://schemas.microsoft.com/office/drawing/2014/main" id="{BE46F456-DB35-4301-8B3F-202F0BC8CB75}"/>
              </a:ext>
            </a:extLst>
          </p:cNvPr>
          <p:cNvGrpSpPr/>
          <p:nvPr/>
        </p:nvGrpSpPr>
        <p:grpSpPr>
          <a:xfrm>
            <a:off x="8818091" y="2978125"/>
            <a:ext cx="1274462" cy="1189766"/>
            <a:chOff x="2612382" y="5034521"/>
            <a:chExt cx="1274643" cy="1189935"/>
          </a:xfrm>
        </p:grpSpPr>
        <p:pic>
          <p:nvPicPr>
            <p:cNvPr id="150" name="Graphic 149">
              <a:extLst>
                <a:ext uri="{FF2B5EF4-FFF2-40B4-BE49-F238E27FC236}">
                  <a16:creationId xmlns:a16="http://schemas.microsoft.com/office/drawing/2014/main" id="{A0C6A189-9E83-440F-88C0-055D1C1A57DD}"/>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3015591" y="5034521"/>
              <a:ext cx="470221" cy="476250"/>
            </a:xfrm>
            <a:prstGeom prst="rect">
              <a:avLst/>
            </a:prstGeom>
          </p:spPr>
        </p:pic>
        <p:sp>
          <p:nvSpPr>
            <p:cNvPr id="151" name="TextBox 150">
              <a:extLst>
                <a:ext uri="{FF2B5EF4-FFF2-40B4-BE49-F238E27FC236}">
                  <a16:creationId xmlns:a16="http://schemas.microsoft.com/office/drawing/2014/main" id="{F885AA58-4BA7-4B73-9AB6-062C7339DF85}"/>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(Serverless)</a:t>
              </a:r>
            </a:p>
          </p:txBody>
        </p:sp>
      </p:grpSp>
      <p:cxnSp>
        <p:nvCxnSpPr>
          <p:cNvPr id="155" name="Connector: Elbow 154">
            <a:extLst>
              <a:ext uri="{FF2B5EF4-FFF2-40B4-BE49-F238E27FC236}">
                <a16:creationId xmlns:a16="http://schemas.microsoft.com/office/drawing/2014/main" id="{3947CB6D-34D9-4D7B-AF43-B99D0AD7029D}"/>
              </a:ext>
            </a:extLst>
          </p:cNvPr>
          <p:cNvCxnSpPr>
            <a:cxnSpLocks/>
            <a:stCxn id="27" idx="3"/>
            <a:endCxn id="10" idx="2"/>
          </p:cNvCxnSpPr>
          <p:nvPr/>
        </p:nvCxnSpPr>
        <p:spPr>
          <a:xfrm flipV="1">
            <a:off x="4028313" y="4892205"/>
            <a:ext cx="5384186"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C166E098-1CA3-4250-9653-2843C982B9D1}"/>
              </a:ext>
            </a:extLst>
          </p:cNvPr>
          <p:cNvSpPr txBox="1"/>
          <p:nvPr/>
        </p:nvSpPr>
        <p:spPr>
          <a:xfrm>
            <a:off x="4584021" y="2910451"/>
            <a:ext cx="595186" cy="461600"/>
          </a:xfrm>
          <a:prstGeom prst="rect">
            <a:avLst/>
          </a:prstGeom>
          <a:noFill/>
        </p:spPr>
        <p:txBody>
          <a:bodyPr wrap="square" lIns="182854" tIns="146284" rIns="182854" bIns="146284" rtlCol="0">
            <a:spAutoFit/>
          </a:bodyPr>
          <a:lstStyle/>
          <a:p>
            <a:pPr>
              <a:lnSpc>
                <a:spcPct val="90000"/>
              </a:lnSpc>
              <a:spcAft>
                <a:spcPts val="600"/>
              </a:spcAft>
            </a:pPr>
            <a:r>
              <a:rPr lang="en-US" sz="1200" dirty="0">
                <a:gradFill>
                  <a:gsLst>
                    <a:gs pos="2917">
                      <a:schemeClr val="tx1"/>
                    </a:gs>
                    <a:gs pos="30000">
                      <a:schemeClr val="tx1"/>
                    </a:gs>
                  </a:gsLst>
                  <a:lin ang="5400000" scaled="0"/>
                </a:gradFill>
              </a:rPr>
              <a:t>OR</a:t>
            </a:r>
          </a:p>
        </p:txBody>
      </p:sp>
      <p:grpSp>
        <p:nvGrpSpPr>
          <p:cNvPr id="85" name="Group 84">
            <a:extLst>
              <a:ext uri="{FF2B5EF4-FFF2-40B4-BE49-F238E27FC236}">
                <a16:creationId xmlns:a16="http://schemas.microsoft.com/office/drawing/2014/main" id="{5A5B0620-C0BB-4103-ACA2-4B9E440C4CA0}"/>
              </a:ext>
            </a:extLst>
          </p:cNvPr>
          <p:cNvGrpSpPr/>
          <p:nvPr/>
        </p:nvGrpSpPr>
        <p:grpSpPr>
          <a:xfrm>
            <a:off x="4248849" y="3311116"/>
            <a:ext cx="1274462" cy="1189763"/>
            <a:chOff x="2612382" y="5034521"/>
            <a:chExt cx="1274643" cy="1189932"/>
          </a:xfrm>
        </p:grpSpPr>
        <p:pic>
          <p:nvPicPr>
            <p:cNvPr id="86" name="Graphic 57">
              <a:extLst>
                <a:ext uri="{FF2B5EF4-FFF2-40B4-BE49-F238E27FC236}">
                  <a16:creationId xmlns:a16="http://schemas.microsoft.com/office/drawing/2014/main" id="{5791F666-1FE4-4725-9B63-6A2B13163684}"/>
                </a:ext>
              </a:extLst>
            </p:cNvPr>
            <p:cNvPicPr>
              <a:picLocks noChangeAspect="1"/>
            </p:cNvPicPr>
            <p:nvPr/>
          </p:nvPicPr>
          <p:blipFill>
            <a:blip r:embed="rId12">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87" name="TextBox 86">
              <a:extLst>
                <a:ext uri="{FF2B5EF4-FFF2-40B4-BE49-F238E27FC236}">
                  <a16:creationId xmlns:a16="http://schemas.microsoft.com/office/drawing/2014/main" id="{8A02CFCD-897A-47BC-A124-59E1B593246D}"/>
                </a:ext>
              </a:extLst>
            </p:cNvPr>
            <p:cNvSpPr txBox="1"/>
            <p:nvPr/>
          </p:nvSpPr>
          <p:spPr>
            <a:xfrm>
              <a:off x="2612382" y="5596540"/>
              <a:ext cx="1274643" cy="627913"/>
            </a:xfrm>
            <a:prstGeom prst="rect">
              <a:avLst/>
            </a:prstGeom>
            <a:noFill/>
          </p:spPr>
          <p:txBody>
            <a:bodyPr wrap="square" lIns="182854" tIns="146284" rIns="182854" bIns="146284" rtlCol="0">
              <a:spAutoFit/>
            </a:bodyPr>
            <a:lstStyle/>
            <a:p>
              <a:pPr algn="ctr">
                <a:lnSpc>
                  <a:spcPct val="90000"/>
                </a:lnSpc>
                <a:spcAft>
                  <a:spcPts val="600"/>
                </a:spcAft>
              </a:pPr>
              <a:r>
                <a:rPr lang="en-US" sz="1200" b="1" dirty="0">
                  <a:gradFill>
                    <a:gsLst>
                      <a:gs pos="2917">
                        <a:schemeClr val="tx1"/>
                      </a:gs>
                      <a:gs pos="30000">
                        <a:schemeClr val="tx1"/>
                      </a:gs>
                    </a:gsLst>
                    <a:lin ang="5400000" scaled="0"/>
                  </a:gradFill>
                </a:rPr>
                <a:t>Apache Spark</a:t>
              </a:r>
            </a:p>
          </p:txBody>
        </p:sp>
      </p:grpSp>
      <p:pic>
        <p:nvPicPr>
          <p:cNvPr id="93" name="Graphic 92">
            <a:extLst>
              <a:ext uri="{FF2B5EF4-FFF2-40B4-BE49-F238E27FC236}">
                <a16:creationId xmlns:a16="http://schemas.microsoft.com/office/drawing/2014/main" id="{950BC18E-750C-4B71-B634-C55CB6AC12D7}"/>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p:blipFill>
        <p:spPr>
          <a:xfrm>
            <a:off x="1818413" y="1247195"/>
            <a:ext cx="476183" cy="476183"/>
          </a:xfrm>
          <a:prstGeom prst="rect">
            <a:avLst/>
          </a:prstGeom>
        </p:spPr>
      </p:pic>
      <p:cxnSp>
        <p:nvCxnSpPr>
          <p:cNvPr id="42" name="Straight Connector 41">
            <a:extLst>
              <a:ext uri="{FF2B5EF4-FFF2-40B4-BE49-F238E27FC236}">
                <a16:creationId xmlns:a16="http://schemas.microsoft.com/office/drawing/2014/main" id="{5245D802-EA6E-4B7C-9EE0-7817965E8594}"/>
              </a:ext>
            </a:extLst>
          </p:cNvPr>
          <p:cNvCxnSpPr>
            <a:cxnSpLocks/>
          </p:cNvCxnSpPr>
          <p:nvPr/>
        </p:nvCxnSpPr>
        <p:spPr>
          <a:xfrm>
            <a:off x="3640059" y="1130254"/>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6186E06-BDE4-4163-99CD-CE440F0BA125}"/>
              </a:ext>
            </a:extLst>
          </p:cNvPr>
          <p:cNvCxnSpPr>
            <a:cxnSpLocks/>
          </p:cNvCxnSpPr>
          <p:nvPr/>
        </p:nvCxnSpPr>
        <p:spPr>
          <a:xfrm>
            <a:off x="3831533" y="1130254"/>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C11E1227-F937-4C9E-BE48-65C75A1E6F56}"/>
              </a:ext>
            </a:extLst>
          </p:cNvPr>
          <p:cNvCxnSpPr>
            <a:cxnSpLocks/>
          </p:cNvCxnSpPr>
          <p:nvPr/>
        </p:nvCxnSpPr>
        <p:spPr>
          <a:xfrm>
            <a:off x="5903501" y="11112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7FE93577-B564-4770-89A7-0B8B3C85EDA2}"/>
              </a:ext>
            </a:extLst>
          </p:cNvPr>
          <p:cNvCxnSpPr>
            <a:cxnSpLocks/>
          </p:cNvCxnSpPr>
          <p:nvPr/>
        </p:nvCxnSpPr>
        <p:spPr>
          <a:xfrm>
            <a:off x="6123547" y="11112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C149FD07-CFC5-4D57-8866-889AA73061E9}"/>
              </a:ext>
            </a:extLst>
          </p:cNvPr>
          <p:cNvCxnSpPr>
            <a:cxnSpLocks/>
          </p:cNvCxnSpPr>
          <p:nvPr/>
        </p:nvCxnSpPr>
        <p:spPr>
          <a:xfrm>
            <a:off x="8192363" y="1111228"/>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F6D0BF86-2493-4424-A743-CF7E3C48176B}"/>
              </a:ext>
            </a:extLst>
          </p:cNvPr>
          <p:cNvCxnSpPr>
            <a:cxnSpLocks/>
          </p:cNvCxnSpPr>
          <p:nvPr/>
        </p:nvCxnSpPr>
        <p:spPr>
          <a:xfrm>
            <a:off x="8383837" y="1111228"/>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6940DB23-03D2-4087-A4E4-082508B1A27D}"/>
              </a:ext>
            </a:extLst>
          </p:cNvPr>
          <p:cNvCxnSpPr>
            <a:cxnSpLocks/>
          </p:cNvCxnSpPr>
          <p:nvPr/>
        </p:nvCxnSpPr>
        <p:spPr>
          <a:xfrm>
            <a:off x="10449944" y="11207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6A09E77D-9864-490A-82E1-39ED67BB9E9E}"/>
              </a:ext>
            </a:extLst>
          </p:cNvPr>
          <p:cNvCxnSpPr>
            <a:cxnSpLocks/>
          </p:cNvCxnSpPr>
          <p:nvPr/>
        </p:nvCxnSpPr>
        <p:spPr>
          <a:xfrm>
            <a:off x="10641419" y="11207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A0145A4B-040C-4CCC-BF27-EE50A211DE5E}"/>
              </a:ext>
            </a:extLst>
          </p:cNvPr>
          <p:cNvSpPr/>
          <p:nvPr/>
        </p:nvSpPr>
        <p:spPr>
          <a:xfrm>
            <a:off x="2306104" y="1317602"/>
            <a:ext cx="3360059" cy="346521"/>
          </a:xfrm>
          <a:prstGeom prst="rect">
            <a:avLst/>
          </a:prstGeom>
          <a:solidFill>
            <a:schemeClr val="bg1"/>
          </a:solidFill>
        </p:spPr>
        <p:txBody>
          <a:bodyPr wrap="none">
            <a:spAutoFit/>
          </a:bodyPr>
          <a:lstStyle/>
          <a:p>
            <a:pPr defTabSz="932293" fontAlgn="base">
              <a:lnSpc>
                <a:spcPct val="90000"/>
              </a:lnSpc>
              <a:spcBef>
                <a:spcPct val="0"/>
              </a:spcBef>
              <a:spcAft>
                <a:spcPct val="0"/>
              </a:spcAft>
            </a:pPr>
            <a:r>
              <a:rPr lang="en-US" b="1">
                <a:solidFill>
                  <a:schemeClr val="tx2"/>
                </a:solidFill>
                <a:ea typeface="Segoe UI" pitchFamily="34" charset="0"/>
                <a:cs typeface="Segoe UI" pitchFamily="34" charset="0"/>
              </a:rPr>
              <a:t>AZURE SYNAPSE ANALYTICS</a:t>
            </a:r>
          </a:p>
        </p:txBody>
      </p:sp>
      <p:sp>
        <p:nvSpPr>
          <p:cNvPr id="55" name="Arrow: Right 54">
            <a:extLst>
              <a:ext uri="{FF2B5EF4-FFF2-40B4-BE49-F238E27FC236}">
                <a16:creationId xmlns:a16="http://schemas.microsoft.com/office/drawing/2014/main" id="{761DC93B-B105-4642-B9E0-F29C47C3E526}"/>
              </a:ext>
            </a:extLst>
          </p:cNvPr>
          <p:cNvSpPr/>
          <p:nvPr/>
        </p:nvSpPr>
        <p:spPr bwMode="auto">
          <a:xfrm>
            <a:off x="3552131"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6" name="Arrow: Right 115">
            <a:extLst>
              <a:ext uri="{FF2B5EF4-FFF2-40B4-BE49-F238E27FC236}">
                <a16:creationId xmlns:a16="http://schemas.microsoft.com/office/drawing/2014/main" id="{8C011AB4-E0DF-4E22-904B-FBEE9119E3FC}"/>
              </a:ext>
            </a:extLst>
          </p:cNvPr>
          <p:cNvSpPr/>
          <p:nvPr/>
        </p:nvSpPr>
        <p:spPr bwMode="auto">
          <a:xfrm>
            <a:off x="5875580"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7" name="Arrow: Right 116">
            <a:extLst>
              <a:ext uri="{FF2B5EF4-FFF2-40B4-BE49-F238E27FC236}">
                <a16:creationId xmlns:a16="http://schemas.microsoft.com/office/drawing/2014/main" id="{A5AD10B9-C583-4572-94B0-D2255046662D}"/>
              </a:ext>
            </a:extLst>
          </p:cNvPr>
          <p:cNvSpPr/>
          <p:nvPr/>
        </p:nvSpPr>
        <p:spPr bwMode="auto">
          <a:xfrm>
            <a:off x="8085121"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8" name="Arrow: Right 117">
            <a:extLst>
              <a:ext uri="{FF2B5EF4-FFF2-40B4-BE49-F238E27FC236}">
                <a16:creationId xmlns:a16="http://schemas.microsoft.com/office/drawing/2014/main" id="{8C10096F-B147-452D-8A14-299BF96B6C6D}"/>
              </a:ext>
            </a:extLst>
          </p:cNvPr>
          <p:cNvSpPr/>
          <p:nvPr/>
        </p:nvSpPr>
        <p:spPr bwMode="auto">
          <a:xfrm>
            <a:off x="10385922"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0" name="Arrow: Right 119">
            <a:extLst>
              <a:ext uri="{FF2B5EF4-FFF2-40B4-BE49-F238E27FC236}">
                <a16:creationId xmlns:a16="http://schemas.microsoft.com/office/drawing/2014/main" id="{CE37F92E-E716-405A-B233-04C7090463A5}"/>
              </a:ext>
            </a:extLst>
          </p:cNvPr>
          <p:cNvSpPr/>
          <p:nvPr/>
        </p:nvSpPr>
        <p:spPr bwMode="auto">
          <a:xfrm>
            <a:off x="1253213" y="2705536"/>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24" name="Group 123">
            <a:extLst>
              <a:ext uri="{FF2B5EF4-FFF2-40B4-BE49-F238E27FC236}">
                <a16:creationId xmlns:a16="http://schemas.microsoft.com/office/drawing/2014/main" id="{7973E965-55D7-4B30-9745-B4502393E588}"/>
              </a:ext>
            </a:extLst>
          </p:cNvPr>
          <p:cNvGrpSpPr/>
          <p:nvPr/>
        </p:nvGrpSpPr>
        <p:grpSpPr>
          <a:xfrm>
            <a:off x="7067085" y="3305668"/>
            <a:ext cx="1274462" cy="1189766"/>
            <a:chOff x="2612382" y="5034521"/>
            <a:chExt cx="1274643" cy="1189935"/>
          </a:xfrm>
        </p:grpSpPr>
        <p:pic>
          <p:nvPicPr>
            <p:cNvPr id="125" name="Graphic 149">
              <a:extLst>
                <a:ext uri="{FF2B5EF4-FFF2-40B4-BE49-F238E27FC236}">
                  <a16:creationId xmlns:a16="http://schemas.microsoft.com/office/drawing/2014/main" id="{93CFEF97-B34E-4110-BF0B-413E70A052C2}"/>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3015591" y="5034521"/>
              <a:ext cx="470221" cy="476250"/>
            </a:xfrm>
            <a:prstGeom prst="rect">
              <a:avLst/>
            </a:prstGeom>
          </p:spPr>
        </p:pic>
        <p:sp>
          <p:nvSpPr>
            <p:cNvPr id="126" name="TextBox 125">
              <a:extLst>
                <a:ext uri="{FF2B5EF4-FFF2-40B4-BE49-F238E27FC236}">
                  <a16:creationId xmlns:a16="http://schemas.microsoft.com/office/drawing/2014/main" id="{8DF7044A-8746-43A3-86B9-5C22145D2E33}"/>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(Serverless)</a:t>
              </a:r>
            </a:p>
          </p:txBody>
        </p:sp>
      </p:grpSp>
      <p:grpSp>
        <p:nvGrpSpPr>
          <p:cNvPr id="127" name="Group 126">
            <a:extLst>
              <a:ext uri="{FF2B5EF4-FFF2-40B4-BE49-F238E27FC236}">
                <a16:creationId xmlns:a16="http://schemas.microsoft.com/office/drawing/2014/main" id="{A1288399-D5B4-43C4-8082-C6C5C18E4D08}"/>
              </a:ext>
            </a:extLst>
          </p:cNvPr>
          <p:cNvGrpSpPr/>
          <p:nvPr/>
        </p:nvGrpSpPr>
        <p:grpSpPr>
          <a:xfrm>
            <a:off x="6128563" y="3304551"/>
            <a:ext cx="1274462" cy="1189763"/>
            <a:chOff x="2612382" y="5034521"/>
            <a:chExt cx="1274643" cy="1189932"/>
          </a:xfrm>
        </p:grpSpPr>
        <p:pic>
          <p:nvPicPr>
            <p:cNvPr id="128" name="Graphic 57">
              <a:extLst>
                <a:ext uri="{FF2B5EF4-FFF2-40B4-BE49-F238E27FC236}">
                  <a16:creationId xmlns:a16="http://schemas.microsoft.com/office/drawing/2014/main" id="{FAE1090B-BB4D-43DD-8514-DEC363155D88}"/>
                </a:ext>
              </a:extLst>
            </p:cNvPr>
            <p:cNvPicPr>
              <a:picLocks noChangeAspect="1"/>
            </p:cNvPicPr>
            <p:nvPr/>
          </p:nvPicPr>
          <p:blipFill>
            <a:blip r:embed="rId12">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129" name="TextBox 128">
              <a:extLst>
                <a:ext uri="{FF2B5EF4-FFF2-40B4-BE49-F238E27FC236}">
                  <a16:creationId xmlns:a16="http://schemas.microsoft.com/office/drawing/2014/main" id="{8E90D64F-0D60-404D-BA6D-D37E95A0118B}"/>
                </a:ext>
              </a:extLst>
            </p:cNvPr>
            <p:cNvSpPr txBox="1"/>
            <p:nvPr/>
          </p:nvSpPr>
          <p:spPr>
            <a:xfrm>
              <a:off x="2612382" y="5596540"/>
              <a:ext cx="1274643" cy="627913"/>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Apache </a:t>
              </a:r>
              <a:r>
                <a:rPr lang="en-US" sz="1200" b="1" dirty="0">
                  <a:gradFill>
                    <a:gsLst>
                      <a:gs pos="2917">
                        <a:schemeClr val="tx1"/>
                      </a:gs>
                      <a:gs pos="30000">
                        <a:schemeClr val="tx1"/>
                      </a:gs>
                    </a:gsLst>
                    <a:lin ang="5400000" scaled="0"/>
                  </a:gradFill>
                </a:rPr>
                <a:t>Spark</a:t>
              </a:r>
            </a:p>
          </p:txBody>
        </p:sp>
      </p:grpSp>
      <p:grpSp>
        <p:nvGrpSpPr>
          <p:cNvPr id="130" name="Group 129">
            <a:extLst>
              <a:ext uri="{FF2B5EF4-FFF2-40B4-BE49-F238E27FC236}">
                <a16:creationId xmlns:a16="http://schemas.microsoft.com/office/drawing/2014/main" id="{FAEBF8DC-3E16-4685-8EC2-99128EFB2B55}"/>
              </a:ext>
            </a:extLst>
          </p:cNvPr>
          <p:cNvGrpSpPr/>
          <p:nvPr/>
        </p:nvGrpSpPr>
        <p:grpSpPr>
          <a:xfrm>
            <a:off x="6091105" y="1637439"/>
            <a:ext cx="1274462" cy="1189766"/>
            <a:chOff x="2612382" y="5034521"/>
            <a:chExt cx="1274643" cy="1189935"/>
          </a:xfrm>
        </p:grpSpPr>
        <p:pic>
          <p:nvPicPr>
            <p:cNvPr id="131" name="Graphic 57">
              <a:extLst>
                <a:ext uri="{FF2B5EF4-FFF2-40B4-BE49-F238E27FC236}">
                  <a16:creationId xmlns:a16="http://schemas.microsoft.com/office/drawing/2014/main" id="{9152D512-4EB3-4303-97C0-80CC350783E6}"/>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132" name="TextBox 131">
              <a:extLst>
                <a:ext uri="{FF2B5EF4-FFF2-40B4-BE49-F238E27FC236}">
                  <a16:creationId xmlns:a16="http://schemas.microsoft.com/office/drawing/2014/main" id="{91F8165F-204A-4964-9FBF-780475E14A6A}"/>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dirty="0">
                  <a:gradFill>
                    <a:gsLst>
                      <a:gs pos="2917">
                        <a:schemeClr val="tx1"/>
                      </a:gs>
                      <a:gs pos="30000">
                        <a:schemeClr val="tx1"/>
                      </a:gs>
                    </a:gsLst>
                    <a:lin ang="5400000" scaled="0"/>
                  </a:gradFill>
                </a:rPr>
                <a:t>Synapse SQL </a:t>
              </a:r>
              <a:r>
                <a:rPr lang="en-US" sz="1200" dirty="0">
                  <a:gradFill>
                    <a:gsLst>
                      <a:gs pos="2917">
                        <a:schemeClr val="tx1"/>
                      </a:gs>
                      <a:gs pos="30000">
                        <a:schemeClr val="tx1"/>
                      </a:gs>
                    </a:gsLst>
                    <a:lin ang="5400000" scaled="0"/>
                  </a:gradFill>
                </a:rPr>
                <a:t>(Dedicated)</a:t>
              </a:r>
            </a:p>
          </p:txBody>
        </p:sp>
      </p:grpSp>
      <p:sp>
        <p:nvSpPr>
          <p:cNvPr id="133" name="TextBox 132">
            <a:extLst>
              <a:ext uri="{FF2B5EF4-FFF2-40B4-BE49-F238E27FC236}">
                <a16:creationId xmlns:a16="http://schemas.microsoft.com/office/drawing/2014/main" id="{1CF54385-E716-4CBE-BC11-F0FE0C4EB928}"/>
              </a:ext>
            </a:extLst>
          </p:cNvPr>
          <p:cNvSpPr txBox="1"/>
          <p:nvPr/>
        </p:nvSpPr>
        <p:spPr>
          <a:xfrm>
            <a:off x="6909521" y="2913563"/>
            <a:ext cx="595186" cy="461600"/>
          </a:xfrm>
          <a:prstGeom prst="rect">
            <a:avLst/>
          </a:prstGeom>
          <a:noFill/>
        </p:spPr>
        <p:txBody>
          <a:bodyPr wrap="square" lIns="182854" tIns="146284" rIns="182854" bIns="146284" rtlCol="0">
            <a:spAutoFit/>
          </a:bodyPr>
          <a:lstStyle/>
          <a:p>
            <a:pPr>
              <a:lnSpc>
                <a:spcPct val="90000"/>
              </a:lnSpc>
              <a:spcAft>
                <a:spcPts val="600"/>
              </a:spcAft>
            </a:pPr>
            <a:r>
              <a:rPr lang="en-US" sz="1200">
                <a:gradFill>
                  <a:gsLst>
                    <a:gs pos="2917">
                      <a:schemeClr val="tx1"/>
                    </a:gs>
                    <a:gs pos="30000">
                      <a:schemeClr val="tx1"/>
                    </a:gs>
                  </a:gsLst>
                  <a:lin ang="5400000" scaled="0"/>
                </a:gradFill>
              </a:rPr>
              <a:t>OR</a:t>
            </a:r>
          </a:p>
        </p:txBody>
      </p:sp>
      <p:cxnSp>
        <p:nvCxnSpPr>
          <p:cNvPr id="3" name="Straight Connector 2">
            <a:extLst>
              <a:ext uri="{FF2B5EF4-FFF2-40B4-BE49-F238E27FC236}">
                <a16:creationId xmlns:a16="http://schemas.microsoft.com/office/drawing/2014/main" id="{238FEE79-B352-47EB-9B36-172EB8F6A4F0}"/>
              </a:ext>
            </a:extLst>
          </p:cNvPr>
          <p:cNvCxnSpPr/>
          <p:nvPr/>
        </p:nvCxnSpPr>
        <p:spPr>
          <a:xfrm>
            <a:off x="2404547" y="1577288"/>
            <a:ext cx="9547744" cy="0"/>
          </a:xfrm>
          <a:prstGeom prst="line">
            <a:avLst/>
          </a:prstGeom>
          <a:ln>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606C0F09-8878-4361-B3D0-D2E2DD2967B0}"/>
              </a:ext>
            </a:extLst>
          </p:cNvPr>
          <p:cNvSpPr txBox="1"/>
          <p:nvPr/>
        </p:nvSpPr>
        <p:spPr>
          <a:xfrm>
            <a:off x="-181628" y="2574514"/>
            <a:ext cx="1522474" cy="683143"/>
          </a:xfrm>
          <a:prstGeom prst="rect">
            <a:avLst/>
          </a:prstGeom>
          <a:noFill/>
        </p:spPr>
        <p:txBody>
          <a:bodyPr wrap="square" lIns="182854" tIns="146284" rIns="182854" bIns="146284" rtlCol="0">
            <a:spAutoFit/>
          </a:bodyPr>
          <a:lstStyle/>
          <a:p>
            <a:pPr algn="ctr">
              <a:lnSpc>
                <a:spcPct val="90000"/>
              </a:lnSpc>
              <a:spcAft>
                <a:spcPts val="600"/>
              </a:spcAft>
            </a:pPr>
            <a:r>
              <a:rPr lang="en-US" sz="1400" b="1" dirty="0">
                <a:gradFill>
                  <a:gsLst>
                    <a:gs pos="2917">
                      <a:schemeClr val="tx1"/>
                    </a:gs>
                    <a:gs pos="30000">
                      <a:schemeClr val="tx1"/>
                    </a:gs>
                  </a:gsLst>
                  <a:lin ang="5400000" scaled="0"/>
                </a:gradFill>
              </a:rPr>
              <a:t>Data </a:t>
            </a:r>
            <a:br>
              <a:rPr lang="en-US" sz="1400" b="1" dirty="0">
                <a:gradFill>
                  <a:gsLst>
                    <a:gs pos="2917">
                      <a:schemeClr val="tx1"/>
                    </a:gs>
                    <a:gs pos="30000">
                      <a:schemeClr val="tx1"/>
                    </a:gs>
                  </a:gsLst>
                  <a:lin ang="5400000" scaled="0"/>
                </a:gradFill>
              </a:rPr>
            </a:br>
            <a:r>
              <a:rPr lang="en-US" sz="1400" b="1" dirty="0">
                <a:gradFill>
                  <a:gsLst>
                    <a:gs pos="2917">
                      <a:schemeClr val="tx1"/>
                    </a:gs>
                    <a:gs pos="30000">
                      <a:schemeClr val="tx1"/>
                    </a:gs>
                  </a:gsLst>
                  <a:lin ang="5400000" scaled="0"/>
                </a:gradFill>
              </a:rPr>
              <a:t>Sources</a:t>
            </a:r>
            <a:endParaRPr lang="en-US" sz="1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8933673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ppt_x"/>
                                          </p:val>
                                        </p:tav>
                                        <p:tav tm="100000">
                                          <p:val>
                                            <p:strVal val="#ppt_x"/>
                                          </p:val>
                                        </p:tav>
                                      </p:tavLst>
                                    </p:anim>
                                    <p:anim calcmode="lin" valueType="num">
                                      <p:cBhvr additive="base">
                                        <p:cTn id="8" dur="500" fill="hold"/>
                                        <p:tgtEl>
                                          <p:spTgt spid="2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93"/>
                                        </p:tgtEl>
                                        <p:attrNameLst>
                                          <p:attrName>style.visibility</p:attrName>
                                        </p:attrNameLst>
                                      </p:cBhvr>
                                      <p:to>
                                        <p:strVal val="visible"/>
                                      </p:to>
                                    </p:set>
                                    <p:anim calcmode="lin" valueType="num">
                                      <p:cBhvr additive="base">
                                        <p:cTn id="11" dur="500" fill="hold"/>
                                        <p:tgtEl>
                                          <p:spTgt spid="93"/>
                                        </p:tgtEl>
                                        <p:attrNameLst>
                                          <p:attrName>ppt_x</p:attrName>
                                        </p:attrNameLst>
                                      </p:cBhvr>
                                      <p:tavLst>
                                        <p:tav tm="0">
                                          <p:val>
                                            <p:strVal val="#ppt_x"/>
                                          </p:val>
                                        </p:tav>
                                        <p:tav tm="100000">
                                          <p:val>
                                            <p:strVal val="#ppt_x"/>
                                          </p:val>
                                        </p:tav>
                                      </p:tavLst>
                                    </p:anim>
                                    <p:anim calcmode="lin" valueType="num">
                                      <p:cBhvr additive="base">
                                        <p:cTn id="12" dur="500" fill="hold"/>
                                        <p:tgtEl>
                                          <p:spTgt spid="93"/>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500" fill="hold"/>
                                        <p:tgtEl>
                                          <p:spTgt spid="3"/>
                                        </p:tgtEl>
                                        <p:attrNameLst>
                                          <p:attrName>ppt_x</p:attrName>
                                        </p:attrNameLst>
                                      </p:cBhvr>
                                      <p:tavLst>
                                        <p:tav tm="0">
                                          <p:val>
                                            <p:strVal val="#ppt_x"/>
                                          </p:val>
                                        </p:tav>
                                        <p:tav tm="100000">
                                          <p:val>
                                            <p:strVal val="#ppt_x"/>
                                          </p:val>
                                        </p:tav>
                                      </p:tavLst>
                                    </p:anim>
                                    <p:anim calcmode="lin" valueType="num">
                                      <p:cBhvr additive="base">
                                        <p:cTn id="16" dur="500" fill="hold"/>
                                        <p:tgtEl>
                                          <p:spTgt spid="3"/>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ppt_x"/>
                                          </p:val>
                                        </p:tav>
                                        <p:tav tm="100000">
                                          <p:val>
                                            <p:strVal val="#ppt_x"/>
                                          </p:val>
                                        </p:tav>
                                      </p:tavLst>
                                    </p:anim>
                                    <p:anim calcmode="lin" valueType="num">
                                      <p:cBhvr additive="base">
                                        <p:cTn id="26" dur="500" fill="hold"/>
                                        <p:tgtEl>
                                          <p:spTgt spid="6"/>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42"/>
                                        </p:tgtEl>
                                        <p:attrNameLst>
                                          <p:attrName>style.visibility</p:attrName>
                                        </p:attrNameLst>
                                      </p:cBhvr>
                                      <p:to>
                                        <p:strVal val="visible"/>
                                      </p:to>
                                    </p:set>
                                    <p:anim calcmode="lin" valueType="num">
                                      <p:cBhvr additive="base">
                                        <p:cTn id="29" dur="500" fill="hold"/>
                                        <p:tgtEl>
                                          <p:spTgt spid="42"/>
                                        </p:tgtEl>
                                        <p:attrNameLst>
                                          <p:attrName>ppt_x</p:attrName>
                                        </p:attrNameLst>
                                      </p:cBhvr>
                                      <p:tavLst>
                                        <p:tav tm="0">
                                          <p:val>
                                            <p:strVal val="#ppt_x"/>
                                          </p:val>
                                        </p:tav>
                                        <p:tav tm="100000">
                                          <p:val>
                                            <p:strVal val="#ppt_x"/>
                                          </p:val>
                                        </p:tav>
                                      </p:tavLst>
                                    </p:anim>
                                    <p:anim calcmode="lin" valueType="num">
                                      <p:cBhvr additive="base">
                                        <p:cTn id="30" dur="500" fill="hold"/>
                                        <p:tgtEl>
                                          <p:spTgt spid="42"/>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8"/>
                                        </p:tgtEl>
                                        <p:attrNameLst>
                                          <p:attrName>style.visibility</p:attrName>
                                        </p:attrNameLst>
                                      </p:cBhvr>
                                      <p:to>
                                        <p:strVal val="visible"/>
                                      </p:to>
                                    </p:set>
                                    <p:anim calcmode="lin" valueType="num">
                                      <p:cBhvr additive="base">
                                        <p:cTn id="39" dur="500" fill="hold"/>
                                        <p:tgtEl>
                                          <p:spTgt spid="8"/>
                                        </p:tgtEl>
                                        <p:attrNameLst>
                                          <p:attrName>ppt_x</p:attrName>
                                        </p:attrNameLst>
                                      </p:cBhvr>
                                      <p:tavLst>
                                        <p:tav tm="0">
                                          <p:val>
                                            <p:strVal val="#ppt_x"/>
                                          </p:val>
                                        </p:tav>
                                        <p:tav tm="100000">
                                          <p:val>
                                            <p:strVal val="#ppt_x"/>
                                          </p:val>
                                        </p:tav>
                                      </p:tavLst>
                                    </p:anim>
                                    <p:anim calcmode="lin" valueType="num">
                                      <p:cBhvr additive="base">
                                        <p:cTn id="40" dur="500" fill="hold"/>
                                        <p:tgtEl>
                                          <p:spTgt spid="8"/>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57"/>
                                        </p:tgtEl>
                                        <p:attrNameLst>
                                          <p:attrName>style.visibility</p:attrName>
                                        </p:attrNameLst>
                                      </p:cBhvr>
                                      <p:to>
                                        <p:strVal val="visible"/>
                                      </p:to>
                                    </p:set>
                                    <p:anim calcmode="lin" valueType="num">
                                      <p:cBhvr additive="base">
                                        <p:cTn id="43" dur="500" fill="hold"/>
                                        <p:tgtEl>
                                          <p:spTgt spid="57"/>
                                        </p:tgtEl>
                                        <p:attrNameLst>
                                          <p:attrName>ppt_x</p:attrName>
                                        </p:attrNameLst>
                                      </p:cBhvr>
                                      <p:tavLst>
                                        <p:tav tm="0">
                                          <p:val>
                                            <p:strVal val="#ppt_x"/>
                                          </p:val>
                                        </p:tav>
                                        <p:tav tm="100000">
                                          <p:val>
                                            <p:strVal val="#ppt_x"/>
                                          </p:val>
                                        </p:tav>
                                      </p:tavLst>
                                    </p:anim>
                                    <p:anim calcmode="lin" valueType="num">
                                      <p:cBhvr additive="base">
                                        <p:cTn id="44" dur="500" fill="hold"/>
                                        <p:tgtEl>
                                          <p:spTgt spid="57"/>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60"/>
                                        </p:tgtEl>
                                        <p:attrNameLst>
                                          <p:attrName>style.visibility</p:attrName>
                                        </p:attrNameLst>
                                      </p:cBhvr>
                                      <p:to>
                                        <p:strVal val="visible"/>
                                      </p:to>
                                    </p:set>
                                    <p:anim calcmode="lin" valueType="num">
                                      <p:cBhvr additive="base">
                                        <p:cTn id="47" dur="500" fill="hold"/>
                                        <p:tgtEl>
                                          <p:spTgt spid="60"/>
                                        </p:tgtEl>
                                        <p:attrNameLst>
                                          <p:attrName>ppt_x</p:attrName>
                                        </p:attrNameLst>
                                      </p:cBhvr>
                                      <p:tavLst>
                                        <p:tav tm="0">
                                          <p:val>
                                            <p:strVal val="#ppt_x"/>
                                          </p:val>
                                        </p:tav>
                                        <p:tav tm="100000">
                                          <p:val>
                                            <p:strVal val="#ppt_x"/>
                                          </p:val>
                                        </p:tav>
                                      </p:tavLst>
                                    </p:anim>
                                    <p:anim calcmode="lin" valueType="num">
                                      <p:cBhvr additive="base">
                                        <p:cTn id="48" dur="500" fill="hold"/>
                                        <p:tgtEl>
                                          <p:spTgt spid="60"/>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84"/>
                                        </p:tgtEl>
                                        <p:attrNameLst>
                                          <p:attrName>style.visibility</p:attrName>
                                        </p:attrNameLst>
                                      </p:cBhvr>
                                      <p:to>
                                        <p:strVal val="visible"/>
                                      </p:to>
                                    </p:set>
                                    <p:anim calcmode="lin" valueType="num">
                                      <p:cBhvr additive="base">
                                        <p:cTn id="51" dur="500" fill="hold"/>
                                        <p:tgtEl>
                                          <p:spTgt spid="84"/>
                                        </p:tgtEl>
                                        <p:attrNameLst>
                                          <p:attrName>ppt_x</p:attrName>
                                        </p:attrNameLst>
                                      </p:cBhvr>
                                      <p:tavLst>
                                        <p:tav tm="0">
                                          <p:val>
                                            <p:strVal val="#ppt_x"/>
                                          </p:val>
                                        </p:tav>
                                        <p:tav tm="100000">
                                          <p:val>
                                            <p:strVal val="#ppt_x"/>
                                          </p:val>
                                        </p:tav>
                                      </p:tavLst>
                                    </p:anim>
                                    <p:anim calcmode="lin" valueType="num">
                                      <p:cBhvr additive="base">
                                        <p:cTn id="52" dur="500" fill="hold"/>
                                        <p:tgtEl>
                                          <p:spTgt spid="84"/>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85"/>
                                        </p:tgtEl>
                                        <p:attrNameLst>
                                          <p:attrName>style.visibility</p:attrName>
                                        </p:attrNameLst>
                                      </p:cBhvr>
                                      <p:to>
                                        <p:strVal val="visible"/>
                                      </p:to>
                                    </p:set>
                                    <p:anim calcmode="lin" valueType="num">
                                      <p:cBhvr additive="base">
                                        <p:cTn id="55" dur="500" fill="hold"/>
                                        <p:tgtEl>
                                          <p:spTgt spid="85"/>
                                        </p:tgtEl>
                                        <p:attrNameLst>
                                          <p:attrName>ppt_x</p:attrName>
                                        </p:attrNameLst>
                                      </p:cBhvr>
                                      <p:tavLst>
                                        <p:tav tm="0">
                                          <p:val>
                                            <p:strVal val="#ppt_x"/>
                                          </p:val>
                                        </p:tav>
                                        <p:tav tm="100000">
                                          <p:val>
                                            <p:strVal val="#ppt_x"/>
                                          </p:val>
                                        </p:tav>
                                      </p:tavLst>
                                    </p:anim>
                                    <p:anim calcmode="lin" valueType="num">
                                      <p:cBhvr additive="base">
                                        <p:cTn id="56" dur="500" fill="hold"/>
                                        <p:tgtEl>
                                          <p:spTgt spid="85"/>
                                        </p:tgtEl>
                                        <p:attrNameLst>
                                          <p:attrName>ppt_y</p:attrName>
                                        </p:attrNameLst>
                                      </p:cBhvr>
                                      <p:tavLst>
                                        <p:tav tm="0">
                                          <p:val>
                                            <p:strVal val="1+#ppt_h/2"/>
                                          </p:val>
                                        </p:tav>
                                        <p:tav tm="100000">
                                          <p:val>
                                            <p:strVal val="#ppt_y"/>
                                          </p:val>
                                        </p:tav>
                                      </p:tavLst>
                                    </p:anim>
                                  </p:childTnLst>
                                </p:cTn>
                              </p:par>
                              <p:par>
                                <p:cTn id="57" presetID="2" presetClass="entr" presetSubtype="4" fill="hold" nodeType="withEffect">
                                  <p:stCondLst>
                                    <p:cond delay="0"/>
                                  </p:stCondLst>
                                  <p:childTnLst>
                                    <p:set>
                                      <p:cBhvr>
                                        <p:cTn id="58" dur="1" fill="hold">
                                          <p:stCondLst>
                                            <p:cond delay="0"/>
                                          </p:stCondLst>
                                        </p:cTn>
                                        <p:tgtEl>
                                          <p:spTgt spid="104"/>
                                        </p:tgtEl>
                                        <p:attrNameLst>
                                          <p:attrName>style.visibility</p:attrName>
                                        </p:attrNameLst>
                                      </p:cBhvr>
                                      <p:to>
                                        <p:strVal val="visible"/>
                                      </p:to>
                                    </p:set>
                                    <p:anim calcmode="lin" valueType="num">
                                      <p:cBhvr additive="base">
                                        <p:cTn id="59" dur="500" fill="hold"/>
                                        <p:tgtEl>
                                          <p:spTgt spid="104"/>
                                        </p:tgtEl>
                                        <p:attrNameLst>
                                          <p:attrName>ppt_x</p:attrName>
                                        </p:attrNameLst>
                                      </p:cBhvr>
                                      <p:tavLst>
                                        <p:tav tm="0">
                                          <p:val>
                                            <p:strVal val="#ppt_x"/>
                                          </p:val>
                                        </p:tav>
                                        <p:tav tm="100000">
                                          <p:val>
                                            <p:strVal val="#ppt_x"/>
                                          </p:val>
                                        </p:tav>
                                      </p:tavLst>
                                    </p:anim>
                                    <p:anim calcmode="lin" valueType="num">
                                      <p:cBhvr additive="base">
                                        <p:cTn id="60" dur="500" fill="hold"/>
                                        <p:tgtEl>
                                          <p:spTgt spid="104"/>
                                        </p:tgtEl>
                                        <p:attrNameLst>
                                          <p:attrName>ppt_y</p:attrName>
                                        </p:attrNameLst>
                                      </p:cBhvr>
                                      <p:tavLst>
                                        <p:tav tm="0">
                                          <p:val>
                                            <p:strVal val="1+#ppt_h/2"/>
                                          </p:val>
                                        </p:tav>
                                        <p:tav tm="100000">
                                          <p:val>
                                            <p:strVal val="#ppt_y"/>
                                          </p:val>
                                        </p:tav>
                                      </p:tavLst>
                                    </p:anim>
                                  </p:childTnLst>
                                </p:cTn>
                              </p:par>
                              <p:par>
                                <p:cTn id="61" presetID="2" presetClass="entr" presetSubtype="4" fill="hold" nodeType="withEffect">
                                  <p:stCondLst>
                                    <p:cond delay="0"/>
                                  </p:stCondLst>
                                  <p:childTnLst>
                                    <p:set>
                                      <p:cBhvr>
                                        <p:cTn id="62" dur="1" fill="hold">
                                          <p:stCondLst>
                                            <p:cond delay="0"/>
                                          </p:stCondLst>
                                        </p:cTn>
                                        <p:tgtEl>
                                          <p:spTgt spid="105"/>
                                        </p:tgtEl>
                                        <p:attrNameLst>
                                          <p:attrName>style.visibility</p:attrName>
                                        </p:attrNameLst>
                                      </p:cBhvr>
                                      <p:to>
                                        <p:strVal val="visible"/>
                                      </p:to>
                                    </p:set>
                                    <p:anim calcmode="lin" valueType="num">
                                      <p:cBhvr additive="base">
                                        <p:cTn id="63" dur="500" fill="hold"/>
                                        <p:tgtEl>
                                          <p:spTgt spid="105"/>
                                        </p:tgtEl>
                                        <p:attrNameLst>
                                          <p:attrName>ppt_x</p:attrName>
                                        </p:attrNameLst>
                                      </p:cBhvr>
                                      <p:tavLst>
                                        <p:tav tm="0">
                                          <p:val>
                                            <p:strVal val="#ppt_x"/>
                                          </p:val>
                                        </p:tav>
                                        <p:tav tm="100000">
                                          <p:val>
                                            <p:strVal val="#ppt_x"/>
                                          </p:val>
                                        </p:tav>
                                      </p:tavLst>
                                    </p:anim>
                                    <p:anim calcmode="lin" valueType="num">
                                      <p:cBhvr additive="base">
                                        <p:cTn id="64" dur="500" fill="hold"/>
                                        <p:tgtEl>
                                          <p:spTgt spid="105"/>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55"/>
                                        </p:tgtEl>
                                        <p:attrNameLst>
                                          <p:attrName>style.visibility</p:attrName>
                                        </p:attrNameLst>
                                      </p:cBhvr>
                                      <p:to>
                                        <p:strVal val="visible"/>
                                      </p:to>
                                    </p:set>
                                    <p:anim calcmode="lin" valueType="num">
                                      <p:cBhvr additive="base">
                                        <p:cTn id="67" dur="500" fill="hold"/>
                                        <p:tgtEl>
                                          <p:spTgt spid="55"/>
                                        </p:tgtEl>
                                        <p:attrNameLst>
                                          <p:attrName>ppt_x</p:attrName>
                                        </p:attrNameLst>
                                      </p:cBhvr>
                                      <p:tavLst>
                                        <p:tav tm="0">
                                          <p:val>
                                            <p:strVal val="#ppt_x"/>
                                          </p:val>
                                        </p:tav>
                                        <p:tav tm="100000">
                                          <p:val>
                                            <p:strVal val="#ppt_x"/>
                                          </p:val>
                                        </p:tav>
                                      </p:tavLst>
                                    </p:anim>
                                    <p:anim calcmode="lin" valueType="num">
                                      <p:cBhvr additive="base">
                                        <p:cTn id="68" dur="500" fill="hold"/>
                                        <p:tgtEl>
                                          <p:spTgt spid="55"/>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nodeType="clickEffect">
                                  <p:stCondLst>
                                    <p:cond delay="0"/>
                                  </p:stCondLst>
                                  <p:childTnLst>
                                    <p:set>
                                      <p:cBhvr>
                                        <p:cTn id="72" dur="1" fill="hold">
                                          <p:stCondLst>
                                            <p:cond delay="0"/>
                                          </p:stCondLst>
                                        </p:cTn>
                                        <p:tgtEl>
                                          <p:spTgt spid="106"/>
                                        </p:tgtEl>
                                        <p:attrNameLst>
                                          <p:attrName>style.visibility</p:attrName>
                                        </p:attrNameLst>
                                      </p:cBhvr>
                                      <p:to>
                                        <p:strVal val="visible"/>
                                      </p:to>
                                    </p:set>
                                    <p:anim calcmode="lin" valueType="num">
                                      <p:cBhvr additive="base">
                                        <p:cTn id="73" dur="500" fill="hold"/>
                                        <p:tgtEl>
                                          <p:spTgt spid="106"/>
                                        </p:tgtEl>
                                        <p:attrNameLst>
                                          <p:attrName>ppt_x</p:attrName>
                                        </p:attrNameLst>
                                      </p:cBhvr>
                                      <p:tavLst>
                                        <p:tav tm="0">
                                          <p:val>
                                            <p:strVal val="#ppt_x"/>
                                          </p:val>
                                        </p:tav>
                                        <p:tav tm="100000">
                                          <p:val>
                                            <p:strVal val="#ppt_x"/>
                                          </p:val>
                                        </p:tav>
                                      </p:tavLst>
                                    </p:anim>
                                    <p:anim calcmode="lin" valueType="num">
                                      <p:cBhvr additive="base">
                                        <p:cTn id="74" dur="500" fill="hold"/>
                                        <p:tgtEl>
                                          <p:spTgt spid="106"/>
                                        </p:tgtEl>
                                        <p:attrNameLst>
                                          <p:attrName>ppt_y</p:attrName>
                                        </p:attrNameLst>
                                      </p:cBhvr>
                                      <p:tavLst>
                                        <p:tav tm="0">
                                          <p:val>
                                            <p:strVal val="1+#ppt_h/2"/>
                                          </p:val>
                                        </p:tav>
                                        <p:tav tm="100000">
                                          <p:val>
                                            <p:strVal val="#ppt_y"/>
                                          </p:val>
                                        </p:tav>
                                      </p:tavLst>
                                    </p:anim>
                                  </p:childTnLst>
                                </p:cTn>
                              </p:par>
                              <p:par>
                                <p:cTn id="75" presetID="2" presetClass="entr" presetSubtype="4" fill="hold" grpId="0" nodeType="withEffect">
                                  <p:stCondLst>
                                    <p:cond delay="0"/>
                                  </p:stCondLst>
                                  <p:childTnLst>
                                    <p:set>
                                      <p:cBhvr>
                                        <p:cTn id="76" dur="1" fill="hold">
                                          <p:stCondLst>
                                            <p:cond delay="0"/>
                                          </p:stCondLst>
                                        </p:cTn>
                                        <p:tgtEl>
                                          <p:spTgt spid="116"/>
                                        </p:tgtEl>
                                        <p:attrNameLst>
                                          <p:attrName>style.visibility</p:attrName>
                                        </p:attrNameLst>
                                      </p:cBhvr>
                                      <p:to>
                                        <p:strVal val="visible"/>
                                      </p:to>
                                    </p:set>
                                    <p:anim calcmode="lin" valueType="num">
                                      <p:cBhvr additive="base">
                                        <p:cTn id="77" dur="500" fill="hold"/>
                                        <p:tgtEl>
                                          <p:spTgt spid="116"/>
                                        </p:tgtEl>
                                        <p:attrNameLst>
                                          <p:attrName>ppt_x</p:attrName>
                                        </p:attrNameLst>
                                      </p:cBhvr>
                                      <p:tavLst>
                                        <p:tav tm="0">
                                          <p:val>
                                            <p:strVal val="#ppt_x"/>
                                          </p:val>
                                        </p:tav>
                                        <p:tav tm="100000">
                                          <p:val>
                                            <p:strVal val="#ppt_x"/>
                                          </p:val>
                                        </p:tav>
                                      </p:tavLst>
                                    </p:anim>
                                    <p:anim calcmode="lin" valueType="num">
                                      <p:cBhvr additive="base">
                                        <p:cTn id="78" dur="500" fill="hold"/>
                                        <p:tgtEl>
                                          <p:spTgt spid="116"/>
                                        </p:tgtEl>
                                        <p:attrNameLst>
                                          <p:attrName>ppt_y</p:attrName>
                                        </p:attrNameLst>
                                      </p:cBhvr>
                                      <p:tavLst>
                                        <p:tav tm="0">
                                          <p:val>
                                            <p:strVal val="1+#ppt_h/2"/>
                                          </p:val>
                                        </p:tav>
                                        <p:tav tm="100000">
                                          <p:val>
                                            <p:strVal val="#ppt_y"/>
                                          </p:val>
                                        </p:tav>
                                      </p:tavLst>
                                    </p:anim>
                                  </p:childTnLst>
                                </p:cTn>
                              </p:par>
                              <p:par>
                                <p:cTn id="79" presetID="2" presetClass="entr" presetSubtype="4" fill="hold" grpId="0" nodeType="withEffect">
                                  <p:stCondLst>
                                    <p:cond delay="0"/>
                                  </p:stCondLst>
                                  <p:childTnLst>
                                    <p:set>
                                      <p:cBhvr>
                                        <p:cTn id="80" dur="1" fill="hold">
                                          <p:stCondLst>
                                            <p:cond delay="0"/>
                                          </p:stCondLst>
                                        </p:cTn>
                                        <p:tgtEl>
                                          <p:spTgt spid="9"/>
                                        </p:tgtEl>
                                        <p:attrNameLst>
                                          <p:attrName>style.visibility</p:attrName>
                                        </p:attrNameLst>
                                      </p:cBhvr>
                                      <p:to>
                                        <p:strVal val="visible"/>
                                      </p:to>
                                    </p:set>
                                    <p:anim calcmode="lin" valueType="num">
                                      <p:cBhvr additive="base">
                                        <p:cTn id="81" dur="500" fill="hold"/>
                                        <p:tgtEl>
                                          <p:spTgt spid="9"/>
                                        </p:tgtEl>
                                        <p:attrNameLst>
                                          <p:attrName>ppt_x</p:attrName>
                                        </p:attrNameLst>
                                      </p:cBhvr>
                                      <p:tavLst>
                                        <p:tav tm="0">
                                          <p:val>
                                            <p:strVal val="#ppt_x"/>
                                          </p:val>
                                        </p:tav>
                                        <p:tav tm="100000">
                                          <p:val>
                                            <p:strVal val="#ppt_x"/>
                                          </p:val>
                                        </p:tav>
                                      </p:tavLst>
                                    </p:anim>
                                    <p:anim calcmode="lin" valueType="num">
                                      <p:cBhvr additive="base">
                                        <p:cTn id="82" dur="500" fill="hold"/>
                                        <p:tgtEl>
                                          <p:spTgt spid="9"/>
                                        </p:tgtEl>
                                        <p:attrNameLst>
                                          <p:attrName>ppt_y</p:attrName>
                                        </p:attrNameLst>
                                      </p:cBhvr>
                                      <p:tavLst>
                                        <p:tav tm="0">
                                          <p:val>
                                            <p:strVal val="1+#ppt_h/2"/>
                                          </p:val>
                                        </p:tav>
                                        <p:tav tm="100000">
                                          <p:val>
                                            <p:strVal val="#ppt_y"/>
                                          </p:val>
                                        </p:tav>
                                      </p:tavLst>
                                    </p:anim>
                                  </p:childTnLst>
                                </p:cTn>
                              </p:par>
                              <p:par>
                                <p:cTn id="83" presetID="2" presetClass="entr" presetSubtype="4" fill="hold" nodeType="withEffect">
                                  <p:stCondLst>
                                    <p:cond delay="0"/>
                                  </p:stCondLst>
                                  <p:childTnLst>
                                    <p:set>
                                      <p:cBhvr>
                                        <p:cTn id="84" dur="1" fill="hold">
                                          <p:stCondLst>
                                            <p:cond delay="0"/>
                                          </p:stCondLst>
                                        </p:cTn>
                                        <p:tgtEl>
                                          <p:spTgt spid="67"/>
                                        </p:tgtEl>
                                        <p:attrNameLst>
                                          <p:attrName>style.visibility</p:attrName>
                                        </p:attrNameLst>
                                      </p:cBhvr>
                                      <p:to>
                                        <p:strVal val="visible"/>
                                      </p:to>
                                    </p:set>
                                    <p:anim calcmode="lin" valueType="num">
                                      <p:cBhvr additive="base">
                                        <p:cTn id="85" dur="500" fill="hold"/>
                                        <p:tgtEl>
                                          <p:spTgt spid="67"/>
                                        </p:tgtEl>
                                        <p:attrNameLst>
                                          <p:attrName>ppt_x</p:attrName>
                                        </p:attrNameLst>
                                      </p:cBhvr>
                                      <p:tavLst>
                                        <p:tav tm="0">
                                          <p:val>
                                            <p:strVal val="#ppt_x"/>
                                          </p:val>
                                        </p:tav>
                                        <p:tav tm="100000">
                                          <p:val>
                                            <p:strVal val="#ppt_x"/>
                                          </p:val>
                                        </p:tav>
                                      </p:tavLst>
                                    </p:anim>
                                    <p:anim calcmode="lin" valueType="num">
                                      <p:cBhvr additive="base">
                                        <p:cTn id="86" dur="500" fill="hold"/>
                                        <p:tgtEl>
                                          <p:spTgt spid="67"/>
                                        </p:tgtEl>
                                        <p:attrNameLst>
                                          <p:attrName>ppt_y</p:attrName>
                                        </p:attrNameLst>
                                      </p:cBhvr>
                                      <p:tavLst>
                                        <p:tav tm="0">
                                          <p:val>
                                            <p:strVal val="1+#ppt_h/2"/>
                                          </p:val>
                                        </p:tav>
                                        <p:tav tm="100000">
                                          <p:val>
                                            <p:strVal val="#ppt_y"/>
                                          </p:val>
                                        </p:tav>
                                      </p:tavLst>
                                    </p:anim>
                                  </p:childTnLst>
                                </p:cTn>
                              </p:par>
                              <p:par>
                                <p:cTn id="87" presetID="2" presetClass="entr" presetSubtype="4" fill="hold" nodeType="withEffect">
                                  <p:stCondLst>
                                    <p:cond delay="0"/>
                                  </p:stCondLst>
                                  <p:childTnLst>
                                    <p:set>
                                      <p:cBhvr>
                                        <p:cTn id="88" dur="1" fill="hold">
                                          <p:stCondLst>
                                            <p:cond delay="0"/>
                                          </p:stCondLst>
                                        </p:cTn>
                                        <p:tgtEl>
                                          <p:spTgt spid="111"/>
                                        </p:tgtEl>
                                        <p:attrNameLst>
                                          <p:attrName>style.visibility</p:attrName>
                                        </p:attrNameLst>
                                      </p:cBhvr>
                                      <p:to>
                                        <p:strVal val="visible"/>
                                      </p:to>
                                    </p:set>
                                    <p:anim calcmode="lin" valueType="num">
                                      <p:cBhvr additive="base">
                                        <p:cTn id="89" dur="500" fill="hold"/>
                                        <p:tgtEl>
                                          <p:spTgt spid="111"/>
                                        </p:tgtEl>
                                        <p:attrNameLst>
                                          <p:attrName>ppt_x</p:attrName>
                                        </p:attrNameLst>
                                      </p:cBhvr>
                                      <p:tavLst>
                                        <p:tav tm="0">
                                          <p:val>
                                            <p:strVal val="#ppt_x"/>
                                          </p:val>
                                        </p:tav>
                                        <p:tav tm="100000">
                                          <p:val>
                                            <p:strVal val="#ppt_x"/>
                                          </p:val>
                                        </p:tav>
                                      </p:tavLst>
                                    </p:anim>
                                    <p:anim calcmode="lin" valueType="num">
                                      <p:cBhvr additive="base">
                                        <p:cTn id="90" dur="500" fill="hold"/>
                                        <p:tgtEl>
                                          <p:spTgt spid="111"/>
                                        </p:tgtEl>
                                        <p:attrNameLst>
                                          <p:attrName>ppt_y</p:attrName>
                                        </p:attrNameLst>
                                      </p:cBhvr>
                                      <p:tavLst>
                                        <p:tav tm="0">
                                          <p:val>
                                            <p:strVal val="1+#ppt_h/2"/>
                                          </p:val>
                                        </p:tav>
                                        <p:tav tm="100000">
                                          <p:val>
                                            <p:strVal val="#ppt_y"/>
                                          </p:val>
                                        </p:tav>
                                      </p:tavLst>
                                    </p:anim>
                                  </p:childTnLst>
                                </p:cTn>
                              </p:par>
                              <p:par>
                                <p:cTn id="91" presetID="2" presetClass="entr" presetSubtype="4" fill="hold" nodeType="withEffect">
                                  <p:stCondLst>
                                    <p:cond delay="0"/>
                                  </p:stCondLst>
                                  <p:childTnLst>
                                    <p:set>
                                      <p:cBhvr>
                                        <p:cTn id="92" dur="1" fill="hold">
                                          <p:stCondLst>
                                            <p:cond delay="0"/>
                                          </p:stCondLst>
                                        </p:cTn>
                                        <p:tgtEl>
                                          <p:spTgt spid="127"/>
                                        </p:tgtEl>
                                        <p:attrNameLst>
                                          <p:attrName>style.visibility</p:attrName>
                                        </p:attrNameLst>
                                      </p:cBhvr>
                                      <p:to>
                                        <p:strVal val="visible"/>
                                      </p:to>
                                    </p:set>
                                    <p:anim calcmode="lin" valueType="num">
                                      <p:cBhvr additive="base">
                                        <p:cTn id="93" dur="500" fill="hold"/>
                                        <p:tgtEl>
                                          <p:spTgt spid="127"/>
                                        </p:tgtEl>
                                        <p:attrNameLst>
                                          <p:attrName>ppt_x</p:attrName>
                                        </p:attrNameLst>
                                      </p:cBhvr>
                                      <p:tavLst>
                                        <p:tav tm="0">
                                          <p:val>
                                            <p:strVal val="#ppt_x"/>
                                          </p:val>
                                        </p:tav>
                                        <p:tav tm="100000">
                                          <p:val>
                                            <p:strVal val="#ppt_x"/>
                                          </p:val>
                                        </p:tav>
                                      </p:tavLst>
                                    </p:anim>
                                    <p:anim calcmode="lin" valueType="num">
                                      <p:cBhvr additive="base">
                                        <p:cTn id="94" dur="500" fill="hold"/>
                                        <p:tgtEl>
                                          <p:spTgt spid="127"/>
                                        </p:tgtEl>
                                        <p:attrNameLst>
                                          <p:attrName>ppt_y</p:attrName>
                                        </p:attrNameLst>
                                      </p:cBhvr>
                                      <p:tavLst>
                                        <p:tav tm="0">
                                          <p:val>
                                            <p:strVal val="1+#ppt_h/2"/>
                                          </p:val>
                                        </p:tav>
                                        <p:tav tm="100000">
                                          <p:val>
                                            <p:strVal val="#ppt_y"/>
                                          </p:val>
                                        </p:tav>
                                      </p:tavLst>
                                    </p:anim>
                                  </p:childTnLst>
                                </p:cTn>
                              </p:par>
                              <p:par>
                                <p:cTn id="95" presetID="2" presetClass="entr" presetSubtype="4" fill="hold" nodeType="withEffect">
                                  <p:stCondLst>
                                    <p:cond delay="0"/>
                                  </p:stCondLst>
                                  <p:childTnLst>
                                    <p:set>
                                      <p:cBhvr>
                                        <p:cTn id="96" dur="1" fill="hold">
                                          <p:stCondLst>
                                            <p:cond delay="0"/>
                                          </p:stCondLst>
                                        </p:cTn>
                                        <p:tgtEl>
                                          <p:spTgt spid="130"/>
                                        </p:tgtEl>
                                        <p:attrNameLst>
                                          <p:attrName>style.visibility</p:attrName>
                                        </p:attrNameLst>
                                      </p:cBhvr>
                                      <p:to>
                                        <p:strVal val="visible"/>
                                      </p:to>
                                    </p:set>
                                    <p:anim calcmode="lin" valueType="num">
                                      <p:cBhvr additive="base">
                                        <p:cTn id="97" dur="500" fill="hold"/>
                                        <p:tgtEl>
                                          <p:spTgt spid="130"/>
                                        </p:tgtEl>
                                        <p:attrNameLst>
                                          <p:attrName>ppt_x</p:attrName>
                                        </p:attrNameLst>
                                      </p:cBhvr>
                                      <p:tavLst>
                                        <p:tav tm="0">
                                          <p:val>
                                            <p:strVal val="#ppt_x"/>
                                          </p:val>
                                        </p:tav>
                                        <p:tav tm="100000">
                                          <p:val>
                                            <p:strVal val="#ppt_x"/>
                                          </p:val>
                                        </p:tav>
                                      </p:tavLst>
                                    </p:anim>
                                    <p:anim calcmode="lin" valueType="num">
                                      <p:cBhvr additive="base">
                                        <p:cTn id="98" dur="500" fill="hold"/>
                                        <p:tgtEl>
                                          <p:spTgt spid="130"/>
                                        </p:tgtEl>
                                        <p:attrNameLst>
                                          <p:attrName>ppt_y</p:attrName>
                                        </p:attrNameLst>
                                      </p:cBhvr>
                                      <p:tavLst>
                                        <p:tav tm="0">
                                          <p:val>
                                            <p:strVal val="1+#ppt_h/2"/>
                                          </p:val>
                                        </p:tav>
                                        <p:tav tm="100000">
                                          <p:val>
                                            <p:strVal val="#ppt_y"/>
                                          </p:val>
                                        </p:tav>
                                      </p:tavLst>
                                    </p:anim>
                                  </p:childTnLst>
                                </p:cTn>
                              </p:par>
                              <p:par>
                                <p:cTn id="99" presetID="2" presetClass="entr" presetSubtype="4" fill="hold" grpId="0" nodeType="withEffect">
                                  <p:stCondLst>
                                    <p:cond delay="0"/>
                                  </p:stCondLst>
                                  <p:childTnLst>
                                    <p:set>
                                      <p:cBhvr>
                                        <p:cTn id="100" dur="1" fill="hold">
                                          <p:stCondLst>
                                            <p:cond delay="0"/>
                                          </p:stCondLst>
                                        </p:cTn>
                                        <p:tgtEl>
                                          <p:spTgt spid="133"/>
                                        </p:tgtEl>
                                        <p:attrNameLst>
                                          <p:attrName>style.visibility</p:attrName>
                                        </p:attrNameLst>
                                      </p:cBhvr>
                                      <p:to>
                                        <p:strVal val="visible"/>
                                      </p:to>
                                    </p:set>
                                    <p:anim calcmode="lin" valueType="num">
                                      <p:cBhvr additive="base">
                                        <p:cTn id="101" dur="500" fill="hold"/>
                                        <p:tgtEl>
                                          <p:spTgt spid="133"/>
                                        </p:tgtEl>
                                        <p:attrNameLst>
                                          <p:attrName>ppt_x</p:attrName>
                                        </p:attrNameLst>
                                      </p:cBhvr>
                                      <p:tavLst>
                                        <p:tav tm="0">
                                          <p:val>
                                            <p:strVal val="#ppt_x"/>
                                          </p:val>
                                        </p:tav>
                                        <p:tav tm="100000">
                                          <p:val>
                                            <p:strVal val="#ppt_x"/>
                                          </p:val>
                                        </p:tav>
                                      </p:tavLst>
                                    </p:anim>
                                    <p:anim calcmode="lin" valueType="num">
                                      <p:cBhvr additive="base">
                                        <p:cTn id="102" dur="500" fill="hold"/>
                                        <p:tgtEl>
                                          <p:spTgt spid="133"/>
                                        </p:tgtEl>
                                        <p:attrNameLst>
                                          <p:attrName>ppt_y</p:attrName>
                                        </p:attrNameLst>
                                      </p:cBhvr>
                                      <p:tavLst>
                                        <p:tav tm="0">
                                          <p:val>
                                            <p:strVal val="1+#ppt_h/2"/>
                                          </p:val>
                                        </p:tav>
                                        <p:tav tm="100000">
                                          <p:val>
                                            <p:strVal val="#ppt_y"/>
                                          </p:val>
                                        </p:tav>
                                      </p:tavLst>
                                    </p:anim>
                                  </p:childTnLst>
                                </p:cTn>
                              </p:par>
                              <p:par>
                                <p:cTn id="103" presetID="2" presetClass="entr" presetSubtype="4" fill="hold" nodeType="withEffect">
                                  <p:stCondLst>
                                    <p:cond delay="0"/>
                                  </p:stCondLst>
                                  <p:childTnLst>
                                    <p:set>
                                      <p:cBhvr>
                                        <p:cTn id="104" dur="1" fill="hold">
                                          <p:stCondLst>
                                            <p:cond delay="0"/>
                                          </p:stCondLst>
                                        </p:cTn>
                                        <p:tgtEl>
                                          <p:spTgt spid="124"/>
                                        </p:tgtEl>
                                        <p:attrNameLst>
                                          <p:attrName>style.visibility</p:attrName>
                                        </p:attrNameLst>
                                      </p:cBhvr>
                                      <p:to>
                                        <p:strVal val="visible"/>
                                      </p:to>
                                    </p:set>
                                    <p:anim calcmode="lin" valueType="num">
                                      <p:cBhvr additive="base">
                                        <p:cTn id="105" dur="500" fill="hold"/>
                                        <p:tgtEl>
                                          <p:spTgt spid="124"/>
                                        </p:tgtEl>
                                        <p:attrNameLst>
                                          <p:attrName>ppt_x</p:attrName>
                                        </p:attrNameLst>
                                      </p:cBhvr>
                                      <p:tavLst>
                                        <p:tav tm="0">
                                          <p:val>
                                            <p:strVal val="#ppt_x"/>
                                          </p:val>
                                        </p:tav>
                                        <p:tav tm="100000">
                                          <p:val>
                                            <p:strVal val="#ppt_x"/>
                                          </p:val>
                                        </p:tav>
                                      </p:tavLst>
                                    </p:anim>
                                    <p:anim calcmode="lin" valueType="num">
                                      <p:cBhvr additive="base">
                                        <p:cTn id="106" dur="500" fill="hold"/>
                                        <p:tgtEl>
                                          <p:spTgt spid="124"/>
                                        </p:tgtEl>
                                        <p:attrNameLst>
                                          <p:attrName>ppt_y</p:attrName>
                                        </p:attrNameLst>
                                      </p:cBhvr>
                                      <p:tavLst>
                                        <p:tav tm="0">
                                          <p:val>
                                            <p:strVal val="1+#ppt_h/2"/>
                                          </p:val>
                                        </p:tav>
                                        <p:tav tm="100000">
                                          <p:val>
                                            <p:strVal val="#ppt_y"/>
                                          </p:val>
                                        </p:tav>
                                      </p:tavLst>
                                    </p:anim>
                                  </p:childTnLst>
                                </p:cTn>
                              </p:par>
                            </p:childTnLst>
                          </p:cTn>
                        </p:par>
                      </p:childTnLst>
                    </p:cTn>
                  </p:par>
                  <p:par>
                    <p:cTn id="107" fill="hold">
                      <p:stCondLst>
                        <p:cond delay="indefinite"/>
                      </p:stCondLst>
                      <p:childTnLst>
                        <p:par>
                          <p:cTn id="108" fill="hold">
                            <p:stCondLst>
                              <p:cond delay="0"/>
                            </p:stCondLst>
                            <p:childTnLst>
                              <p:par>
                                <p:cTn id="109" presetID="2" presetClass="entr" presetSubtype="4" fill="hold" grpId="0" nodeType="clickEffect">
                                  <p:stCondLst>
                                    <p:cond delay="0"/>
                                  </p:stCondLst>
                                  <p:childTnLst>
                                    <p:set>
                                      <p:cBhvr>
                                        <p:cTn id="110" dur="1" fill="hold">
                                          <p:stCondLst>
                                            <p:cond delay="0"/>
                                          </p:stCondLst>
                                        </p:cTn>
                                        <p:tgtEl>
                                          <p:spTgt spid="10"/>
                                        </p:tgtEl>
                                        <p:attrNameLst>
                                          <p:attrName>style.visibility</p:attrName>
                                        </p:attrNameLst>
                                      </p:cBhvr>
                                      <p:to>
                                        <p:strVal val="visible"/>
                                      </p:to>
                                    </p:set>
                                    <p:anim calcmode="lin" valueType="num">
                                      <p:cBhvr additive="base">
                                        <p:cTn id="111" dur="500" fill="hold"/>
                                        <p:tgtEl>
                                          <p:spTgt spid="10"/>
                                        </p:tgtEl>
                                        <p:attrNameLst>
                                          <p:attrName>ppt_x</p:attrName>
                                        </p:attrNameLst>
                                      </p:cBhvr>
                                      <p:tavLst>
                                        <p:tav tm="0">
                                          <p:val>
                                            <p:strVal val="#ppt_x"/>
                                          </p:val>
                                        </p:tav>
                                        <p:tav tm="100000">
                                          <p:val>
                                            <p:strVal val="#ppt_x"/>
                                          </p:val>
                                        </p:tav>
                                      </p:tavLst>
                                    </p:anim>
                                    <p:anim calcmode="lin" valueType="num">
                                      <p:cBhvr additive="base">
                                        <p:cTn id="112" dur="500" fill="hold"/>
                                        <p:tgtEl>
                                          <p:spTgt spid="10"/>
                                        </p:tgtEl>
                                        <p:attrNameLst>
                                          <p:attrName>ppt_y</p:attrName>
                                        </p:attrNameLst>
                                      </p:cBhvr>
                                      <p:tavLst>
                                        <p:tav tm="0">
                                          <p:val>
                                            <p:strVal val="1+#ppt_h/2"/>
                                          </p:val>
                                        </p:tav>
                                        <p:tav tm="100000">
                                          <p:val>
                                            <p:strVal val="#ppt_y"/>
                                          </p:val>
                                        </p:tav>
                                      </p:tavLst>
                                    </p:anim>
                                  </p:childTnLst>
                                </p:cTn>
                              </p:par>
                              <p:par>
                                <p:cTn id="113" presetID="2" presetClass="entr" presetSubtype="4" fill="hold" nodeType="withEffect">
                                  <p:stCondLst>
                                    <p:cond delay="0"/>
                                  </p:stCondLst>
                                  <p:childTnLst>
                                    <p:set>
                                      <p:cBhvr>
                                        <p:cTn id="114" dur="1" fill="hold">
                                          <p:stCondLst>
                                            <p:cond delay="0"/>
                                          </p:stCondLst>
                                        </p:cTn>
                                        <p:tgtEl>
                                          <p:spTgt spid="80"/>
                                        </p:tgtEl>
                                        <p:attrNameLst>
                                          <p:attrName>style.visibility</p:attrName>
                                        </p:attrNameLst>
                                      </p:cBhvr>
                                      <p:to>
                                        <p:strVal val="visible"/>
                                      </p:to>
                                    </p:set>
                                    <p:anim calcmode="lin" valueType="num">
                                      <p:cBhvr additive="base">
                                        <p:cTn id="115" dur="500" fill="hold"/>
                                        <p:tgtEl>
                                          <p:spTgt spid="80"/>
                                        </p:tgtEl>
                                        <p:attrNameLst>
                                          <p:attrName>ppt_x</p:attrName>
                                        </p:attrNameLst>
                                      </p:cBhvr>
                                      <p:tavLst>
                                        <p:tav tm="0">
                                          <p:val>
                                            <p:strVal val="#ppt_x"/>
                                          </p:val>
                                        </p:tav>
                                        <p:tav tm="100000">
                                          <p:val>
                                            <p:strVal val="#ppt_x"/>
                                          </p:val>
                                        </p:tav>
                                      </p:tavLst>
                                    </p:anim>
                                    <p:anim calcmode="lin" valueType="num">
                                      <p:cBhvr additive="base">
                                        <p:cTn id="116" dur="500" fill="hold"/>
                                        <p:tgtEl>
                                          <p:spTgt spid="80"/>
                                        </p:tgtEl>
                                        <p:attrNameLst>
                                          <p:attrName>ppt_y</p:attrName>
                                        </p:attrNameLst>
                                      </p:cBhvr>
                                      <p:tavLst>
                                        <p:tav tm="0">
                                          <p:val>
                                            <p:strVal val="1+#ppt_h/2"/>
                                          </p:val>
                                        </p:tav>
                                        <p:tav tm="100000">
                                          <p:val>
                                            <p:strVal val="#ppt_y"/>
                                          </p:val>
                                        </p:tav>
                                      </p:tavLst>
                                    </p:anim>
                                  </p:childTnLst>
                                </p:cTn>
                              </p:par>
                              <p:par>
                                <p:cTn id="117" presetID="2" presetClass="entr" presetSubtype="4" fill="hold" nodeType="withEffect">
                                  <p:stCondLst>
                                    <p:cond delay="0"/>
                                  </p:stCondLst>
                                  <p:childTnLst>
                                    <p:set>
                                      <p:cBhvr>
                                        <p:cTn id="118" dur="1" fill="hold">
                                          <p:stCondLst>
                                            <p:cond delay="0"/>
                                          </p:stCondLst>
                                        </p:cTn>
                                        <p:tgtEl>
                                          <p:spTgt spid="149"/>
                                        </p:tgtEl>
                                        <p:attrNameLst>
                                          <p:attrName>style.visibility</p:attrName>
                                        </p:attrNameLst>
                                      </p:cBhvr>
                                      <p:to>
                                        <p:strVal val="visible"/>
                                      </p:to>
                                    </p:set>
                                    <p:anim calcmode="lin" valueType="num">
                                      <p:cBhvr additive="base">
                                        <p:cTn id="119" dur="500" fill="hold"/>
                                        <p:tgtEl>
                                          <p:spTgt spid="149"/>
                                        </p:tgtEl>
                                        <p:attrNameLst>
                                          <p:attrName>ppt_x</p:attrName>
                                        </p:attrNameLst>
                                      </p:cBhvr>
                                      <p:tavLst>
                                        <p:tav tm="0">
                                          <p:val>
                                            <p:strVal val="#ppt_x"/>
                                          </p:val>
                                        </p:tav>
                                        <p:tav tm="100000">
                                          <p:val>
                                            <p:strVal val="#ppt_x"/>
                                          </p:val>
                                        </p:tav>
                                      </p:tavLst>
                                    </p:anim>
                                    <p:anim calcmode="lin" valueType="num">
                                      <p:cBhvr additive="base">
                                        <p:cTn id="120" dur="500" fill="hold"/>
                                        <p:tgtEl>
                                          <p:spTgt spid="149"/>
                                        </p:tgtEl>
                                        <p:attrNameLst>
                                          <p:attrName>ppt_y</p:attrName>
                                        </p:attrNameLst>
                                      </p:cBhvr>
                                      <p:tavLst>
                                        <p:tav tm="0">
                                          <p:val>
                                            <p:strVal val="1+#ppt_h/2"/>
                                          </p:val>
                                        </p:tav>
                                        <p:tav tm="100000">
                                          <p:val>
                                            <p:strVal val="#ppt_y"/>
                                          </p:val>
                                        </p:tav>
                                      </p:tavLst>
                                    </p:anim>
                                  </p:childTnLst>
                                </p:cTn>
                              </p:par>
                              <p:par>
                                <p:cTn id="121" presetID="2" presetClass="entr" presetSubtype="4" fill="hold" nodeType="withEffect">
                                  <p:stCondLst>
                                    <p:cond delay="0"/>
                                  </p:stCondLst>
                                  <p:childTnLst>
                                    <p:set>
                                      <p:cBhvr>
                                        <p:cTn id="122" dur="1" fill="hold">
                                          <p:stCondLst>
                                            <p:cond delay="0"/>
                                          </p:stCondLst>
                                        </p:cTn>
                                        <p:tgtEl>
                                          <p:spTgt spid="112"/>
                                        </p:tgtEl>
                                        <p:attrNameLst>
                                          <p:attrName>style.visibility</p:attrName>
                                        </p:attrNameLst>
                                      </p:cBhvr>
                                      <p:to>
                                        <p:strVal val="visible"/>
                                      </p:to>
                                    </p:set>
                                    <p:anim calcmode="lin" valueType="num">
                                      <p:cBhvr additive="base">
                                        <p:cTn id="123" dur="500" fill="hold"/>
                                        <p:tgtEl>
                                          <p:spTgt spid="112"/>
                                        </p:tgtEl>
                                        <p:attrNameLst>
                                          <p:attrName>ppt_x</p:attrName>
                                        </p:attrNameLst>
                                      </p:cBhvr>
                                      <p:tavLst>
                                        <p:tav tm="0">
                                          <p:val>
                                            <p:strVal val="#ppt_x"/>
                                          </p:val>
                                        </p:tav>
                                        <p:tav tm="100000">
                                          <p:val>
                                            <p:strVal val="#ppt_x"/>
                                          </p:val>
                                        </p:tav>
                                      </p:tavLst>
                                    </p:anim>
                                    <p:anim calcmode="lin" valueType="num">
                                      <p:cBhvr additive="base">
                                        <p:cTn id="124" dur="500" fill="hold"/>
                                        <p:tgtEl>
                                          <p:spTgt spid="112"/>
                                        </p:tgtEl>
                                        <p:attrNameLst>
                                          <p:attrName>ppt_y</p:attrName>
                                        </p:attrNameLst>
                                      </p:cBhvr>
                                      <p:tavLst>
                                        <p:tav tm="0">
                                          <p:val>
                                            <p:strVal val="1+#ppt_h/2"/>
                                          </p:val>
                                        </p:tav>
                                        <p:tav tm="100000">
                                          <p:val>
                                            <p:strVal val="#ppt_y"/>
                                          </p:val>
                                        </p:tav>
                                      </p:tavLst>
                                    </p:anim>
                                  </p:childTnLst>
                                </p:cTn>
                              </p:par>
                              <p:par>
                                <p:cTn id="125" presetID="2" presetClass="entr" presetSubtype="4" fill="hold" nodeType="withEffect">
                                  <p:stCondLst>
                                    <p:cond delay="0"/>
                                  </p:stCondLst>
                                  <p:childTnLst>
                                    <p:set>
                                      <p:cBhvr>
                                        <p:cTn id="126" dur="1" fill="hold">
                                          <p:stCondLst>
                                            <p:cond delay="0"/>
                                          </p:stCondLst>
                                        </p:cTn>
                                        <p:tgtEl>
                                          <p:spTgt spid="113"/>
                                        </p:tgtEl>
                                        <p:attrNameLst>
                                          <p:attrName>style.visibility</p:attrName>
                                        </p:attrNameLst>
                                      </p:cBhvr>
                                      <p:to>
                                        <p:strVal val="visible"/>
                                      </p:to>
                                    </p:set>
                                    <p:anim calcmode="lin" valueType="num">
                                      <p:cBhvr additive="base">
                                        <p:cTn id="127" dur="500" fill="hold"/>
                                        <p:tgtEl>
                                          <p:spTgt spid="113"/>
                                        </p:tgtEl>
                                        <p:attrNameLst>
                                          <p:attrName>ppt_x</p:attrName>
                                        </p:attrNameLst>
                                      </p:cBhvr>
                                      <p:tavLst>
                                        <p:tav tm="0">
                                          <p:val>
                                            <p:strVal val="#ppt_x"/>
                                          </p:val>
                                        </p:tav>
                                        <p:tav tm="100000">
                                          <p:val>
                                            <p:strVal val="#ppt_x"/>
                                          </p:val>
                                        </p:tav>
                                      </p:tavLst>
                                    </p:anim>
                                    <p:anim calcmode="lin" valueType="num">
                                      <p:cBhvr additive="base">
                                        <p:cTn id="128" dur="500" fill="hold"/>
                                        <p:tgtEl>
                                          <p:spTgt spid="113"/>
                                        </p:tgtEl>
                                        <p:attrNameLst>
                                          <p:attrName>ppt_y</p:attrName>
                                        </p:attrNameLst>
                                      </p:cBhvr>
                                      <p:tavLst>
                                        <p:tav tm="0">
                                          <p:val>
                                            <p:strVal val="1+#ppt_h/2"/>
                                          </p:val>
                                        </p:tav>
                                        <p:tav tm="100000">
                                          <p:val>
                                            <p:strVal val="#ppt_y"/>
                                          </p:val>
                                        </p:tav>
                                      </p:tavLst>
                                    </p:anim>
                                  </p:childTnLst>
                                </p:cTn>
                              </p:par>
                              <p:par>
                                <p:cTn id="129" presetID="2" presetClass="entr" presetSubtype="4" fill="hold" grpId="0" nodeType="withEffect">
                                  <p:stCondLst>
                                    <p:cond delay="0"/>
                                  </p:stCondLst>
                                  <p:childTnLst>
                                    <p:set>
                                      <p:cBhvr>
                                        <p:cTn id="130" dur="1" fill="hold">
                                          <p:stCondLst>
                                            <p:cond delay="0"/>
                                          </p:stCondLst>
                                        </p:cTn>
                                        <p:tgtEl>
                                          <p:spTgt spid="117"/>
                                        </p:tgtEl>
                                        <p:attrNameLst>
                                          <p:attrName>style.visibility</p:attrName>
                                        </p:attrNameLst>
                                      </p:cBhvr>
                                      <p:to>
                                        <p:strVal val="visible"/>
                                      </p:to>
                                    </p:set>
                                    <p:anim calcmode="lin" valueType="num">
                                      <p:cBhvr additive="base">
                                        <p:cTn id="131" dur="500" fill="hold"/>
                                        <p:tgtEl>
                                          <p:spTgt spid="117"/>
                                        </p:tgtEl>
                                        <p:attrNameLst>
                                          <p:attrName>ppt_x</p:attrName>
                                        </p:attrNameLst>
                                      </p:cBhvr>
                                      <p:tavLst>
                                        <p:tav tm="0">
                                          <p:val>
                                            <p:strVal val="#ppt_x"/>
                                          </p:val>
                                        </p:tav>
                                        <p:tav tm="100000">
                                          <p:val>
                                            <p:strVal val="#ppt_x"/>
                                          </p:val>
                                        </p:tav>
                                      </p:tavLst>
                                    </p:anim>
                                    <p:anim calcmode="lin" valueType="num">
                                      <p:cBhvr additive="base">
                                        <p:cTn id="132" dur="500" fill="hold"/>
                                        <p:tgtEl>
                                          <p:spTgt spid="117"/>
                                        </p:tgtEl>
                                        <p:attrNameLst>
                                          <p:attrName>ppt_y</p:attrName>
                                        </p:attrNameLst>
                                      </p:cBhvr>
                                      <p:tavLst>
                                        <p:tav tm="0">
                                          <p:val>
                                            <p:strVal val="1+#ppt_h/2"/>
                                          </p:val>
                                        </p:tav>
                                        <p:tav tm="100000">
                                          <p:val>
                                            <p:strVal val="#ppt_y"/>
                                          </p:val>
                                        </p:tav>
                                      </p:tavLst>
                                    </p:anim>
                                  </p:childTnLst>
                                </p:cTn>
                              </p:par>
                            </p:childTnLst>
                          </p:cTn>
                        </p:par>
                      </p:childTnLst>
                    </p:cTn>
                  </p:par>
                  <p:par>
                    <p:cTn id="133" fill="hold">
                      <p:stCondLst>
                        <p:cond delay="indefinite"/>
                      </p:stCondLst>
                      <p:childTnLst>
                        <p:par>
                          <p:cTn id="134" fill="hold">
                            <p:stCondLst>
                              <p:cond delay="0"/>
                            </p:stCondLst>
                            <p:childTnLst>
                              <p:par>
                                <p:cTn id="135" presetID="2" presetClass="entr" presetSubtype="4" fill="hold" grpId="0" nodeType="clickEffect">
                                  <p:stCondLst>
                                    <p:cond delay="0"/>
                                  </p:stCondLst>
                                  <p:childTnLst>
                                    <p:set>
                                      <p:cBhvr>
                                        <p:cTn id="136" dur="1" fill="hold">
                                          <p:stCondLst>
                                            <p:cond delay="0"/>
                                          </p:stCondLst>
                                        </p:cTn>
                                        <p:tgtEl>
                                          <p:spTgt spid="91"/>
                                        </p:tgtEl>
                                        <p:attrNameLst>
                                          <p:attrName>style.visibility</p:attrName>
                                        </p:attrNameLst>
                                      </p:cBhvr>
                                      <p:to>
                                        <p:strVal val="visible"/>
                                      </p:to>
                                    </p:set>
                                    <p:anim calcmode="lin" valueType="num">
                                      <p:cBhvr additive="base">
                                        <p:cTn id="137" dur="500" fill="hold"/>
                                        <p:tgtEl>
                                          <p:spTgt spid="91"/>
                                        </p:tgtEl>
                                        <p:attrNameLst>
                                          <p:attrName>ppt_x</p:attrName>
                                        </p:attrNameLst>
                                      </p:cBhvr>
                                      <p:tavLst>
                                        <p:tav tm="0">
                                          <p:val>
                                            <p:strVal val="#ppt_x"/>
                                          </p:val>
                                        </p:tav>
                                        <p:tav tm="100000">
                                          <p:val>
                                            <p:strVal val="#ppt_x"/>
                                          </p:val>
                                        </p:tav>
                                      </p:tavLst>
                                    </p:anim>
                                    <p:anim calcmode="lin" valueType="num">
                                      <p:cBhvr additive="base">
                                        <p:cTn id="138" dur="500" fill="hold"/>
                                        <p:tgtEl>
                                          <p:spTgt spid="91"/>
                                        </p:tgtEl>
                                        <p:attrNameLst>
                                          <p:attrName>ppt_y</p:attrName>
                                        </p:attrNameLst>
                                      </p:cBhvr>
                                      <p:tavLst>
                                        <p:tav tm="0">
                                          <p:val>
                                            <p:strVal val="1+#ppt_h/2"/>
                                          </p:val>
                                        </p:tav>
                                        <p:tav tm="100000">
                                          <p:val>
                                            <p:strVal val="#ppt_y"/>
                                          </p:val>
                                        </p:tav>
                                      </p:tavLst>
                                    </p:anim>
                                  </p:childTnLst>
                                </p:cTn>
                              </p:par>
                              <p:par>
                                <p:cTn id="139" presetID="2" presetClass="entr" presetSubtype="4" fill="hold" nodeType="withEffect">
                                  <p:stCondLst>
                                    <p:cond delay="0"/>
                                  </p:stCondLst>
                                  <p:childTnLst>
                                    <p:set>
                                      <p:cBhvr>
                                        <p:cTn id="140" dur="1" fill="hold">
                                          <p:stCondLst>
                                            <p:cond delay="0"/>
                                          </p:stCondLst>
                                        </p:cTn>
                                        <p:tgtEl>
                                          <p:spTgt spid="88"/>
                                        </p:tgtEl>
                                        <p:attrNameLst>
                                          <p:attrName>style.visibility</p:attrName>
                                        </p:attrNameLst>
                                      </p:cBhvr>
                                      <p:to>
                                        <p:strVal val="visible"/>
                                      </p:to>
                                    </p:set>
                                    <p:anim calcmode="lin" valueType="num">
                                      <p:cBhvr additive="base">
                                        <p:cTn id="141" dur="500" fill="hold"/>
                                        <p:tgtEl>
                                          <p:spTgt spid="88"/>
                                        </p:tgtEl>
                                        <p:attrNameLst>
                                          <p:attrName>ppt_x</p:attrName>
                                        </p:attrNameLst>
                                      </p:cBhvr>
                                      <p:tavLst>
                                        <p:tav tm="0">
                                          <p:val>
                                            <p:strVal val="#ppt_x"/>
                                          </p:val>
                                        </p:tav>
                                        <p:tav tm="100000">
                                          <p:val>
                                            <p:strVal val="#ppt_x"/>
                                          </p:val>
                                        </p:tav>
                                      </p:tavLst>
                                    </p:anim>
                                    <p:anim calcmode="lin" valueType="num">
                                      <p:cBhvr additive="base">
                                        <p:cTn id="142" dur="500" fill="hold"/>
                                        <p:tgtEl>
                                          <p:spTgt spid="88"/>
                                        </p:tgtEl>
                                        <p:attrNameLst>
                                          <p:attrName>ppt_y</p:attrName>
                                        </p:attrNameLst>
                                      </p:cBhvr>
                                      <p:tavLst>
                                        <p:tav tm="0">
                                          <p:val>
                                            <p:strVal val="1+#ppt_h/2"/>
                                          </p:val>
                                        </p:tav>
                                        <p:tav tm="100000">
                                          <p:val>
                                            <p:strVal val="#ppt_y"/>
                                          </p:val>
                                        </p:tav>
                                      </p:tavLst>
                                    </p:anim>
                                  </p:childTnLst>
                                </p:cTn>
                              </p:par>
                              <p:par>
                                <p:cTn id="143" presetID="2" presetClass="entr" presetSubtype="4" fill="hold" nodeType="withEffect">
                                  <p:stCondLst>
                                    <p:cond delay="0"/>
                                  </p:stCondLst>
                                  <p:childTnLst>
                                    <p:set>
                                      <p:cBhvr>
                                        <p:cTn id="144" dur="1" fill="hold">
                                          <p:stCondLst>
                                            <p:cond delay="0"/>
                                          </p:stCondLst>
                                        </p:cTn>
                                        <p:tgtEl>
                                          <p:spTgt spid="115"/>
                                        </p:tgtEl>
                                        <p:attrNameLst>
                                          <p:attrName>style.visibility</p:attrName>
                                        </p:attrNameLst>
                                      </p:cBhvr>
                                      <p:to>
                                        <p:strVal val="visible"/>
                                      </p:to>
                                    </p:set>
                                    <p:anim calcmode="lin" valueType="num">
                                      <p:cBhvr additive="base">
                                        <p:cTn id="145" dur="500" fill="hold"/>
                                        <p:tgtEl>
                                          <p:spTgt spid="115"/>
                                        </p:tgtEl>
                                        <p:attrNameLst>
                                          <p:attrName>ppt_x</p:attrName>
                                        </p:attrNameLst>
                                      </p:cBhvr>
                                      <p:tavLst>
                                        <p:tav tm="0">
                                          <p:val>
                                            <p:strVal val="#ppt_x"/>
                                          </p:val>
                                        </p:tav>
                                        <p:tav tm="100000">
                                          <p:val>
                                            <p:strVal val="#ppt_x"/>
                                          </p:val>
                                        </p:tav>
                                      </p:tavLst>
                                    </p:anim>
                                    <p:anim calcmode="lin" valueType="num">
                                      <p:cBhvr additive="base">
                                        <p:cTn id="146" dur="500" fill="hold"/>
                                        <p:tgtEl>
                                          <p:spTgt spid="115"/>
                                        </p:tgtEl>
                                        <p:attrNameLst>
                                          <p:attrName>ppt_y</p:attrName>
                                        </p:attrNameLst>
                                      </p:cBhvr>
                                      <p:tavLst>
                                        <p:tav tm="0">
                                          <p:val>
                                            <p:strVal val="1+#ppt_h/2"/>
                                          </p:val>
                                        </p:tav>
                                        <p:tav tm="100000">
                                          <p:val>
                                            <p:strVal val="#ppt_y"/>
                                          </p:val>
                                        </p:tav>
                                      </p:tavLst>
                                    </p:anim>
                                  </p:childTnLst>
                                </p:cTn>
                              </p:par>
                              <p:par>
                                <p:cTn id="147" presetID="2" presetClass="entr" presetSubtype="4" fill="hold" grpId="0" nodeType="withEffect">
                                  <p:stCondLst>
                                    <p:cond delay="0"/>
                                  </p:stCondLst>
                                  <p:childTnLst>
                                    <p:set>
                                      <p:cBhvr>
                                        <p:cTn id="148" dur="1" fill="hold">
                                          <p:stCondLst>
                                            <p:cond delay="0"/>
                                          </p:stCondLst>
                                        </p:cTn>
                                        <p:tgtEl>
                                          <p:spTgt spid="118"/>
                                        </p:tgtEl>
                                        <p:attrNameLst>
                                          <p:attrName>style.visibility</p:attrName>
                                        </p:attrNameLst>
                                      </p:cBhvr>
                                      <p:to>
                                        <p:strVal val="visible"/>
                                      </p:to>
                                    </p:set>
                                    <p:anim calcmode="lin" valueType="num">
                                      <p:cBhvr additive="base">
                                        <p:cTn id="149" dur="500" fill="hold"/>
                                        <p:tgtEl>
                                          <p:spTgt spid="118"/>
                                        </p:tgtEl>
                                        <p:attrNameLst>
                                          <p:attrName>ppt_x</p:attrName>
                                        </p:attrNameLst>
                                      </p:cBhvr>
                                      <p:tavLst>
                                        <p:tav tm="0">
                                          <p:val>
                                            <p:strVal val="#ppt_x"/>
                                          </p:val>
                                        </p:tav>
                                        <p:tav tm="100000">
                                          <p:val>
                                            <p:strVal val="#ppt_x"/>
                                          </p:val>
                                        </p:tav>
                                      </p:tavLst>
                                    </p:anim>
                                    <p:anim calcmode="lin" valueType="num">
                                      <p:cBhvr additive="base">
                                        <p:cTn id="150" dur="500" fill="hold"/>
                                        <p:tgtEl>
                                          <p:spTgt spid="1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animBg="1"/>
      <p:bldP spid="6" grpId="0" animBg="1"/>
      <p:bldP spid="8" grpId="0" animBg="1"/>
      <p:bldP spid="9" grpId="0" animBg="1"/>
      <p:bldP spid="10" grpId="0" animBg="1"/>
      <p:bldP spid="24" grpId="0" animBg="1"/>
      <p:bldP spid="84" grpId="0"/>
      <p:bldP spid="4" grpId="0" animBg="1"/>
      <p:bldP spid="55" grpId="0" animBg="1"/>
      <p:bldP spid="116" grpId="0" animBg="1"/>
      <p:bldP spid="117" grpId="0" animBg="1"/>
      <p:bldP spid="118" grpId="0" animBg="1"/>
      <p:bldP spid="133" grpId="0"/>
    </p:bldLst>
  </p:timing>
  <p:extLst>
    <p:ext uri="{6950BFC3-D8DA-4A85-94F7-54DA5524770B}">
      <p188:commentRel xmlns:p188="http://schemas.microsoft.com/office/powerpoint/2018/8/main" r:id="rId3"/>
    </p:ext>
  </p:extLst>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86EC9-54A6-4E5E-BC02-F5A97CA22B36}"/>
              </a:ext>
            </a:extLst>
          </p:cNvPr>
          <p:cNvSpPr txBox="1"/>
          <p:nvPr/>
        </p:nvSpPr>
        <p:spPr>
          <a:xfrm>
            <a:off x="6537911" y="-754803"/>
            <a:ext cx="5654090" cy="561211"/>
          </a:xfrm>
          <a:prstGeom prst="rect">
            <a:avLst/>
          </a:prstGeom>
          <a:solidFill>
            <a:srgbClr val="FF0066"/>
          </a:solidFill>
        </p:spPr>
        <p:txBody>
          <a:bodyPr wrap="square" lIns="179285" tIns="143428" rIns="179285" bIns="143428" rtlCol="0">
            <a:spAutoFit/>
          </a:bodyPr>
          <a:lstStyle/>
          <a:p>
            <a:pPr>
              <a:lnSpc>
                <a:spcPct val="90000"/>
              </a:lnSpc>
              <a:spcAft>
                <a:spcPts val="588"/>
              </a:spcAft>
            </a:pPr>
            <a:r>
              <a:rPr lang="en-US" sz="1961" dirty="0">
                <a:solidFill>
                  <a:schemeClr val="bg1"/>
                </a:solidFill>
              </a:rPr>
              <a:t>Thank You slide</a:t>
            </a:r>
          </a:p>
        </p:txBody>
      </p:sp>
      <p:sp>
        <p:nvSpPr>
          <p:cNvPr id="3" name="Title 2">
            <a:extLst>
              <a:ext uri="{FF2B5EF4-FFF2-40B4-BE49-F238E27FC236}">
                <a16:creationId xmlns:a16="http://schemas.microsoft.com/office/drawing/2014/main" id="{581BBE84-9D13-41FD-AB94-48384D386832}"/>
              </a:ext>
            </a:extLst>
          </p:cNvPr>
          <p:cNvSpPr txBox="1">
            <a:spLocks/>
          </p:cNvSpPr>
          <p:nvPr/>
        </p:nvSpPr>
        <p:spPr>
          <a:xfrm>
            <a:off x="493345" y="3035864"/>
            <a:ext cx="9144000" cy="498527"/>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dirty="0">
                <a:solidFill>
                  <a:schemeClr val="bg1"/>
                </a:solidFill>
              </a:rPr>
              <a:t>Thank you</a:t>
            </a:r>
          </a:p>
        </p:txBody>
      </p:sp>
    </p:spTree>
    <p:custDataLst>
      <p:tags r:id="rId1"/>
    </p:custDataLst>
    <p:extLst>
      <p:ext uri="{BB962C8B-B14F-4D97-AF65-F5344CB8AC3E}">
        <p14:creationId xmlns:p14="http://schemas.microsoft.com/office/powerpoint/2010/main" val="3505119961"/>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B298823A-601E-47FB-9123-65C347373519}"/>
              </a:ext>
            </a:extLst>
          </p:cNvPr>
          <p:cNvPicPr>
            <a:picLocks noChangeAspect="1"/>
          </p:cNvPicPr>
          <p:nvPr/>
        </p:nvPicPr>
        <p:blipFill>
          <a:blip r:embed="rId2"/>
          <a:stretch>
            <a:fillRect/>
          </a:stretch>
        </p:blipFill>
        <p:spPr>
          <a:xfrm>
            <a:off x="674703" y="1714333"/>
            <a:ext cx="4916244" cy="4343982"/>
          </a:xfrm>
          <a:prstGeom prst="rect">
            <a:avLst/>
          </a:prstGeom>
          <a:ln>
            <a:solidFill>
              <a:schemeClr val="tx1"/>
            </a:solidFill>
          </a:ln>
        </p:spPr>
      </p:pic>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Data Hub – Storage accounts</a:t>
            </a:r>
          </a:p>
        </p:txBody>
      </p:sp>
      <p:sp>
        <p:nvSpPr>
          <p:cNvPr id="7" name="Text Placeholder 3">
            <a:extLst>
              <a:ext uri="{FF2B5EF4-FFF2-40B4-BE49-F238E27FC236}">
                <a16:creationId xmlns:a16="http://schemas.microsoft.com/office/drawing/2014/main" id="{4CA5C305-930D-4A6A-BA6A-29E7885EF756}"/>
              </a:ext>
            </a:extLst>
          </p:cNvPr>
          <p:cNvSpPr>
            <a:spLocks noGrp="1"/>
          </p:cNvSpPr>
          <p:nvPr>
            <p:ph type="body" sz="quarter" idx="11"/>
          </p:nvPr>
        </p:nvSpPr>
        <p:spPr>
          <a:xfrm>
            <a:off x="426425" y="1129914"/>
            <a:ext cx="10294448" cy="465621"/>
          </a:xfrm>
        </p:spPr>
        <p:txBody>
          <a:bodyPr/>
          <a:lstStyle/>
          <a:p>
            <a:r>
              <a:rPr lang="en-US" sz="1800" dirty="0">
                <a:solidFill>
                  <a:schemeClr val="tx1"/>
                </a:solidFill>
              </a:rPr>
              <a:t>Preview a sample of your data </a:t>
            </a:r>
            <a:endParaRPr lang="en-US" sz="1600" dirty="0">
              <a:solidFill>
                <a:schemeClr val="tx1"/>
              </a:solidFill>
            </a:endParaRPr>
          </a:p>
        </p:txBody>
      </p:sp>
      <p:sp>
        <p:nvSpPr>
          <p:cNvPr id="8" name="Rectangle 7">
            <a:extLst>
              <a:ext uri="{FF2B5EF4-FFF2-40B4-BE49-F238E27FC236}">
                <a16:creationId xmlns:a16="http://schemas.microsoft.com/office/drawing/2014/main" id="{9ED69020-7FA0-4EA8-BE7A-8287F3555493}"/>
              </a:ext>
            </a:extLst>
          </p:cNvPr>
          <p:cNvSpPr/>
          <p:nvPr/>
        </p:nvSpPr>
        <p:spPr bwMode="auto">
          <a:xfrm>
            <a:off x="3941685" y="3151573"/>
            <a:ext cx="1535837" cy="346229"/>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cxnSp>
        <p:nvCxnSpPr>
          <p:cNvPr id="10" name="Straight Arrow Connector 9">
            <a:extLst>
              <a:ext uri="{FF2B5EF4-FFF2-40B4-BE49-F238E27FC236}">
                <a16:creationId xmlns:a16="http://schemas.microsoft.com/office/drawing/2014/main" id="{A21BF025-1E0A-4421-B13E-BA78098A9AFE}"/>
              </a:ext>
            </a:extLst>
          </p:cNvPr>
          <p:cNvCxnSpPr>
            <a:cxnSpLocks/>
            <a:stCxn id="8" idx="3"/>
          </p:cNvCxnSpPr>
          <p:nvPr/>
        </p:nvCxnSpPr>
        <p:spPr>
          <a:xfrm>
            <a:off x="5477522" y="3324688"/>
            <a:ext cx="958789" cy="0"/>
          </a:xfrm>
          <a:prstGeom prst="straightConnector1">
            <a:avLst/>
          </a:prstGeom>
          <a:ln w="190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BF6FB5A4-CA7C-480B-8D08-3C32F5E6CEC2}"/>
              </a:ext>
            </a:extLst>
          </p:cNvPr>
          <p:cNvPicPr>
            <a:picLocks noChangeAspect="1"/>
          </p:cNvPicPr>
          <p:nvPr/>
        </p:nvPicPr>
        <p:blipFill>
          <a:blip r:embed="rId3"/>
          <a:stretch>
            <a:fillRect/>
          </a:stretch>
        </p:blipFill>
        <p:spPr>
          <a:xfrm>
            <a:off x="6436311" y="1620155"/>
            <a:ext cx="3857833" cy="4532337"/>
          </a:xfrm>
          <a:prstGeom prst="rect">
            <a:avLst/>
          </a:prstGeom>
          <a:ln>
            <a:solidFill>
              <a:schemeClr val="tx1"/>
            </a:solidFill>
          </a:ln>
        </p:spPr>
      </p:pic>
    </p:spTree>
    <p:extLst>
      <p:ext uri="{BB962C8B-B14F-4D97-AF65-F5344CB8AC3E}">
        <p14:creationId xmlns:p14="http://schemas.microsoft.com/office/powerpoint/2010/main" val="3471277442"/>
      </p:ext>
    </p:extLst>
  </p:cSld>
  <p:clrMapOvr>
    <a:masterClrMapping/>
  </p:clrMapOvr>
  <p:transition>
    <p:fade/>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DCEA469-8B54-4D1E-8AC8-43C53D5710A6}"/>
              </a:ext>
            </a:extLst>
          </p:cNvPr>
          <p:cNvSpPr>
            <a:spLocks noGrp="1"/>
          </p:cNvSpPr>
          <p:nvPr>
            <p:ph type="title"/>
          </p:nvPr>
        </p:nvSpPr>
        <p:spPr>
          <a:xfrm>
            <a:off x="5760500" y="321586"/>
            <a:ext cx="6563533" cy="844833"/>
          </a:xfrm>
        </p:spPr>
        <p:txBody>
          <a:bodyPr/>
          <a:lstStyle/>
          <a:p>
            <a:r>
              <a:rPr lang="en-US">
                <a:cs typeface="Segoe UI"/>
              </a:rPr>
              <a:t>Full Group Activity: </a:t>
            </a:r>
            <a:br>
              <a:rPr lang="en-US">
                <a:cs typeface="Segoe UI"/>
              </a:rPr>
            </a:br>
            <a:r>
              <a:rPr lang="en-US"/>
              <a:t>Data Engineering Discussion </a:t>
            </a:r>
          </a:p>
        </p:txBody>
      </p:sp>
      <p:sp>
        <p:nvSpPr>
          <p:cNvPr id="6" name="TextBox 5">
            <a:extLst>
              <a:ext uri="{FF2B5EF4-FFF2-40B4-BE49-F238E27FC236}">
                <a16:creationId xmlns:a16="http://schemas.microsoft.com/office/drawing/2014/main" id="{89BAF1FA-F3AB-470E-9FE2-32FC7A3BE184}"/>
              </a:ext>
            </a:extLst>
          </p:cNvPr>
          <p:cNvSpPr txBox="1"/>
          <p:nvPr/>
        </p:nvSpPr>
        <p:spPr>
          <a:xfrm>
            <a:off x="5760500" y="1889356"/>
            <a:ext cx="6152808" cy="1732782"/>
          </a:xfrm>
          <a:prstGeom prst="rect">
            <a:avLst/>
          </a:prstGeom>
          <a:noFill/>
        </p:spPr>
        <p:txBody>
          <a:bodyPr wrap="square" lIns="0" tIns="0" rIns="0" bIns="0" rtlCol="0">
            <a:spAutoFit/>
          </a:bodyPr>
          <a:lstStyle/>
          <a:p>
            <a:r>
              <a:rPr lang="en-US" sz="1765" b="1" dirty="0"/>
              <a:t>Objective: </a:t>
            </a:r>
            <a:r>
              <a:rPr lang="en-US" sz="1765" dirty="0"/>
              <a:t>As a result of participating in this activity, you will better be able to decide on which Azure Synapse Analytics component to use for specific data engineering scenarios.</a:t>
            </a:r>
          </a:p>
          <a:p>
            <a:endParaRPr lang="en-US" sz="1765" dirty="0"/>
          </a:p>
          <a:p>
            <a:r>
              <a:rPr lang="en-US" sz="1400" b="1" dirty="0"/>
              <a:t>What you will be doing: </a:t>
            </a:r>
            <a:r>
              <a:rPr lang="en-US" sz="1400" dirty="0"/>
              <a:t>The facilitator will be posting questions to the entire group using an interactive tool called Mentimeter. The answers you post using Mentimeter will then drive the Data Engineering Discussion. </a:t>
            </a:r>
          </a:p>
        </p:txBody>
      </p:sp>
      <p:sp>
        <p:nvSpPr>
          <p:cNvPr id="9" name="TextBox 8">
            <a:extLst>
              <a:ext uri="{FF2B5EF4-FFF2-40B4-BE49-F238E27FC236}">
                <a16:creationId xmlns:a16="http://schemas.microsoft.com/office/drawing/2014/main" id="{243FFC84-B70E-4064-83ED-02E404006BF8}"/>
              </a:ext>
            </a:extLst>
          </p:cNvPr>
          <p:cNvSpPr txBox="1"/>
          <p:nvPr/>
        </p:nvSpPr>
        <p:spPr>
          <a:xfrm>
            <a:off x="5760500" y="5887763"/>
            <a:ext cx="6547184" cy="430887"/>
          </a:xfrm>
          <a:prstGeom prst="rect">
            <a:avLst/>
          </a:prstGeom>
          <a:noFill/>
        </p:spPr>
        <p:txBody>
          <a:bodyPr wrap="square" lIns="0" tIns="0" rIns="0" bIns="0" rtlCol="0">
            <a:spAutoFit/>
          </a:bodyPr>
          <a:lstStyle/>
          <a:p>
            <a:r>
              <a:rPr lang="en-US" sz="1400" b="1"/>
              <a:t>Total Activity Time: 30 minutes </a:t>
            </a:r>
          </a:p>
          <a:p>
            <a:pPr marL="336145" indent="-336145">
              <a:buFont typeface="Arial" panose="020B0604020202020204" pitchFamily="34" charset="0"/>
              <a:buChar char="•"/>
            </a:pPr>
            <a:endParaRPr lang="en-US" sz="1400"/>
          </a:p>
        </p:txBody>
      </p:sp>
      <p:pic>
        <p:nvPicPr>
          <p:cNvPr id="2" name="Picture 1">
            <a:extLst>
              <a:ext uri="{FF2B5EF4-FFF2-40B4-BE49-F238E27FC236}">
                <a16:creationId xmlns:a16="http://schemas.microsoft.com/office/drawing/2014/main" id="{B605A305-DCFD-4AFD-92A6-7269AF4E79D6}"/>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15259" r="31927"/>
          <a:stretch/>
        </p:blipFill>
        <p:spPr>
          <a:xfrm>
            <a:off x="-36186" y="487"/>
            <a:ext cx="5429463" cy="6857027"/>
          </a:xfrm>
          <a:prstGeom prst="rect">
            <a:avLst/>
          </a:prstGeom>
        </p:spPr>
      </p:pic>
    </p:spTree>
    <p:extLst>
      <p:ext uri="{BB962C8B-B14F-4D97-AF65-F5344CB8AC3E}">
        <p14:creationId xmlns:p14="http://schemas.microsoft.com/office/powerpoint/2010/main" val="1111549606"/>
      </p:ext>
    </p:extLst>
  </p:cSld>
  <p:clrMapOvr>
    <a:masterClrMapping/>
  </p:clrMapOvr>
  <p:transition>
    <p:fade/>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0B105FF4-5322-4B41-BA12-B1B509F3C2FA}"/>
              </a:ext>
            </a:extLst>
          </p:cNvPr>
          <p:cNvSpPr>
            <a:spLocks noGrp="1"/>
          </p:cNvSpPr>
          <p:nvPr>
            <p:ph type="title"/>
          </p:nvPr>
        </p:nvSpPr>
        <p:spPr>
          <a:xfrm>
            <a:off x="588263" y="2990440"/>
            <a:ext cx="4167887" cy="543097"/>
          </a:xfrm>
        </p:spPr>
        <p:txBody>
          <a:bodyPr/>
          <a:lstStyle/>
          <a:p>
            <a:r>
              <a:rPr lang="en-US" dirty="0"/>
              <a:t>Mentimeter Poll</a:t>
            </a:r>
          </a:p>
        </p:txBody>
      </p:sp>
      <p:sp>
        <p:nvSpPr>
          <p:cNvPr id="10" name="Text Placeholder 9">
            <a:extLst>
              <a:ext uri="{FF2B5EF4-FFF2-40B4-BE49-F238E27FC236}">
                <a16:creationId xmlns:a16="http://schemas.microsoft.com/office/drawing/2014/main" id="{9AFD0CC0-3A23-4586-AA8D-77DD85ABA710}"/>
              </a:ext>
            </a:extLst>
          </p:cNvPr>
          <p:cNvSpPr>
            <a:spLocks noGrp="1"/>
          </p:cNvSpPr>
          <p:nvPr>
            <p:ph type="body" sz="quarter" idx="12"/>
          </p:nvPr>
        </p:nvSpPr>
        <p:spPr>
          <a:xfrm>
            <a:off x="582042" y="3962401"/>
            <a:ext cx="4164583" cy="2112245"/>
          </a:xfrm>
        </p:spPr>
        <p:txBody>
          <a:bodyPr/>
          <a:lstStyle/>
          <a:p>
            <a:r>
              <a:rPr lang="en-US" dirty="0"/>
              <a:t>Scan QR Code </a:t>
            </a:r>
            <a:br>
              <a:rPr lang="en-US" dirty="0"/>
            </a:br>
            <a:endParaRPr lang="en-US" dirty="0"/>
          </a:p>
          <a:p>
            <a:r>
              <a:rPr lang="en-US" dirty="0"/>
              <a:t>or</a:t>
            </a:r>
            <a:br>
              <a:rPr lang="en-US" dirty="0"/>
            </a:br>
            <a:br>
              <a:rPr lang="en-US" dirty="0"/>
            </a:br>
            <a:r>
              <a:rPr lang="en-US" dirty="0"/>
              <a:t>Go to </a:t>
            </a:r>
            <a:r>
              <a:rPr lang="en-US" dirty="0">
                <a:hlinkClick r:id="rId3"/>
              </a:rPr>
              <a:t>www.menti.com</a:t>
            </a:r>
            <a:r>
              <a:rPr lang="en-US" dirty="0"/>
              <a:t> and use code</a:t>
            </a:r>
          </a:p>
          <a:p>
            <a:endParaRPr lang="en-US" dirty="0"/>
          </a:p>
          <a:p>
            <a:r>
              <a:rPr lang="en-US" b="1" i="0" dirty="0">
                <a:effectLst/>
                <a:latin typeface="MentiText"/>
              </a:rPr>
              <a:t>6142 6491</a:t>
            </a:r>
            <a:endParaRPr lang="en-US" dirty="0"/>
          </a:p>
        </p:txBody>
      </p:sp>
      <p:pic>
        <p:nvPicPr>
          <p:cNvPr id="2" name="Picture 2">
            <a:extLst>
              <a:ext uri="{FF2B5EF4-FFF2-40B4-BE49-F238E27FC236}">
                <a16:creationId xmlns:a16="http://schemas.microsoft.com/office/drawing/2014/main" id="{13679907-C2B2-4AE3-B275-743C0D80515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28767" y="691515"/>
            <a:ext cx="5474970" cy="54749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2075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bject 2">
            <a:extLst>
              <a:ext uri="{FF2B5EF4-FFF2-40B4-BE49-F238E27FC236}">
                <a16:creationId xmlns:a16="http://schemas.microsoft.com/office/drawing/2014/main" id="{93EB48C1-51FC-4864-896D-1C81C1BC6F18}"/>
              </a:ext>
            </a:extLst>
          </p:cNvPr>
          <p:cNvSpPr txBox="1">
            <a:spLocks/>
          </p:cNvSpPr>
          <p:nvPr/>
        </p:nvSpPr>
        <p:spPr>
          <a:xfrm>
            <a:off x="588263" y="457200"/>
            <a:ext cx="1606253" cy="553998"/>
          </a:xfrm>
          <a:prstGeom prst="rect">
            <a:avLst/>
          </a:prstGeom>
        </p:spPr>
        <p:txBody>
          <a:bodyPr vert="horz" wrap="square" lIns="0" tIns="13333" rIns="0" bIns="0" rtlCol="0" anchor="t">
            <a:spAutoFit/>
          </a:bodyPr>
          <a:lstStyle>
            <a:lvl1pPr algn="l" defTabSz="932563" rtl="0" eaLnBrk="1" latinLnBrk="0" hangingPunct="1">
              <a:lnSpc>
                <a:spcPct val="100000"/>
              </a:lnSpc>
              <a:spcBef>
                <a:spcPct val="0"/>
              </a:spcBef>
              <a:buNone/>
              <a:defRPr lang="en-US" sz="3529" b="0" kern="1200" cap="none" spc="-50" baseline="0" dirty="0" smtClean="0">
                <a:ln w="3175">
                  <a:noFill/>
                </a:ln>
                <a:solidFill>
                  <a:schemeClr val="tx2"/>
                </a:solidFill>
                <a:effectLst/>
                <a:latin typeface="+mj-lt"/>
                <a:ea typeface="+mn-ea"/>
                <a:cs typeface="Segoe UI" pitchFamily="34" charset="0"/>
              </a:defRPr>
            </a:lvl1pPr>
          </a:lstStyle>
          <a:p>
            <a:pPr marL="12698">
              <a:spcBef>
                <a:spcPts val="105"/>
              </a:spcBef>
            </a:pPr>
            <a:r>
              <a:rPr lang="en-US" spc="-20" dirty="0">
                <a:solidFill>
                  <a:srgbClr val="32145A"/>
                </a:solidFill>
                <a:uFill>
                  <a:solidFill>
                    <a:srgbClr val="000000"/>
                  </a:solidFill>
                </a:uFill>
              </a:rPr>
              <a:t>Closing</a:t>
            </a:r>
            <a:endParaRPr lang="en-US" spc="-20" dirty="0">
              <a:solidFill>
                <a:srgbClr val="32145A"/>
              </a:solidFill>
            </a:endParaRPr>
          </a:p>
        </p:txBody>
      </p:sp>
      <p:cxnSp>
        <p:nvCxnSpPr>
          <p:cNvPr id="7" name="Straight Connector 6">
            <a:extLst>
              <a:ext uri="{FF2B5EF4-FFF2-40B4-BE49-F238E27FC236}">
                <a16:creationId xmlns:a16="http://schemas.microsoft.com/office/drawing/2014/main" id="{31E5AC6C-AA1B-4CB0-9810-DF9A271DF4BD}"/>
              </a:ext>
            </a:extLst>
          </p:cNvPr>
          <p:cNvCxnSpPr>
            <a:cxnSpLocks/>
          </p:cNvCxnSpPr>
          <p:nvPr/>
        </p:nvCxnSpPr>
        <p:spPr>
          <a:xfrm>
            <a:off x="2158770" y="1826571"/>
            <a:ext cx="0" cy="2110429"/>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4D58AC2D-4483-4A11-8E29-078CBD0D8A93}"/>
              </a:ext>
            </a:extLst>
          </p:cNvPr>
          <p:cNvSpPr txBox="1"/>
          <p:nvPr/>
        </p:nvSpPr>
        <p:spPr>
          <a:xfrm>
            <a:off x="614995" y="2727897"/>
            <a:ext cx="1364867" cy="307777"/>
          </a:xfrm>
          <a:prstGeom prst="rect">
            <a:avLst/>
          </a:prstGeom>
          <a:noFill/>
        </p:spPr>
        <p:txBody>
          <a:bodyPr wrap="square" lIns="0" tIns="0" rIns="0" bIns="0" rtlCol="0">
            <a:spAutoFit/>
          </a:bodyPr>
          <a:lstStyle/>
          <a:p>
            <a:pPr algn="r"/>
            <a:r>
              <a:rPr lang="en-US" sz="2000" dirty="0">
                <a:gradFill>
                  <a:gsLst>
                    <a:gs pos="2917">
                      <a:schemeClr val="tx1"/>
                    </a:gs>
                    <a:gs pos="30000">
                      <a:schemeClr val="tx1"/>
                    </a:gs>
                  </a:gsLst>
                  <a:lin ang="5400000" scaled="0"/>
                </a:gradFill>
              </a:rPr>
              <a:t>TODAY</a:t>
            </a:r>
          </a:p>
        </p:txBody>
      </p:sp>
      <p:sp>
        <p:nvSpPr>
          <p:cNvPr id="16" name="TextBox 15">
            <a:extLst>
              <a:ext uri="{FF2B5EF4-FFF2-40B4-BE49-F238E27FC236}">
                <a16:creationId xmlns:a16="http://schemas.microsoft.com/office/drawing/2014/main" id="{11B00869-127D-4B95-AF22-3447374A5C05}"/>
              </a:ext>
            </a:extLst>
          </p:cNvPr>
          <p:cNvSpPr txBox="1"/>
          <p:nvPr/>
        </p:nvSpPr>
        <p:spPr>
          <a:xfrm>
            <a:off x="475327" y="5168315"/>
            <a:ext cx="1504535" cy="307777"/>
          </a:xfrm>
          <a:prstGeom prst="rect">
            <a:avLst/>
          </a:prstGeom>
          <a:noFill/>
        </p:spPr>
        <p:txBody>
          <a:bodyPr wrap="square" lIns="0" tIns="0" rIns="0" bIns="0" rtlCol="0">
            <a:spAutoFit/>
          </a:bodyPr>
          <a:lstStyle/>
          <a:p>
            <a:pPr algn="r"/>
            <a:r>
              <a:rPr lang="en-US" sz="2000" dirty="0">
                <a:gradFill>
                  <a:gsLst>
                    <a:gs pos="2917">
                      <a:schemeClr val="tx1"/>
                    </a:gs>
                    <a:gs pos="30000">
                      <a:schemeClr val="tx1"/>
                    </a:gs>
                  </a:gsLst>
                  <a:lin ang="5400000" scaled="0"/>
                </a:gradFill>
              </a:rPr>
              <a:t>TOMORROW</a:t>
            </a:r>
          </a:p>
        </p:txBody>
      </p:sp>
      <p:cxnSp>
        <p:nvCxnSpPr>
          <p:cNvPr id="18" name="Straight Connector 17">
            <a:extLst>
              <a:ext uri="{FF2B5EF4-FFF2-40B4-BE49-F238E27FC236}">
                <a16:creationId xmlns:a16="http://schemas.microsoft.com/office/drawing/2014/main" id="{D95897BE-06A3-44F3-AF68-02ECD2E3DD35}"/>
              </a:ext>
            </a:extLst>
          </p:cNvPr>
          <p:cNvCxnSpPr>
            <a:cxnSpLocks/>
          </p:cNvCxnSpPr>
          <p:nvPr/>
        </p:nvCxnSpPr>
        <p:spPr>
          <a:xfrm>
            <a:off x="2158770" y="4873158"/>
            <a:ext cx="0" cy="898090"/>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F839C4B6-A767-404A-810E-1E5F2EA85911}"/>
              </a:ext>
            </a:extLst>
          </p:cNvPr>
          <p:cNvSpPr txBox="1"/>
          <p:nvPr/>
        </p:nvSpPr>
        <p:spPr>
          <a:xfrm>
            <a:off x="2194516" y="1826571"/>
            <a:ext cx="6997191" cy="2180725"/>
          </a:xfrm>
          <a:prstGeom prst="rect">
            <a:avLst/>
          </a:prstGeom>
          <a:noFill/>
        </p:spPr>
        <p:txBody>
          <a:bodyPr wrap="square">
            <a:spAutoFit/>
          </a:bodyPr>
          <a:lstStyle/>
          <a:p>
            <a:pPr>
              <a:lnSpc>
                <a:spcPct val="107000"/>
              </a:lnSpc>
              <a:tabLst>
                <a:tab pos="457200" algn="l"/>
              </a:tabLst>
            </a:pPr>
            <a:r>
              <a:rPr lang="en-US" sz="1600" dirty="0">
                <a:effectLst/>
                <a:ea typeface="Calibri" panose="020F0502020204030204" pitchFamily="34" charset="0"/>
                <a:cs typeface="Times New Roman" panose="02020603050405020304" pitchFamily="18" charset="0"/>
              </a:rPr>
              <a:t>We learned:</a:t>
            </a:r>
          </a:p>
          <a:p>
            <a:pPr marL="742950" lvl="1" indent="-285750">
              <a:lnSpc>
                <a:spcPct val="107000"/>
              </a:lnSpc>
              <a:buClr>
                <a:srgbClr val="107C10"/>
              </a:buClr>
              <a:buSzPct val="75000"/>
              <a:buFont typeface="Wingdings" panose="05000000000000000000" pitchFamily="2" charset="2"/>
              <a:buChar char="ü"/>
              <a:tabLst>
                <a:tab pos="457200" algn="l"/>
              </a:tabLst>
            </a:pPr>
            <a:r>
              <a:rPr lang="en-US" sz="1600" dirty="0">
                <a:effectLst/>
                <a:ea typeface="Calibri" panose="020F0502020204030204" pitchFamily="34" charset="0"/>
                <a:cs typeface="Times New Roman" panose="02020603050405020304" pitchFamily="18" charset="0"/>
              </a:rPr>
              <a:t>Best practices for rapid </a:t>
            </a:r>
            <a:r>
              <a:rPr lang="en-US" sz="1600" dirty="0">
                <a:ea typeface="Calibri" panose="020F0502020204030204" pitchFamily="34" charset="0"/>
                <a:cs typeface="Times New Roman" panose="02020603050405020304" pitchFamily="18" charset="0"/>
              </a:rPr>
              <a:t>and</a:t>
            </a:r>
            <a:r>
              <a:rPr lang="en-US" sz="1600" dirty="0">
                <a:effectLst/>
                <a:ea typeface="Calibri" panose="020F0502020204030204" pitchFamily="34" charset="0"/>
                <a:cs typeface="Times New Roman" panose="02020603050405020304" pitchFamily="18" charset="0"/>
              </a:rPr>
              <a:t> reliable data ingestion into a Data Warehouse </a:t>
            </a:r>
          </a:p>
          <a:p>
            <a:pPr marL="742950" lvl="1" indent="-285750">
              <a:lnSpc>
                <a:spcPct val="107000"/>
              </a:lnSpc>
              <a:buClr>
                <a:srgbClr val="107C10"/>
              </a:buClr>
              <a:buSzPct val="75000"/>
              <a:buFont typeface="Wingdings" panose="05000000000000000000" pitchFamily="2" charset="2"/>
              <a:buChar char="ü"/>
              <a:tabLst>
                <a:tab pos="457200" algn="l"/>
              </a:tabLst>
            </a:pPr>
            <a:r>
              <a:rPr lang="en-US" sz="1600" dirty="0">
                <a:effectLst/>
                <a:ea typeface="Calibri" panose="020F0502020204030204" pitchFamily="34" charset="0"/>
                <a:cs typeface="Times New Roman" panose="02020603050405020304" pitchFamily="18" charset="0"/>
              </a:rPr>
              <a:t>A well architected data lake is built upon scalable and secure partitioning structure </a:t>
            </a:r>
          </a:p>
          <a:p>
            <a:pPr marL="742950" lvl="1" indent="-285750">
              <a:lnSpc>
                <a:spcPct val="107000"/>
              </a:lnSpc>
              <a:buClr>
                <a:srgbClr val="107C10"/>
              </a:buClr>
              <a:buSzPct val="75000"/>
              <a:buFont typeface="Wingdings" panose="05000000000000000000" pitchFamily="2" charset="2"/>
              <a:buChar char="ü"/>
              <a:tabLst>
                <a:tab pos="457200" algn="l"/>
              </a:tabLst>
            </a:pPr>
            <a:r>
              <a:rPr lang="en-US" sz="1600" dirty="0">
                <a:effectLst/>
                <a:ea typeface="Calibri" panose="020F0502020204030204" pitchFamily="34" charset="0"/>
                <a:cs typeface="Times New Roman" panose="02020603050405020304" pitchFamily="18" charset="0"/>
              </a:rPr>
              <a:t>Established best practices for data transformation within the data engineering pipeline in order to efficiently go from raw to structured data for analysis</a:t>
            </a:r>
          </a:p>
        </p:txBody>
      </p:sp>
      <p:sp>
        <p:nvSpPr>
          <p:cNvPr id="22" name="TextBox 21">
            <a:extLst>
              <a:ext uri="{FF2B5EF4-FFF2-40B4-BE49-F238E27FC236}">
                <a16:creationId xmlns:a16="http://schemas.microsoft.com/office/drawing/2014/main" id="{4E4D3735-57D4-4676-9FEB-E3C3FAD0DA23}"/>
              </a:ext>
            </a:extLst>
          </p:cNvPr>
          <p:cNvSpPr txBox="1"/>
          <p:nvPr/>
        </p:nvSpPr>
        <p:spPr>
          <a:xfrm>
            <a:off x="2194517" y="4860229"/>
            <a:ext cx="6997190" cy="911019"/>
          </a:xfrm>
          <a:prstGeom prst="rect">
            <a:avLst/>
          </a:prstGeom>
          <a:noFill/>
        </p:spPr>
        <p:txBody>
          <a:bodyPr wrap="square">
            <a:spAutoFit/>
          </a:bodyPr>
          <a:lstStyle/>
          <a:p>
            <a:pPr>
              <a:lnSpc>
                <a:spcPct val="90000"/>
              </a:lnSpc>
              <a:spcAft>
                <a:spcPts val="588"/>
              </a:spcAft>
            </a:pPr>
            <a:r>
              <a:rPr lang="en-US" sz="1600" dirty="0">
                <a:solidFill>
                  <a:schemeClr val="dk1"/>
                </a:solidFill>
              </a:rPr>
              <a:t>We will learn to:</a:t>
            </a:r>
          </a:p>
          <a:p>
            <a:pPr marL="742950" lvl="1" indent="-285750">
              <a:lnSpc>
                <a:spcPct val="90000"/>
              </a:lnSpc>
              <a:spcAft>
                <a:spcPts val="588"/>
              </a:spcAft>
              <a:buSzPct val="75000"/>
              <a:buFont typeface="Arial" panose="020B0604020202020204" pitchFamily="34" charset="0"/>
              <a:buChar char="•"/>
            </a:pPr>
            <a:r>
              <a:rPr lang="en-US" sz="1600" dirty="0">
                <a:solidFill>
                  <a:schemeClr val="dk1"/>
                </a:solidFill>
              </a:rPr>
              <a:t>Implement optimization strategizes for data warehouse using SQL</a:t>
            </a:r>
          </a:p>
          <a:p>
            <a:pPr marL="742950" lvl="1" indent="-285750">
              <a:lnSpc>
                <a:spcPct val="90000"/>
              </a:lnSpc>
              <a:spcAft>
                <a:spcPts val="588"/>
              </a:spcAft>
              <a:buSzPct val="75000"/>
              <a:buFont typeface="Arial" panose="020B0604020202020204" pitchFamily="34" charset="0"/>
              <a:buChar char="•"/>
            </a:pPr>
            <a:r>
              <a:rPr lang="en-US" sz="1600" dirty="0">
                <a:solidFill>
                  <a:schemeClr val="dk1"/>
                </a:solidFill>
              </a:rPr>
              <a:t>Apply security concepts to a customer scenario</a:t>
            </a:r>
          </a:p>
        </p:txBody>
      </p:sp>
      <p:sp>
        <p:nvSpPr>
          <p:cNvPr id="2" name="TextBox 1">
            <a:extLst>
              <a:ext uri="{FF2B5EF4-FFF2-40B4-BE49-F238E27FC236}">
                <a16:creationId xmlns:a16="http://schemas.microsoft.com/office/drawing/2014/main" id="{81B24653-632F-4642-83F1-5426C06DDA0F}"/>
              </a:ext>
            </a:extLst>
          </p:cNvPr>
          <p:cNvSpPr txBox="1"/>
          <p:nvPr/>
        </p:nvSpPr>
        <p:spPr>
          <a:xfrm>
            <a:off x="620049" y="966958"/>
            <a:ext cx="6997191" cy="258532"/>
          </a:xfrm>
          <a:prstGeom prst="rect">
            <a:avLst/>
          </a:prstGeom>
          <a:noFill/>
        </p:spPr>
        <p:txBody>
          <a:bodyPr wrap="square" lIns="0" rIns="0">
            <a:spAutoFit/>
          </a:bodyPr>
          <a:lstStyle/>
          <a:p>
            <a:pPr>
              <a:lnSpc>
                <a:spcPct val="90000"/>
              </a:lnSpc>
              <a:spcAft>
                <a:spcPts val="588"/>
              </a:spcAft>
            </a:pPr>
            <a:r>
              <a:rPr lang="en-US" sz="1200" i="1" dirty="0">
                <a:solidFill>
                  <a:schemeClr val="dk1"/>
                </a:solidFill>
              </a:rPr>
              <a:t>Thank you for your participation in today’s Azure Synapse Technical Boot Camp!</a:t>
            </a:r>
          </a:p>
        </p:txBody>
      </p:sp>
    </p:spTree>
    <p:extLst>
      <p:ext uri="{BB962C8B-B14F-4D97-AF65-F5344CB8AC3E}">
        <p14:creationId xmlns:p14="http://schemas.microsoft.com/office/powerpoint/2010/main" val="1826152433"/>
      </p:ext>
    </p:extLst>
  </p:cSld>
  <p:clrMapOvr>
    <a:masterClrMapping/>
  </p:clrMapOvr>
  <p:transition>
    <p:fade/>
  </p:transition>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3027961"/>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1E560C9-3B7D-4CD0-8BD2-5BE575CCA09B}"/>
              </a:ext>
            </a:extLst>
          </p:cNvPr>
          <p:cNvPicPr>
            <a:picLocks noChangeAspect="1"/>
          </p:cNvPicPr>
          <p:nvPr/>
        </p:nvPicPr>
        <p:blipFill>
          <a:blip r:embed="rId2"/>
          <a:stretch>
            <a:fillRect/>
          </a:stretch>
        </p:blipFill>
        <p:spPr>
          <a:xfrm>
            <a:off x="672206" y="1708741"/>
            <a:ext cx="5201686" cy="4138883"/>
          </a:xfrm>
          <a:prstGeom prst="rect">
            <a:avLst/>
          </a:prstGeom>
          <a:ln>
            <a:solidFill>
              <a:schemeClr val="tx1"/>
            </a:solidFill>
          </a:ln>
        </p:spPr>
      </p:pic>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Data Hub – Storage accounts</a:t>
            </a:r>
          </a:p>
        </p:txBody>
      </p:sp>
      <p:sp>
        <p:nvSpPr>
          <p:cNvPr id="7" name="Text Placeholder 3">
            <a:extLst>
              <a:ext uri="{FF2B5EF4-FFF2-40B4-BE49-F238E27FC236}">
                <a16:creationId xmlns:a16="http://schemas.microsoft.com/office/drawing/2014/main" id="{4CA5C305-930D-4A6A-BA6A-29E7885EF756}"/>
              </a:ext>
            </a:extLst>
          </p:cNvPr>
          <p:cNvSpPr>
            <a:spLocks noGrp="1"/>
          </p:cNvSpPr>
          <p:nvPr>
            <p:ph type="body" sz="quarter" idx="11"/>
          </p:nvPr>
        </p:nvSpPr>
        <p:spPr>
          <a:xfrm>
            <a:off x="426425" y="1129914"/>
            <a:ext cx="6326800" cy="465621"/>
          </a:xfrm>
        </p:spPr>
        <p:txBody>
          <a:bodyPr/>
          <a:lstStyle/>
          <a:p>
            <a:r>
              <a:rPr lang="en-US" sz="1800" dirty="0">
                <a:solidFill>
                  <a:schemeClr val="tx1"/>
                </a:solidFill>
              </a:rPr>
              <a:t>See basic file properties</a:t>
            </a:r>
            <a:endParaRPr lang="en-US" sz="1600" dirty="0">
              <a:solidFill>
                <a:schemeClr val="tx1"/>
              </a:solidFill>
            </a:endParaRPr>
          </a:p>
        </p:txBody>
      </p:sp>
      <p:sp>
        <p:nvSpPr>
          <p:cNvPr id="8" name="Rectangle 7">
            <a:extLst>
              <a:ext uri="{FF2B5EF4-FFF2-40B4-BE49-F238E27FC236}">
                <a16:creationId xmlns:a16="http://schemas.microsoft.com/office/drawing/2014/main" id="{9ED69020-7FA0-4EA8-BE7A-8287F3555493}"/>
              </a:ext>
            </a:extLst>
          </p:cNvPr>
          <p:cNvSpPr/>
          <p:nvPr/>
        </p:nvSpPr>
        <p:spPr bwMode="auto">
          <a:xfrm>
            <a:off x="4261282" y="5477526"/>
            <a:ext cx="1612609" cy="370097"/>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cxnSp>
        <p:nvCxnSpPr>
          <p:cNvPr id="10" name="Straight Arrow Connector 9">
            <a:extLst>
              <a:ext uri="{FF2B5EF4-FFF2-40B4-BE49-F238E27FC236}">
                <a16:creationId xmlns:a16="http://schemas.microsoft.com/office/drawing/2014/main" id="{A21BF025-1E0A-4421-B13E-BA78098A9AFE}"/>
              </a:ext>
            </a:extLst>
          </p:cNvPr>
          <p:cNvCxnSpPr>
            <a:cxnSpLocks/>
            <a:stCxn id="8" idx="3"/>
          </p:cNvCxnSpPr>
          <p:nvPr/>
        </p:nvCxnSpPr>
        <p:spPr>
          <a:xfrm>
            <a:off x="5873891" y="5662575"/>
            <a:ext cx="832280" cy="0"/>
          </a:xfrm>
          <a:prstGeom prst="straightConnector1">
            <a:avLst/>
          </a:prstGeom>
          <a:ln w="190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0399F0FC-A5B3-4E3B-B844-B1DB9F5B0FDE}"/>
              </a:ext>
            </a:extLst>
          </p:cNvPr>
          <p:cNvPicPr>
            <a:picLocks noChangeAspect="1"/>
          </p:cNvPicPr>
          <p:nvPr/>
        </p:nvPicPr>
        <p:blipFill>
          <a:blip r:embed="rId3"/>
          <a:stretch>
            <a:fillRect/>
          </a:stretch>
        </p:blipFill>
        <p:spPr>
          <a:xfrm>
            <a:off x="6706172" y="1198485"/>
            <a:ext cx="4813621" cy="5367539"/>
          </a:xfrm>
          <a:prstGeom prst="rect">
            <a:avLst/>
          </a:prstGeom>
          <a:ln>
            <a:solidFill>
              <a:schemeClr val="tx1"/>
            </a:solidFill>
          </a:ln>
        </p:spPr>
      </p:pic>
    </p:spTree>
    <p:extLst>
      <p:ext uri="{BB962C8B-B14F-4D97-AF65-F5344CB8AC3E}">
        <p14:creationId xmlns:p14="http://schemas.microsoft.com/office/powerpoint/2010/main" val="200350303"/>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9BC78ED-A3A5-478D-B7FD-F64F16728AFD}"/>
              </a:ext>
            </a:extLst>
          </p:cNvPr>
          <p:cNvPicPr>
            <a:picLocks noChangeAspect="1"/>
          </p:cNvPicPr>
          <p:nvPr/>
        </p:nvPicPr>
        <p:blipFill>
          <a:blip r:embed="rId2"/>
          <a:stretch>
            <a:fillRect/>
          </a:stretch>
        </p:blipFill>
        <p:spPr>
          <a:xfrm>
            <a:off x="1034722" y="1890952"/>
            <a:ext cx="4746781" cy="4096771"/>
          </a:xfrm>
          <a:prstGeom prst="rect">
            <a:avLst/>
          </a:prstGeom>
          <a:ln>
            <a:solidFill>
              <a:schemeClr val="tx1"/>
            </a:solidFill>
          </a:ln>
        </p:spPr>
      </p:pic>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Data Hub – Storage accounts</a:t>
            </a:r>
          </a:p>
        </p:txBody>
      </p:sp>
      <p:sp>
        <p:nvSpPr>
          <p:cNvPr id="7" name="Text Placeholder 3">
            <a:extLst>
              <a:ext uri="{FF2B5EF4-FFF2-40B4-BE49-F238E27FC236}">
                <a16:creationId xmlns:a16="http://schemas.microsoft.com/office/drawing/2014/main" id="{4CA5C305-930D-4A6A-BA6A-29E7885EF756}"/>
              </a:ext>
            </a:extLst>
          </p:cNvPr>
          <p:cNvSpPr>
            <a:spLocks noGrp="1"/>
          </p:cNvSpPr>
          <p:nvPr>
            <p:ph type="body" sz="quarter" idx="11"/>
          </p:nvPr>
        </p:nvSpPr>
        <p:spPr>
          <a:xfrm>
            <a:off x="426425" y="1129914"/>
            <a:ext cx="10294448" cy="465621"/>
          </a:xfrm>
        </p:spPr>
        <p:txBody>
          <a:bodyPr/>
          <a:lstStyle/>
          <a:p>
            <a:r>
              <a:rPr lang="en-US" sz="1800" dirty="0">
                <a:solidFill>
                  <a:schemeClr val="tx1"/>
                </a:solidFill>
              </a:rPr>
              <a:t>Manage Access -  Configure standard POSIX ACLs on files and folders</a:t>
            </a:r>
            <a:endParaRPr lang="en-US" sz="1600" dirty="0">
              <a:solidFill>
                <a:schemeClr val="tx1"/>
              </a:solidFill>
            </a:endParaRPr>
          </a:p>
        </p:txBody>
      </p:sp>
      <p:sp>
        <p:nvSpPr>
          <p:cNvPr id="8" name="Rectangle 7">
            <a:extLst>
              <a:ext uri="{FF2B5EF4-FFF2-40B4-BE49-F238E27FC236}">
                <a16:creationId xmlns:a16="http://schemas.microsoft.com/office/drawing/2014/main" id="{9ED69020-7FA0-4EA8-BE7A-8287F3555493}"/>
              </a:ext>
            </a:extLst>
          </p:cNvPr>
          <p:cNvSpPr/>
          <p:nvPr/>
        </p:nvSpPr>
        <p:spPr bwMode="auto">
          <a:xfrm>
            <a:off x="4199135" y="4554246"/>
            <a:ext cx="1573487" cy="301838"/>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cxnSp>
        <p:nvCxnSpPr>
          <p:cNvPr id="10" name="Straight Arrow Connector 9">
            <a:extLst>
              <a:ext uri="{FF2B5EF4-FFF2-40B4-BE49-F238E27FC236}">
                <a16:creationId xmlns:a16="http://schemas.microsoft.com/office/drawing/2014/main" id="{A21BF025-1E0A-4421-B13E-BA78098A9AFE}"/>
              </a:ext>
            </a:extLst>
          </p:cNvPr>
          <p:cNvCxnSpPr>
            <a:cxnSpLocks/>
            <a:stCxn id="8" idx="3"/>
          </p:cNvCxnSpPr>
          <p:nvPr/>
        </p:nvCxnSpPr>
        <p:spPr>
          <a:xfrm>
            <a:off x="5772622" y="4705165"/>
            <a:ext cx="998183" cy="0"/>
          </a:xfrm>
          <a:prstGeom prst="straightConnector1">
            <a:avLst/>
          </a:prstGeom>
          <a:ln w="190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15FC5705-C5BC-4FDC-8A1B-FF5924AFC6CF}"/>
              </a:ext>
            </a:extLst>
          </p:cNvPr>
          <p:cNvPicPr>
            <a:picLocks noChangeAspect="1"/>
          </p:cNvPicPr>
          <p:nvPr/>
        </p:nvPicPr>
        <p:blipFill>
          <a:blip r:embed="rId3"/>
          <a:stretch>
            <a:fillRect/>
          </a:stretch>
        </p:blipFill>
        <p:spPr>
          <a:xfrm>
            <a:off x="6770805" y="1530099"/>
            <a:ext cx="4667633" cy="5113156"/>
          </a:xfrm>
          <a:prstGeom prst="rect">
            <a:avLst/>
          </a:prstGeom>
          <a:ln>
            <a:solidFill>
              <a:schemeClr val="tx1"/>
            </a:solidFill>
          </a:ln>
        </p:spPr>
      </p:pic>
    </p:spTree>
    <p:extLst>
      <p:ext uri="{BB962C8B-B14F-4D97-AF65-F5344CB8AC3E}">
        <p14:creationId xmlns:p14="http://schemas.microsoft.com/office/powerpoint/2010/main" val="775390591"/>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47B2FBD4-CF24-45DC-9C60-D6422386B9C3}"/>
              </a:ext>
            </a:extLst>
          </p:cNvPr>
          <p:cNvPicPr>
            <a:picLocks noChangeAspect="1"/>
          </p:cNvPicPr>
          <p:nvPr/>
        </p:nvPicPr>
        <p:blipFill>
          <a:blip r:embed="rId3"/>
          <a:stretch>
            <a:fillRect/>
          </a:stretch>
        </p:blipFill>
        <p:spPr>
          <a:xfrm>
            <a:off x="426425" y="4254161"/>
            <a:ext cx="4086531" cy="2403842"/>
          </a:xfrm>
          <a:prstGeom prst="rect">
            <a:avLst/>
          </a:prstGeom>
          <a:ln>
            <a:solidFill>
              <a:schemeClr val="tx1"/>
            </a:solidFill>
          </a:ln>
        </p:spPr>
      </p:pic>
      <p:pic>
        <p:nvPicPr>
          <p:cNvPr id="6" name="Picture 5">
            <a:extLst>
              <a:ext uri="{FF2B5EF4-FFF2-40B4-BE49-F238E27FC236}">
                <a16:creationId xmlns:a16="http://schemas.microsoft.com/office/drawing/2014/main" id="{3129F201-6DFA-4A12-B7AE-A373235AA443}"/>
              </a:ext>
            </a:extLst>
          </p:cNvPr>
          <p:cNvPicPr>
            <a:picLocks noChangeAspect="1"/>
          </p:cNvPicPr>
          <p:nvPr/>
        </p:nvPicPr>
        <p:blipFill rotWithShape="1">
          <a:blip r:embed="rId4"/>
          <a:srcRect b="32217"/>
          <a:stretch/>
        </p:blipFill>
        <p:spPr>
          <a:xfrm>
            <a:off x="426425" y="2004191"/>
            <a:ext cx="3994517" cy="2064681"/>
          </a:xfrm>
          <a:prstGeom prst="rect">
            <a:avLst/>
          </a:prstGeom>
          <a:ln>
            <a:solidFill>
              <a:schemeClr val="tx1"/>
            </a:solidFill>
          </a:ln>
        </p:spPr>
      </p:pic>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Data Hub – Storage accounts</a:t>
            </a:r>
          </a:p>
        </p:txBody>
      </p:sp>
      <p:sp>
        <p:nvSpPr>
          <p:cNvPr id="7" name="Text Placeholder 3">
            <a:extLst>
              <a:ext uri="{FF2B5EF4-FFF2-40B4-BE49-F238E27FC236}">
                <a16:creationId xmlns:a16="http://schemas.microsoft.com/office/drawing/2014/main" id="{4CA5C305-930D-4A6A-BA6A-29E7885EF756}"/>
              </a:ext>
            </a:extLst>
          </p:cNvPr>
          <p:cNvSpPr>
            <a:spLocks noGrp="1"/>
          </p:cNvSpPr>
          <p:nvPr>
            <p:ph type="body" sz="quarter" idx="11"/>
          </p:nvPr>
        </p:nvSpPr>
        <p:spPr>
          <a:xfrm>
            <a:off x="426425" y="1129914"/>
            <a:ext cx="10294448" cy="465621"/>
          </a:xfrm>
        </p:spPr>
        <p:txBody>
          <a:bodyPr/>
          <a:lstStyle/>
          <a:p>
            <a:r>
              <a:rPr lang="en-US" sz="1600" dirty="0">
                <a:solidFill>
                  <a:schemeClr val="tx1"/>
                </a:solidFill>
              </a:rPr>
              <a:t>Two simple gestures to start analyzing with SQL scripts or with notebooks. </a:t>
            </a:r>
          </a:p>
          <a:p>
            <a:r>
              <a:rPr lang="en-US" sz="1600" dirty="0">
                <a:solidFill>
                  <a:schemeClr val="tx1"/>
                </a:solidFill>
              </a:rPr>
              <a:t>T-SQL or PySpark auto-generated.</a:t>
            </a:r>
          </a:p>
        </p:txBody>
      </p:sp>
      <p:sp>
        <p:nvSpPr>
          <p:cNvPr id="13" name="Rectangle 12">
            <a:extLst>
              <a:ext uri="{FF2B5EF4-FFF2-40B4-BE49-F238E27FC236}">
                <a16:creationId xmlns:a16="http://schemas.microsoft.com/office/drawing/2014/main" id="{720F92A5-81DD-4483-AE5D-1534F9BC8F99}"/>
              </a:ext>
            </a:extLst>
          </p:cNvPr>
          <p:cNvSpPr/>
          <p:nvPr/>
        </p:nvSpPr>
        <p:spPr bwMode="auto">
          <a:xfrm>
            <a:off x="1624858" y="2784907"/>
            <a:ext cx="2796084" cy="239078"/>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cxnSp>
        <p:nvCxnSpPr>
          <p:cNvPr id="14" name="Straight Arrow Connector 13">
            <a:extLst>
              <a:ext uri="{FF2B5EF4-FFF2-40B4-BE49-F238E27FC236}">
                <a16:creationId xmlns:a16="http://schemas.microsoft.com/office/drawing/2014/main" id="{3639D3DC-B81E-4E0D-864A-06F3F281F142}"/>
              </a:ext>
            </a:extLst>
          </p:cNvPr>
          <p:cNvCxnSpPr>
            <a:cxnSpLocks/>
            <a:stCxn id="13" idx="3"/>
            <a:endCxn id="30" idx="1"/>
          </p:cNvCxnSpPr>
          <p:nvPr/>
        </p:nvCxnSpPr>
        <p:spPr>
          <a:xfrm flipV="1">
            <a:off x="4420942" y="2044839"/>
            <a:ext cx="1117767" cy="859607"/>
          </a:xfrm>
          <a:prstGeom prst="straightConnector1">
            <a:avLst/>
          </a:prstGeom>
          <a:noFill/>
          <a:ln w="19050">
            <a:solidFill>
              <a:srgbClr val="FF0000"/>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cxnSp>
      <p:sp>
        <p:nvSpPr>
          <p:cNvPr id="15" name="Rectangle 14">
            <a:extLst>
              <a:ext uri="{FF2B5EF4-FFF2-40B4-BE49-F238E27FC236}">
                <a16:creationId xmlns:a16="http://schemas.microsoft.com/office/drawing/2014/main" id="{F1E10494-75F1-4A4B-88B8-0A8D281E5939}"/>
              </a:ext>
            </a:extLst>
          </p:cNvPr>
          <p:cNvSpPr/>
          <p:nvPr/>
        </p:nvSpPr>
        <p:spPr bwMode="auto">
          <a:xfrm>
            <a:off x="1269507" y="5485530"/>
            <a:ext cx="3151435" cy="260312"/>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cxnSp>
        <p:nvCxnSpPr>
          <p:cNvPr id="16" name="Straight Arrow Connector 15">
            <a:extLst>
              <a:ext uri="{FF2B5EF4-FFF2-40B4-BE49-F238E27FC236}">
                <a16:creationId xmlns:a16="http://schemas.microsoft.com/office/drawing/2014/main" id="{F852352B-DD8B-426F-B925-2DCAC2813649}"/>
              </a:ext>
            </a:extLst>
          </p:cNvPr>
          <p:cNvCxnSpPr>
            <a:cxnSpLocks/>
            <a:stCxn id="15" idx="3"/>
            <a:endCxn id="37" idx="1"/>
          </p:cNvCxnSpPr>
          <p:nvPr/>
        </p:nvCxnSpPr>
        <p:spPr>
          <a:xfrm flipV="1">
            <a:off x="4420942" y="4840325"/>
            <a:ext cx="711085" cy="775361"/>
          </a:xfrm>
          <a:prstGeom prst="straightConnector1">
            <a:avLst/>
          </a:prstGeom>
          <a:noFill/>
          <a:ln w="19050">
            <a:solidFill>
              <a:srgbClr val="FF0000"/>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cxnSp>
      <p:pic>
        <p:nvPicPr>
          <p:cNvPr id="30" name="Picture 29">
            <a:extLst>
              <a:ext uri="{FF2B5EF4-FFF2-40B4-BE49-F238E27FC236}">
                <a16:creationId xmlns:a16="http://schemas.microsoft.com/office/drawing/2014/main" id="{3B97A812-B65E-4DAB-B7D6-D6B4EF2EA152}"/>
              </a:ext>
            </a:extLst>
          </p:cNvPr>
          <p:cNvPicPr>
            <a:picLocks noChangeAspect="1"/>
          </p:cNvPicPr>
          <p:nvPr/>
        </p:nvPicPr>
        <p:blipFill>
          <a:blip r:embed="rId5"/>
          <a:stretch>
            <a:fillRect/>
          </a:stretch>
        </p:blipFill>
        <p:spPr>
          <a:xfrm>
            <a:off x="5538709" y="1397360"/>
            <a:ext cx="6460077" cy="1294958"/>
          </a:xfrm>
          <a:prstGeom prst="rect">
            <a:avLst/>
          </a:prstGeom>
          <a:ln>
            <a:solidFill>
              <a:schemeClr val="tx1"/>
            </a:solidFill>
          </a:ln>
        </p:spPr>
      </p:pic>
      <p:pic>
        <p:nvPicPr>
          <p:cNvPr id="35" name="Picture 34">
            <a:extLst>
              <a:ext uri="{FF2B5EF4-FFF2-40B4-BE49-F238E27FC236}">
                <a16:creationId xmlns:a16="http://schemas.microsoft.com/office/drawing/2014/main" id="{4DA3B70F-E0B8-49B5-8144-727F68141D3C}"/>
              </a:ext>
            </a:extLst>
          </p:cNvPr>
          <p:cNvPicPr>
            <a:picLocks noChangeAspect="1"/>
          </p:cNvPicPr>
          <p:nvPr/>
        </p:nvPicPr>
        <p:blipFill>
          <a:blip r:embed="rId6"/>
          <a:stretch>
            <a:fillRect/>
          </a:stretch>
        </p:blipFill>
        <p:spPr>
          <a:xfrm>
            <a:off x="7108195" y="2631039"/>
            <a:ext cx="4989791" cy="1409672"/>
          </a:xfrm>
          <a:prstGeom prst="rect">
            <a:avLst/>
          </a:prstGeom>
          <a:ln>
            <a:solidFill>
              <a:schemeClr val="tx1"/>
            </a:solidFill>
          </a:ln>
        </p:spPr>
      </p:pic>
      <p:pic>
        <p:nvPicPr>
          <p:cNvPr id="37" name="Picture 36">
            <a:extLst>
              <a:ext uri="{FF2B5EF4-FFF2-40B4-BE49-F238E27FC236}">
                <a16:creationId xmlns:a16="http://schemas.microsoft.com/office/drawing/2014/main" id="{1DA3D104-98F9-47C7-9694-FC190C8749D6}"/>
              </a:ext>
            </a:extLst>
          </p:cNvPr>
          <p:cNvPicPr>
            <a:picLocks noChangeAspect="1"/>
          </p:cNvPicPr>
          <p:nvPr/>
        </p:nvPicPr>
        <p:blipFill>
          <a:blip r:embed="rId7"/>
          <a:stretch>
            <a:fillRect/>
          </a:stretch>
        </p:blipFill>
        <p:spPr>
          <a:xfrm>
            <a:off x="5132027" y="4079528"/>
            <a:ext cx="6633548" cy="1521594"/>
          </a:xfrm>
          <a:prstGeom prst="rect">
            <a:avLst/>
          </a:prstGeom>
          <a:ln>
            <a:solidFill>
              <a:schemeClr val="tx1"/>
            </a:solidFill>
          </a:ln>
        </p:spPr>
      </p:pic>
      <p:pic>
        <p:nvPicPr>
          <p:cNvPr id="41" name="Picture 40">
            <a:extLst>
              <a:ext uri="{FF2B5EF4-FFF2-40B4-BE49-F238E27FC236}">
                <a16:creationId xmlns:a16="http://schemas.microsoft.com/office/drawing/2014/main" id="{748D5C68-7A58-4CF2-B90C-A186CF4F3D65}"/>
              </a:ext>
            </a:extLst>
          </p:cNvPr>
          <p:cNvPicPr>
            <a:picLocks noChangeAspect="1"/>
          </p:cNvPicPr>
          <p:nvPr/>
        </p:nvPicPr>
        <p:blipFill>
          <a:blip r:embed="rId8"/>
          <a:stretch>
            <a:fillRect/>
          </a:stretch>
        </p:blipFill>
        <p:spPr>
          <a:xfrm>
            <a:off x="6585117" y="5456082"/>
            <a:ext cx="5512869" cy="1389475"/>
          </a:xfrm>
          <a:prstGeom prst="rect">
            <a:avLst/>
          </a:prstGeom>
          <a:ln>
            <a:solidFill>
              <a:schemeClr val="tx1"/>
            </a:solidFill>
          </a:ln>
        </p:spPr>
      </p:pic>
    </p:spTree>
    <p:extLst>
      <p:ext uri="{BB962C8B-B14F-4D97-AF65-F5344CB8AC3E}">
        <p14:creationId xmlns:p14="http://schemas.microsoft.com/office/powerpoint/2010/main" val="2383983143"/>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125E65A5-9BA4-4D9D-A507-D42961221A30}"/>
              </a:ext>
            </a:extLst>
          </p:cNvPr>
          <p:cNvPicPr>
            <a:picLocks noChangeAspect="1"/>
          </p:cNvPicPr>
          <p:nvPr/>
        </p:nvPicPr>
        <p:blipFill>
          <a:blip r:embed="rId2"/>
          <a:stretch>
            <a:fillRect/>
          </a:stretch>
        </p:blipFill>
        <p:spPr>
          <a:xfrm>
            <a:off x="5672264" y="1985392"/>
            <a:ext cx="2113648" cy="4650025"/>
          </a:xfrm>
          <a:prstGeom prst="rect">
            <a:avLst/>
          </a:prstGeom>
          <a:ln>
            <a:solidFill>
              <a:schemeClr val="tx1"/>
            </a:solidFill>
          </a:ln>
        </p:spPr>
      </p:pic>
      <p:pic>
        <p:nvPicPr>
          <p:cNvPr id="6" name="Picture 5">
            <a:extLst>
              <a:ext uri="{FF2B5EF4-FFF2-40B4-BE49-F238E27FC236}">
                <a16:creationId xmlns:a16="http://schemas.microsoft.com/office/drawing/2014/main" id="{38774EC8-45B8-4D8D-BAC1-5CC490244973}"/>
              </a:ext>
            </a:extLst>
          </p:cNvPr>
          <p:cNvPicPr>
            <a:picLocks noChangeAspect="1"/>
          </p:cNvPicPr>
          <p:nvPr/>
        </p:nvPicPr>
        <p:blipFill>
          <a:blip r:embed="rId3"/>
          <a:stretch>
            <a:fillRect/>
          </a:stretch>
        </p:blipFill>
        <p:spPr>
          <a:xfrm>
            <a:off x="1587561" y="3118192"/>
            <a:ext cx="2390775" cy="1857375"/>
          </a:xfrm>
          <a:prstGeom prst="rect">
            <a:avLst/>
          </a:prstGeom>
          <a:ln>
            <a:solidFill>
              <a:schemeClr val="tx1"/>
            </a:solidFill>
          </a:ln>
        </p:spPr>
      </p:pic>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Data Hub – Databases</a:t>
            </a:r>
          </a:p>
        </p:txBody>
      </p:sp>
      <p:sp>
        <p:nvSpPr>
          <p:cNvPr id="7" name="Text Placeholder 3">
            <a:extLst>
              <a:ext uri="{FF2B5EF4-FFF2-40B4-BE49-F238E27FC236}">
                <a16:creationId xmlns:a16="http://schemas.microsoft.com/office/drawing/2014/main" id="{4CA5C305-930D-4A6A-BA6A-29E7885EF756}"/>
              </a:ext>
            </a:extLst>
          </p:cNvPr>
          <p:cNvSpPr>
            <a:spLocks noGrp="1"/>
          </p:cNvSpPr>
          <p:nvPr>
            <p:ph type="body" sz="quarter" idx="11"/>
          </p:nvPr>
        </p:nvSpPr>
        <p:spPr>
          <a:xfrm>
            <a:off x="426425" y="1129914"/>
            <a:ext cx="7252669" cy="465621"/>
          </a:xfrm>
        </p:spPr>
        <p:txBody>
          <a:bodyPr/>
          <a:lstStyle/>
          <a:p>
            <a:r>
              <a:rPr lang="en-US" sz="1800" dirty="0">
                <a:solidFill>
                  <a:schemeClr val="tx1"/>
                </a:solidFill>
              </a:rPr>
              <a:t>Explore the different kinds of databases that exist in a workspace. </a:t>
            </a:r>
            <a:endParaRPr lang="en-US" sz="1600" dirty="0">
              <a:solidFill>
                <a:schemeClr val="tx1"/>
              </a:solidFill>
            </a:endParaRPr>
          </a:p>
        </p:txBody>
      </p:sp>
      <p:cxnSp>
        <p:nvCxnSpPr>
          <p:cNvPr id="19" name="Straight Arrow Connector 18">
            <a:extLst>
              <a:ext uri="{FF2B5EF4-FFF2-40B4-BE49-F238E27FC236}">
                <a16:creationId xmlns:a16="http://schemas.microsoft.com/office/drawing/2014/main" id="{222AA3DB-4CE1-4A93-A0D5-EBFDD4EE5D29}"/>
              </a:ext>
            </a:extLst>
          </p:cNvPr>
          <p:cNvCxnSpPr>
            <a:cxnSpLocks/>
          </p:cNvCxnSpPr>
          <p:nvPr/>
        </p:nvCxnSpPr>
        <p:spPr>
          <a:xfrm flipV="1">
            <a:off x="3281489" y="2438922"/>
            <a:ext cx="2546434" cy="1170318"/>
          </a:xfrm>
          <a:prstGeom prst="straightConnector1">
            <a:avLst/>
          </a:prstGeom>
          <a:ln w="28575">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45D964FA-78D4-4B17-ACB8-AE3F53A07ACB}"/>
              </a:ext>
            </a:extLst>
          </p:cNvPr>
          <p:cNvCxnSpPr>
            <a:cxnSpLocks/>
          </p:cNvCxnSpPr>
          <p:nvPr/>
        </p:nvCxnSpPr>
        <p:spPr>
          <a:xfrm>
            <a:off x="3547431" y="4254105"/>
            <a:ext cx="2124833" cy="241343"/>
          </a:xfrm>
          <a:prstGeom prst="straightConnector1">
            <a:avLst/>
          </a:prstGeom>
          <a:ln w="28575">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EABCF855-F285-460C-9388-F50F7CFF3E28}"/>
              </a:ext>
            </a:extLst>
          </p:cNvPr>
          <p:cNvCxnSpPr>
            <a:cxnSpLocks/>
          </p:cNvCxnSpPr>
          <p:nvPr/>
        </p:nvCxnSpPr>
        <p:spPr>
          <a:xfrm>
            <a:off x="3064498" y="4595438"/>
            <a:ext cx="2763425" cy="1386721"/>
          </a:xfrm>
          <a:prstGeom prst="straightConnector1">
            <a:avLst/>
          </a:prstGeom>
          <a:ln w="28575">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D267BE7F-FE4E-41F7-98E8-D9B87D0C138E}"/>
              </a:ext>
            </a:extLst>
          </p:cNvPr>
          <p:cNvSpPr/>
          <p:nvPr/>
        </p:nvSpPr>
        <p:spPr bwMode="auto">
          <a:xfrm>
            <a:off x="176914" y="3272485"/>
            <a:ext cx="1539395" cy="2757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000" dirty="0">
                <a:solidFill>
                  <a:srgbClr val="FF0000"/>
                </a:solidFill>
                <a:ea typeface="Segoe UI" pitchFamily="34" charset="0"/>
                <a:cs typeface="Segoe UI" pitchFamily="34" charset="0"/>
              </a:rPr>
              <a:t>Dedicated SQL pool</a:t>
            </a:r>
          </a:p>
        </p:txBody>
      </p:sp>
      <p:sp>
        <p:nvSpPr>
          <p:cNvPr id="23" name="Rectangle 22">
            <a:extLst>
              <a:ext uri="{FF2B5EF4-FFF2-40B4-BE49-F238E27FC236}">
                <a16:creationId xmlns:a16="http://schemas.microsoft.com/office/drawing/2014/main" id="{362364C5-CEDD-4934-B220-EA0757F9025D}"/>
              </a:ext>
            </a:extLst>
          </p:cNvPr>
          <p:cNvSpPr/>
          <p:nvPr/>
        </p:nvSpPr>
        <p:spPr bwMode="auto">
          <a:xfrm>
            <a:off x="165253" y="3944438"/>
            <a:ext cx="1551056" cy="30966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000" dirty="0">
                <a:solidFill>
                  <a:srgbClr val="FF0000"/>
                </a:solidFill>
                <a:ea typeface="Segoe UI" pitchFamily="34" charset="0"/>
                <a:cs typeface="Segoe UI" pitchFamily="34" charset="0"/>
              </a:rPr>
              <a:t>Serverless SQL pool</a:t>
            </a:r>
          </a:p>
        </p:txBody>
      </p:sp>
      <p:sp>
        <p:nvSpPr>
          <p:cNvPr id="24" name="Rectangle 23">
            <a:extLst>
              <a:ext uri="{FF2B5EF4-FFF2-40B4-BE49-F238E27FC236}">
                <a16:creationId xmlns:a16="http://schemas.microsoft.com/office/drawing/2014/main" id="{501BD7B4-4D17-42B3-A695-85F4DD5CCAF6}"/>
              </a:ext>
            </a:extLst>
          </p:cNvPr>
          <p:cNvSpPr/>
          <p:nvPr/>
        </p:nvSpPr>
        <p:spPr bwMode="auto">
          <a:xfrm>
            <a:off x="227711" y="4495448"/>
            <a:ext cx="1426140" cy="30966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000" dirty="0">
                <a:solidFill>
                  <a:srgbClr val="FF0000"/>
                </a:solidFill>
                <a:ea typeface="Segoe UI" pitchFamily="34" charset="0"/>
                <a:cs typeface="Segoe UI" pitchFamily="34" charset="0"/>
              </a:rPr>
              <a:t>Spark database</a:t>
            </a:r>
          </a:p>
        </p:txBody>
      </p:sp>
    </p:spTree>
    <p:extLst>
      <p:ext uri="{BB962C8B-B14F-4D97-AF65-F5344CB8AC3E}">
        <p14:creationId xmlns:p14="http://schemas.microsoft.com/office/powerpoint/2010/main" val="2087472803"/>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Data Hub – Databases</a:t>
            </a:r>
          </a:p>
        </p:txBody>
      </p:sp>
      <p:sp>
        <p:nvSpPr>
          <p:cNvPr id="7" name="Text Placeholder 3">
            <a:extLst>
              <a:ext uri="{FF2B5EF4-FFF2-40B4-BE49-F238E27FC236}">
                <a16:creationId xmlns:a16="http://schemas.microsoft.com/office/drawing/2014/main" id="{4CA5C305-930D-4A6A-BA6A-29E7885EF756}"/>
              </a:ext>
            </a:extLst>
          </p:cNvPr>
          <p:cNvSpPr>
            <a:spLocks noGrp="1"/>
          </p:cNvSpPr>
          <p:nvPr>
            <p:ph type="body" sz="quarter" idx="11"/>
          </p:nvPr>
        </p:nvSpPr>
        <p:spPr>
          <a:xfrm>
            <a:off x="426426" y="1226950"/>
            <a:ext cx="5424420" cy="465621"/>
          </a:xfrm>
        </p:spPr>
        <p:txBody>
          <a:bodyPr/>
          <a:lstStyle/>
          <a:p>
            <a:r>
              <a:rPr lang="en-US" sz="1600" dirty="0"/>
              <a:t>Familiar gesture to generate T-SQL scripts from SQL metadata objects such as tables.</a:t>
            </a:r>
            <a:endParaRPr lang="en-US" sz="1100" dirty="0">
              <a:solidFill>
                <a:schemeClr val="tx1"/>
              </a:solidFill>
            </a:endParaRPr>
          </a:p>
        </p:txBody>
      </p:sp>
      <p:pic>
        <p:nvPicPr>
          <p:cNvPr id="13" name="Picture 12">
            <a:extLst>
              <a:ext uri="{FF2B5EF4-FFF2-40B4-BE49-F238E27FC236}">
                <a16:creationId xmlns:a16="http://schemas.microsoft.com/office/drawing/2014/main" id="{B392549E-9BE0-4E14-B755-0508806E3D8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26426" y="1862552"/>
            <a:ext cx="4985276" cy="3420722"/>
          </a:xfrm>
          <a:prstGeom prst="rect">
            <a:avLst/>
          </a:prstGeom>
          <a:ln>
            <a:solidFill>
              <a:schemeClr val="bg2">
                <a:lumMod val="50000"/>
              </a:schemeClr>
            </a:solidFill>
          </a:ln>
        </p:spPr>
      </p:pic>
      <p:sp>
        <p:nvSpPr>
          <p:cNvPr id="14" name="Text Placeholder 3">
            <a:extLst>
              <a:ext uri="{FF2B5EF4-FFF2-40B4-BE49-F238E27FC236}">
                <a16:creationId xmlns:a16="http://schemas.microsoft.com/office/drawing/2014/main" id="{C719461B-9A55-471C-8C15-EAA715830E1E}"/>
              </a:ext>
            </a:extLst>
          </p:cNvPr>
          <p:cNvSpPr txBox="1">
            <a:spLocks/>
          </p:cNvSpPr>
          <p:nvPr/>
        </p:nvSpPr>
        <p:spPr>
          <a:xfrm>
            <a:off x="6095998" y="1226950"/>
            <a:ext cx="5841517" cy="465621"/>
          </a:xfrm>
          <a:prstGeom prst="rect">
            <a:avLst/>
          </a:prstGeom>
        </p:spPr>
        <p:txBody>
          <a:bodyPr vert="horz" wrap="square" lIns="0" tIns="0" rIns="0" bIns="0" rtlCol="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kern="1200" spc="0" baseline="0">
                <a:solidFill>
                  <a:srgbClr val="000000"/>
                </a:solidFill>
                <a:latin typeface="+mn-lt"/>
                <a:ea typeface="+mn-ea"/>
                <a:cs typeface="+mn-cs"/>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nSpc>
                <a:spcPct val="100000"/>
              </a:lnSpc>
              <a:spcAft>
                <a:spcPts val="600"/>
              </a:spcAft>
            </a:pPr>
            <a:r>
              <a:rPr lang="en-US" sz="1600" dirty="0">
                <a:solidFill>
                  <a:schemeClr val="tx1"/>
                </a:solidFill>
              </a:rPr>
              <a:t>Starting from a table, auto-generate a single line of PySpark code that makes it easy to load a SQL table into a Spark dataframe​</a:t>
            </a:r>
          </a:p>
        </p:txBody>
      </p:sp>
      <p:pic>
        <p:nvPicPr>
          <p:cNvPr id="15" name="Picture 14">
            <a:extLst>
              <a:ext uri="{FF2B5EF4-FFF2-40B4-BE49-F238E27FC236}">
                <a16:creationId xmlns:a16="http://schemas.microsoft.com/office/drawing/2014/main" id="{1FFA6949-FA72-45F0-8F23-7396165B2F09}"/>
              </a:ext>
            </a:extLst>
          </p:cNvPr>
          <p:cNvPicPr>
            <a:picLocks noChangeAspect="1"/>
          </p:cNvPicPr>
          <p:nvPr/>
        </p:nvPicPr>
        <p:blipFill>
          <a:blip r:embed="rId3"/>
          <a:stretch>
            <a:fillRect/>
          </a:stretch>
        </p:blipFill>
        <p:spPr>
          <a:xfrm>
            <a:off x="6179972" y="1822038"/>
            <a:ext cx="4661140" cy="3098959"/>
          </a:xfrm>
          <a:prstGeom prst="rect">
            <a:avLst/>
          </a:prstGeom>
          <a:ln>
            <a:solidFill>
              <a:schemeClr val="bg2">
                <a:lumMod val="50000"/>
              </a:schemeClr>
            </a:solidFill>
          </a:ln>
        </p:spPr>
      </p:pic>
      <p:pic>
        <p:nvPicPr>
          <p:cNvPr id="16" name="Picture 15">
            <a:extLst>
              <a:ext uri="{FF2B5EF4-FFF2-40B4-BE49-F238E27FC236}">
                <a16:creationId xmlns:a16="http://schemas.microsoft.com/office/drawing/2014/main" id="{7648C4F7-85CF-459F-BDF9-24FE302F3CC7}"/>
              </a:ext>
            </a:extLst>
          </p:cNvPr>
          <p:cNvPicPr>
            <a:picLocks noChangeAspect="1"/>
          </p:cNvPicPr>
          <p:nvPr/>
        </p:nvPicPr>
        <p:blipFill rotWithShape="1">
          <a:blip r:embed="rId4"/>
          <a:srcRect r="32574"/>
          <a:stretch/>
        </p:blipFill>
        <p:spPr>
          <a:xfrm>
            <a:off x="5963393" y="5283274"/>
            <a:ext cx="5974122" cy="1432942"/>
          </a:xfrm>
          <a:prstGeom prst="rect">
            <a:avLst/>
          </a:prstGeom>
          <a:ln>
            <a:solidFill>
              <a:schemeClr val="bg2">
                <a:lumMod val="50000"/>
              </a:schemeClr>
            </a:solidFill>
          </a:ln>
        </p:spPr>
      </p:pic>
      <p:sp>
        <p:nvSpPr>
          <p:cNvPr id="25" name="Rectangle 24">
            <a:extLst>
              <a:ext uri="{FF2B5EF4-FFF2-40B4-BE49-F238E27FC236}">
                <a16:creationId xmlns:a16="http://schemas.microsoft.com/office/drawing/2014/main" id="{0ACC5BDD-3C87-4434-B51A-DAD3696EF820}"/>
              </a:ext>
            </a:extLst>
          </p:cNvPr>
          <p:cNvSpPr/>
          <p:nvPr/>
        </p:nvSpPr>
        <p:spPr bwMode="auto">
          <a:xfrm>
            <a:off x="9148374" y="3371517"/>
            <a:ext cx="1596099" cy="366498"/>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cxnSp>
        <p:nvCxnSpPr>
          <p:cNvPr id="26" name="Straight Arrow Connector 25">
            <a:extLst>
              <a:ext uri="{FF2B5EF4-FFF2-40B4-BE49-F238E27FC236}">
                <a16:creationId xmlns:a16="http://schemas.microsoft.com/office/drawing/2014/main" id="{B39AB6B5-25F4-490E-BF01-0C69F8F0828C}"/>
              </a:ext>
            </a:extLst>
          </p:cNvPr>
          <p:cNvCxnSpPr>
            <a:cxnSpLocks/>
            <a:stCxn id="25" idx="2"/>
          </p:cNvCxnSpPr>
          <p:nvPr/>
        </p:nvCxnSpPr>
        <p:spPr>
          <a:xfrm flipH="1">
            <a:off x="9946423" y="3738015"/>
            <a:ext cx="1" cy="1545259"/>
          </a:xfrm>
          <a:prstGeom prst="straightConnector1">
            <a:avLst/>
          </a:prstGeom>
          <a:noFill/>
          <a:ln w="19050">
            <a:solidFill>
              <a:srgbClr val="FF0000"/>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cxnSp>
    </p:spTree>
    <p:extLst>
      <p:ext uri="{BB962C8B-B14F-4D97-AF65-F5344CB8AC3E}">
        <p14:creationId xmlns:p14="http://schemas.microsoft.com/office/powerpoint/2010/main" val="4212775927"/>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Data Hub – Datasets</a:t>
            </a:r>
          </a:p>
        </p:txBody>
      </p:sp>
      <p:sp>
        <p:nvSpPr>
          <p:cNvPr id="7" name="Text Placeholder 3">
            <a:extLst>
              <a:ext uri="{FF2B5EF4-FFF2-40B4-BE49-F238E27FC236}">
                <a16:creationId xmlns:a16="http://schemas.microsoft.com/office/drawing/2014/main" id="{4CA5C305-930D-4A6A-BA6A-29E7885EF756}"/>
              </a:ext>
            </a:extLst>
          </p:cNvPr>
          <p:cNvSpPr>
            <a:spLocks noGrp="1"/>
          </p:cNvSpPr>
          <p:nvPr>
            <p:ph type="body" sz="quarter" idx="11"/>
          </p:nvPr>
        </p:nvSpPr>
        <p:spPr>
          <a:xfrm>
            <a:off x="426425" y="1129914"/>
            <a:ext cx="10350432" cy="977418"/>
          </a:xfrm>
        </p:spPr>
        <p:txBody>
          <a:bodyPr/>
          <a:lstStyle/>
          <a:p>
            <a:pPr>
              <a:lnSpc>
                <a:spcPct val="150000"/>
              </a:lnSpc>
            </a:pPr>
            <a:r>
              <a:rPr lang="en-US" sz="1600" dirty="0"/>
              <a:t>Orchestration datasets describe data that is persisted. Once a dataset is defined, it can be used in pipelines and sources of data or as sinks of data. </a:t>
            </a:r>
            <a:endParaRPr lang="en-US" sz="1100" dirty="0">
              <a:solidFill>
                <a:schemeClr val="tx1"/>
              </a:solidFill>
            </a:endParaRPr>
          </a:p>
        </p:txBody>
      </p:sp>
      <p:pic>
        <p:nvPicPr>
          <p:cNvPr id="13" name="Picture 12">
            <a:extLst>
              <a:ext uri="{FF2B5EF4-FFF2-40B4-BE49-F238E27FC236}">
                <a16:creationId xmlns:a16="http://schemas.microsoft.com/office/drawing/2014/main" id="{3C67F815-6D67-4143-B944-600C3BFA823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84587" y="2765028"/>
            <a:ext cx="2380828" cy="1992121"/>
          </a:xfrm>
          <a:prstGeom prst="rect">
            <a:avLst/>
          </a:prstGeom>
          <a:ln>
            <a:solidFill>
              <a:schemeClr val="bg2">
                <a:lumMod val="50000"/>
              </a:schemeClr>
            </a:solidFill>
          </a:ln>
        </p:spPr>
      </p:pic>
      <p:pic>
        <p:nvPicPr>
          <p:cNvPr id="14" name="Picture 13">
            <a:extLst>
              <a:ext uri="{FF2B5EF4-FFF2-40B4-BE49-F238E27FC236}">
                <a16:creationId xmlns:a16="http://schemas.microsoft.com/office/drawing/2014/main" id="{68ADEF45-AEF8-45D0-9195-B896CC1270C4}"/>
              </a:ext>
            </a:extLst>
          </p:cNvPr>
          <p:cNvPicPr>
            <a:picLocks noChangeAspect="1"/>
          </p:cNvPicPr>
          <p:nvPr/>
        </p:nvPicPr>
        <p:blipFill>
          <a:blip r:embed="rId3"/>
          <a:stretch>
            <a:fillRect/>
          </a:stretch>
        </p:blipFill>
        <p:spPr>
          <a:xfrm>
            <a:off x="3751570" y="2107337"/>
            <a:ext cx="8125733" cy="4300285"/>
          </a:xfrm>
          <a:prstGeom prst="rect">
            <a:avLst/>
          </a:prstGeom>
          <a:ln>
            <a:solidFill>
              <a:schemeClr val="bg2">
                <a:lumMod val="50000"/>
              </a:schemeClr>
            </a:solidFill>
          </a:ln>
        </p:spPr>
      </p:pic>
      <p:sp>
        <p:nvSpPr>
          <p:cNvPr id="15" name="Rectangle 14">
            <a:extLst>
              <a:ext uri="{FF2B5EF4-FFF2-40B4-BE49-F238E27FC236}">
                <a16:creationId xmlns:a16="http://schemas.microsoft.com/office/drawing/2014/main" id="{5B1CDCFF-C9AE-4B4D-891B-7AF0FB33D22B}"/>
              </a:ext>
            </a:extLst>
          </p:cNvPr>
          <p:cNvSpPr/>
          <p:nvPr/>
        </p:nvSpPr>
        <p:spPr bwMode="auto">
          <a:xfrm>
            <a:off x="1103025" y="4385514"/>
            <a:ext cx="916289" cy="237411"/>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cxnSp>
        <p:nvCxnSpPr>
          <p:cNvPr id="16" name="Straight Arrow Connector 15">
            <a:extLst>
              <a:ext uri="{FF2B5EF4-FFF2-40B4-BE49-F238E27FC236}">
                <a16:creationId xmlns:a16="http://schemas.microsoft.com/office/drawing/2014/main" id="{318BA5D2-508E-44C2-BABE-A72998637941}"/>
              </a:ext>
            </a:extLst>
          </p:cNvPr>
          <p:cNvCxnSpPr>
            <a:cxnSpLocks/>
            <a:stCxn id="15" idx="3"/>
          </p:cNvCxnSpPr>
          <p:nvPr/>
        </p:nvCxnSpPr>
        <p:spPr>
          <a:xfrm>
            <a:off x="2019314" y="4504220"/>
            <a:ext cx="1732257" cy="0"/>
          </a:xfrm>
          <a:prstGeom prst="straightConnector1">
            <a:avLst/>
          </a:prstGeom>
          <a:noFill/>
          <a:ln w="19050">
            <a:solidFill>
              <a:srgbClr val="FF0000"/>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cxnSp>
    </p:spTree>
    <p:extLst>
      <p:ext uri="{BB962C8B-B14F-4D97-AF65-F5344CB8AC3E}">
        <p14:creationId xmlns:p14="http://schemas.microsoft.com/office/powerpoint/2010/main" val="548524757"/>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27A9985-64CD-4226-964D-0DDC962D62FE}"/>
              </a:ext>
            </a:extLst>
          </p:cNvPr>
          <p:cNvSpPr txBox="1"/>
          <p:nvPr/>
        </p:nvSpPr>
        <p:spPr>
          <a:xfrm>
            <a:off x="403058" y="69088"/>
            <a:ext cx="4135606" cy="778574"/>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3530" b="0" i="0" u="none" strike="noStrike" kern="1200" cap="none" spc="0" normalizeH="0" baseline="0" noProof="0" dirty="0">
                <a:ln>
                  <a:noFill/>
                </a:ln>
                <a:solidFill>
                  <a:srgbClr val="32145A"/>
                </a:solidFill>
                <a:effectLst/>
                <a:uLnTx/>
                <a:uFillTx/>
                <a:latin typeface="Segoe UI Semibold"/>
                <a:ea typeface="+mn-ea"/>
                <a:cs typeface="+mn-cs"/>
              </a:rPr>
              <a:t>A look into Day 1</a:t>
            </a:r>
          </a:p>
        </p:txBody>
      </p:sp>
      <p:graphicFrame>
        <p:nvGraphicFramePr>
          <p:cNvPr id="5" name="Table 11">
            <a:extLst>
              <a:ext uri="{FF2B5EF4-FFF2-40B4-BE49-F238E27FC236}">
                <a16:creationId xmlns:a16="http://schemas.microsoft.com/office/drawing/2014/main" id="{63B56D33-F3BE-4FB3-A4F4-97D478A46F66}"/>
              </a:ext>
            </a:extLst>
          </p:cNvPr>
          <p:cNvGraphicFramePr>
            <a:graphicFrameLocks noGrp="1"/>
          </p:cNvGraphicFramePr>
          <p:nvPr>
            <p:extLst>
              <p:ext uri="{D42A27DB-BD31-4B8C-83A1-F6EECF244321}">
                <p14:modId xmlns:p14="http://schemas.microsoft.com/office/powerpoint/2010/main" val="3201975562"/>
              </p:ext>
            </p:extLst>
          </p:nvPr>
        </p:nvGraphicFramePr>
        <p:xfrm>
          <a:off x="1355355" y="942913"/>
          <a:ext cx="4740647" cy="5621395"/>
        </p:xfrm>
        <a:graphic>
          <a:graphicData uri="http://schemas.openxmlformats.org/drawingml/2006/table">
            <a:tbl>
              <a:tblPr firstRow="1" bandRow="1"/>
              <a:tblGrid>
                <a:gridCol w="282894">
                  <a:extLst>
                    <a:ext uri="{9D8B030D-6E8A-4147-A177-3AD203B41FA5}">
                      <a16:colId xmlns:a16="http://schemas.microsoft.com/office/drawing/2014/main" val="2909524990"/>
                    </a:ext>
                  </a:extLst>
                </a:gridCol>
                <a:gridCol w="802787">
                  <a:extLst>
                    <a:ext uri="{9D8B030D-6E8A-4147-A177-3AD203B41FA5}">
                      <a16:colId xmlns:a16="http://schemas.microsoft.com/office/drawing/2014/main" val="2309314199"/>
                    </a:ext>
                  </a:extLst>
                </a:gridCol>
                <a:gridCol w="2588164">
                  <a:extLst>
                    <a:ext uri="{9D8B030D-6E8A-4147-A177-3AD203B41FA5}">
                      <a16:colId xmlns:a16="http://schemas.microsoft.com/office/drawing/2014/main" val="4046901895"/>
                    </a:ext>
                  </a:extLst>
                </a:gridCol>
                <a:gridCol w="1066802">
                  <a:extLst>
                    <a:ext uri="{9D8B030D-6E8A-4147-A177-3AD203B41FA5}">
                      <a16:colId xmlns:a16="http://schemas.microsoft.com/office/drawing/2014/main" val="2926309358"/>
                    </a:ext>
                  </a:extLst>
                </a:gridCol>
              </a:tblGrid>
              <a:tr h="432415">
                <a:tc rowSpan="3">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Kick-Off</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8:00-8:05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a:txBody>
                    <a:bodyPr/>
                    <a:lstStyle/>
                    <a:p>
                      <a:pPr marL="0" marR="0" algn="ctr" fontAlgn="ctr">
                        <a:lnSpc>
                          <a:spcPct val="107000"/>
                        </a:lnSpc>
                        <a:spcBef>
                          <a:spcPts val="0"/>
                        </a:spcBef>
                        <a:spcAft>
                          <a:spcPts val="0"/>
                        </a:spcAft>
                      </a:pPr>
                      <a:r>
                        <a:rPr lang="en-US" sz="1000" u="none" strike="noStrike" dirty="0">
                          <a:solidFill>
                            <a:schemeClr val="tx1"/>
                          </a:solidFill>
                          <a:effectLst/>
                        </a:rPr>
                        <a:t>Welcome</a:t>
                      </a:r>
                      <a:endParaRPr lang="en-US" sz="1000" b="0" i="0" u="none" strike="noStrike" dirty="0">
                        <a:solidFill>
                          <a:schemeClr val="tx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rowSpan="5">
                  <a:txBody>
                    <a:bodyPr/>
                    <a:lstStyle/>
                    <a:p>
                      <a:pPr marL="0" marR="0" algn="l" fontAlgn="ctr">
                        <a:lnSpc>
                          <a:spcPct val="107000"/>
                        </a:lnSpc>
                        <a:spcBef>
                          <a:spcPts val="0"/>
                        </a:spcBef>
                        <a:spcAft>
                          <a:spcPts val="0"/>
                        </a:spcAft>
                      </a:pPr>
                      <a:r>
                        <a:rPr lang="en-US" sz="1000" b="0" i="0" u="none" strike="noStrike" dirty="0">
                          <a:solidFill>
                            <a:schemeClr val="tx1"/>
                          </a:solidFill>
                          <a:effectLst/>
                          <a:latin typeface="+mn-lt"/>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mpd="sng">
                      <a:noFill/>
                      <a:prstDash val="soli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791238288"/>
                  </a:ext>
                </a:extLst>
              </a:tr>
              <a:tr h="432415">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8:05-8:30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cs typeface="Times New Roman" panose="02020603050405020304" pitchFamily="18" charset="0"/>
                        </a:rPr>
                        <a:t>Azure Synapse Analytics 101</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591924777"/>
                  </a:ext>
                </a:extLst>
              </a:tr>
              <a:tr h="432415">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8:30-8:45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Demo Walkthrough</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2755605935"/>
                  </a:ext>
                </a:extLst>
              </a:tr>
              <a:tr h="432415">
                <a:tc rowSpan="5">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Ingest</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8:45-9:00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Break</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190498420"/>
                  </a:ext>
                </a:extLst>
              </a:tr>
              <a:tr h="432415">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9:00-10:00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Data Loading &amp; Data Lake Organization</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279824163"/>
                  </a:ext>
                </a:extLst>
              </a:tr>
              <a:tr h="432415">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10:00-11:00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Activity: Data Lake Design &amp; Security Considerations</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rowSpan="3">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452610243"/>
                  </a:ext>
                </a:extLst>
              </a:tr>
              <a:tr h="432415">
                <a:tc vMerge="1">
                  <a:txBody>
                    <a:bodyPr/>
                    <a:lstStyle/>
                    <a:p>
                      <a:pPr marL="0" marR="0" algn="ctr">
                        <a:lnSpc>
                          <a:spcPct val="107000"/>
                        </a:lnSpc>
                        <a:spcBef>
                          <a:spcPts val="0"/>
                        </a:spcBef>
                        <a:spcAft>
                          <a:spcPts val="0"/>
                        </a:spcAft>
                      </a:pPr>
                      <a:endParaRPr lang="en-US" sz="10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11:00-11:15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Break</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vMerge="1">
                  <a:txBody>
                    <a:bodyPr/>
                    <a:lstStyle/>
                    <a:p>
                      <a:pPr marL="0" marR="0" algn="ctr" fontAlgn="ctr">
                        <a:lnSpc>
                          <a:spcPct val="107000"/>
                        </a:lnSpc>
                        <a:spcBef>
                          <a:spcPts val="0"/>
                        </a:spcBef>
                        <a:spcAft>
                          <a:spcPts val="0"/>
                        </a:spcAft>
                      </a:pPr>
                      <a:endParaRPr lang="en-US" sz="1000" b="0" i="0" u="none" strike="noStrike" dirty="0">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27881426"/>
                  </a:ext>
                </a:extLst>
              </a:tr>
              <a:tr h="432415">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11:15-12:00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Build Hands-on: </a:t>
                      </a:r>
                      <a:endParaRPr lang="en-US" sz="1000" b="0" i="0" u="none" strike="noStrike" dirty="0">
                        <a:solidFill>
                          <a:schemeClr val="bg1"/>
                        </a:solidFill>
                        <a:effectLst/>
                        <a:latin typeface="+mn-lt"/>
                      </a:endParaRPr>
                    </a:p>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Data Integration Part 1</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553931019"/>
                  </a:ext>
                </a:extLst>
              </a:tr>
              <a:tr h="432415">
                <a:tc rowSpan="5">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Transform</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12:00-1:00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Break</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rowSpan="3">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633297440"/>
                  </a:ext>
                </a:extLst>
              </a:tr>
              <a:tr h="432415">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1:00-1:30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Data Transformations</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45338612"/>
                  </a:ext>
                </a:extLst>
              </a:tr>
              <a:tr h="432415">
                <a:tc vMerge="1">
                  <a:txBody>
                    <a:bodyPr/>
                    <a:lstStyle/>
                    <a:p>
                      <a:pPr marL="0" marR="0" algn="ctr">
                        <a:lnSpc>
                          <a:spcPct val="107000"/>
                        </a:lnSpc>
                        <a:spcBef>
                          <a:spcPts val="0"/>
                        </a:spcBef>
                        <a:spcAft>
                          <a:spcPts val="0"/>
                        </a:spcAft>
                      </a:pPr>
                      <a:endParaRPr lang="en-US" sz="10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Segoe UI" panose="020B0502040204020203" pitchFamily="34" charset="0"/>
                        </a:rPr>
                        <a:t>1:30-2:00</a:t>
                      </a:r>
                      <a:endParaRPr lang="en-US" sz="11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Activity: Data Engineering Discussion</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14060379"/>
                  </a:ext>
                </a:extLst>
              </a:tr>
              <a:tr h="432415">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2:00-3:00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Build Hands-on: </a:t>
                      </a:r>
                      <a:endParaRPr lang="en-US" sz="1000" b="0" i="0" u="none" strike="noStrike" dirty="0">
                        <a:solidFill>
                          <a:schemeClr val="bg1"/>
                        </a:solidFill>
                        <a:effectLst/>
                        <a:latin typeface="+mn-lt"/>
                      </a:endParaRPr>
                    </a:p>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Data Integration Part 2</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4063039413"/>
                  </a:ext>
                </a:extLst>
              </a:tr>
              <a:tr h="432415">
                <a:tc vMerge="1">
                  <a:txBody>
                    <a:bodyPr/>
                    <a:lstStyle/>
                    <a:p>
                      <a:pPr marL="0" marR="0" algn="ctr">
                        <a:lnSpc>
                          <a:spcPct val="107000"/>
                        </a:lnSpc>
                        <a:spcBef>
                          <a:spcPts val="0"/>
                        </a:spcBef>
                        <a:spcAft>
                          <a:spcPts val="0"/>
                        </a:spcAft>
                      </a:pPr>
                      <a:endParaRPr lang="en-US" sz="10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F0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3:00-:15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Closing</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100"/>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964641089"/>
                  </a:ext>
                </a:extLst>
              </a:tr>
            </a:tbl>
          </a:graphicData>
        </a:graphic>
      </p:graphicFrame>
      <p:sp>
        <p:nvSpPr>
          <p:cNvPr id="9" name="TextBox 8">
            <a:extLst>
              <a:ext uri="{FF2B5EF4-FFF2-40B4-BE49-F238E27FC236}">
                <a16:creationId xmlns:a16="http://schemas.microsoft.com/office/drawing/2014/main" id="{974C6E5C-549A-4B50-9F7B-BA101752E4F1}"/>
              </a:ext>
            </a:extLst>
          </p:cNvPr>
          <p:cNvSpPr txBox="1"/>
          <p:nvPr/>
        </p:nvSpPr>
        <p:spPr>
          <a:xfrm>
            <a:off x="6908075" y="942913"/>
            <a:ext cx="4467760" cy="187743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B4A0FF"/>
                </a:solidFill>
                <a:effectLst/>
                <a:uLnTx/>
                <a:uFillTx/>
                <a:latin typeface="Segoe UI"/>
                <a:ea typeface="+mn-ea"/>
                <a:cs typeface="+mn-cs"/>
              </a:rPr>
              <a:t>Today we will be learning and collaborating across three spaces: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Main call (this meeting)</a:t>
            </a:r>
          </a:p>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Table Group channel within the event Team</a:t>
            </a:r>
          </a:p>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CloudLabs Learner Portal &amp; Synapse environment</a:t>
            </a:r>
          </a:p>
        </p:txBody>
      </p:sp>
      <p:grpSp>
        <p:nvGrpSpPr>
          <p:cNvPr id="29" name="Group 28">
            <a:extLst>
              <a:ext uri="{FF2B5EF4-FFF2-40B4-BE49-F238E27FC236}">
                <a16:creationId xmlns:a16="http://schemas.microsoft.com/office/drawing/2014/main" id="{2ADAE080-A3F9-401C-9FF1-9078FB62A588}"/>
              </a:ext>
            </a:extLst>
          </p:cNvPr>
          <p:cNvGrpSpPr/>
          <p:nvPr/>
        </p:nvGrpSpPr>
        <p:grpSpPr>
          <a:xfrm>
            <a:off x="6791856" y="6249548"/>
            <a:ext cx="4748210" cy="307777"/>
            <a:chOff x="6546323" y="6478152"/>
            <a:chExt cx="4748210" cy="307777"/>
          </a:xfrm>
        </p:grpSpPr>
        <p:grpSp>
          <p:nvGrpSpPr>
            <p:cNvPr id="25" name="Group 24">
              <a:extLst>
                <a:ext uri="{FF2B5EF4-FFF2-40B4-BE49-F238E27FC236}">
                  <a16:creationId xmlns:a16="http://schemas.microsoft.com/office/drawing/2014/main" id="{45126738-7537-4071-85B0-955E97D58D80}"/>
                </a:ext>
              </a:extLst>
            </p:cNvPr>
            <p:cNvGrpSpPr/>
            <p:nvPr/>
          </p:nvGrpSpPr>
          <p:grpSpPr>
            <a:xfrm>
              <a:off x="6546323" y="6478152"/>
              <a:ext cx="1065210" cy="307777"/>
              <a:chOff x="6546323" y="6478152"/>
              <a:chExt cx="1065210" cy="307777"/>
            </a:xfrm>
          </p:grpSpPr>
          <p:sp>
            <p:nvSpPr>
              <p:cNvPr id="11" name="Rectangle 10">
                <a:extLst>
                  <a:ext uri="{FF2B5EF4-FFF2-40B4-BE49-F238E27FC236}">
                    <a16:creationId xmlns:a16="http://schemas.microsoft.com/office/drawing/2014/main" id="{3EB28D6A-64FB-46F8-8E40-5813FC9FC5D4}"/>
                  </a:ext>
                </a:extLst>
              </p:cNvPr>
              <p:cNvSpPr/>
              <p:nvPr/>
            </p:nvSpPr>
            <p:spPr bwMode="auto">
              <a:xfrm>
                <a:off x="6546323" y="6564307"/>
                <a:ext cx="135467" cy="135467"/>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TextBox 17">
                <a:extLst>
                  <a:ext uri="{FF2B5EF4-FFF2-40B4-BE49-F238E27FC236}">
                    <a16:creationId xmlns:a16="http://schemas.microsoft.com/office/drawing/2014/main" id="{4E659A69-B062-47F2-8330-5C9B5A99AF68}"/>
                  </a:ext>
                </a:extLst>
              </p:cNvPr>
              <p:cNvSpPr txBox="1"/>
              <p:nvPr/>
            </p:nvSpPr>
            <p:spPr>
              <a:xfrm>
                <a:off x="6723328" y="6478152"/>
                <a:ext cx="888205"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Presentation/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Whole Group</a:t>
                </a:r>
              </a:p>
            </p:txBody>
          </p:sp>
        </p:grpSp>
        <p:grpSp>
          <p:nvGrpSpPr>
            <p:cNvPr id="26" name="Group 25">
              <a:extLst>
                <a:ext uri="{FF2B5EF4-FFF2-40B4-BE49-F238E27FC236}">
                  <a16:creationId xmlns:a16="http://schemas.microsoft.com/office/drawing/2014/main" id="{9B4A539F-F705-49BA-BB01-4D6C2E5870C5}"/>
                </a:ext>
              </a:extLst>
            </p:cNvPr>
            <p:cNvGrpSpPr/>
            <p:nvPr/>
          </p:nvGrpSpPr>
          <p:grpSpPr>
            <a:xfrm>
              <a:off x="7784444" y="6555096"/>
              <a:ext cx="597838" cy="153888"/>
              <a:chOff x="7873089" y="6555096"/>
              <a:chExt cx="597838" cy="153888"/>
            </a:xfrm>
          </p:grpSpPr>
          <p:sp>
            <p:nvSpPr>
              <p:cNvPr id="13" name="Rectangle 12">
                <a:extLst>
                  <a:ext uri="{FF2B5EF4-FFF2-40B4-BE49-F238E27FC236}">
                    <a16:creationId xmlns:a16="http://schemas.microsoft.com/office/drawing/2014/main" id="{BA48FF91-2931-4675-B66D-1B1B9A7E9C4A}"/>
                  </a:ext>
                </a:extLst>
              </p:cNvPr>
              <p:cNvSpPr/>
              <p:nvPr/>
            </p:nvSpPr>
            <p:spPr bwMode="auto">
              <a:xfrm>
                <a:off x="7873089" y="6564307"/>
                <a:ext cx="135467" cy="135467"/>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TextBox 19">
                <a:extLst>
                  <a:ext uri="{FF2B5EF4-FFF2-40B4-BE49-F238E27FC236}">
                    <a16:creationId xmlns:a16="http://schemas.microsoft.com/office/drawing/2014/main" id="{54CE08C5-3C48-4EF3-B5A7-919981FA2A0F}"/>
                  </a:ext>
                </a:extLst>
              </p:cNvPr>
              <p:cNvSpPr txBox="1"/>
              <p:nvPr/>
            </p:nvSpPr>
            <p:spPr>
              <a:xfrm>
                <a:off x="8050094" y="6555096"/>
                <a:ext cx="420833"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Lab</a:t>
                </a:r>
              </a:p>
            </p:txBody>
          </p:sp>
        </p:grpSp>
        <p:grpSp>
          <p:nvGrpSpPr>
            <p:cNvPr id="27" name="Group 26">
              <a:extLst>
                <a:ext uri="{FF2B5EF4-FFF2-40B4-BE49-F238E27FC236}">
                  <a16:creationId xmlns:a16="http://schemas.microsoft.com/office/drawing/2014/main" id="{64B28943-2F7B-4274-AF80-6508D6FC276D}"/>
                </a:ext>
              </a:extLst>
            </p:cNvPr>
            <p:cNvGrpSpPr/>
            <p:nvPr/>
          </p:nvGrpSpPr>
          <p:grpSpPr>
            <a:xfrm>
              <a:off x="8555193" y="6478152"/>
              <a:ext cx="1332848" cy="307777"/>
              <a:chOff x="9199855" y="6478152"/>
              <a:chExt cx="1332848" cy="307777"/>
            </a:xfrm>
          </p:grpSpPr>
          <p:sp>
            <p:nvSpPr>
              <p:cNvPr id="15" name="Rectangle 14">
                <a:extLst>
                  <a:ext uri="{FF2B5EF4-FFF2-40B4-BE49-F238E27FC236}">
                    <a16:creationId xmlns:a16="http://schemas.microsoft.com/office/drawing/2014/main" id="{42FCD398-DC8C-4A7C-BF13-925E957D826F}"/>
                  </a:ext>
                </a:extLst>
              </p:cNvPr>
              <p:cNvSpPr/>
              <p:nvPr/>
            </p:nvSpPr>
            <p:spPr bwMode="auto">
              <a:xfrm>
                <a:off x="9199855" y="6564307"/>
                <a:ext cx="135467" cy="135467"/>
              </a:xfrm>
              <a:prstGeom prst="rect">
                <a:avLst/>
              </a:prstGeom>
              <a:solidFill>
                <a:srgbClr val="B4A0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 name="TextBox 21">
                <a:extLst>
                  <a:ext uri="{FF2B5EF4-FFF2-40B4-BE49-F238E27FC236}">
                    <a16:creationId xmlns:a16="http://schemas.microsoft.com/office/drawing/2014/main" id="{66D1F93C-D79B-4C47-AAAE-044AFEA1E7AF}"/>
                  </a:ext>
                </a:extLst>
              </p:cNvPr>
              <p:cNvSpPr txBox="1"/>
              <p:nvPr/>
            </p:nvSpPr>
            <p:spPr>
              <a:xfrm>
                <a:off x="9376860" y="6478152"/>
                <a:ext cx="1155843"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 Discussion/ Group Work</a:t>
                </a:r>
              </a:p>
            </p:txBody>
          </p:sp>
        </p:grpSp>
        <p:grpSp>
          <p:nvGrpSpPr>
            <p:cNvPr id="28" name="Group 27">
              <a:extLst>
                <a:ext uri="{FF2B5EF4-FFF2-40B4-BE49-F238E27FC236}">
                  <a16:creationId xmlns:a16="http://schemas.microsoft.com/office/drawing/2014/main" id="{42EFE650-97C6-4086-A312-000757948175}"/>
                </a:ext>
              </a:extLst>
            </p:cNvPr>
            <p:cNvGrpSpPr/>
            <p:nvPr/>
          </p:nvGrpSpPr>
          <p:grpSpPr>
            <a:xfrm>
              <a:off x="10060953" y="6555096"/>
              <a:ext cx="1233580" cy="153888"/>
              <a:chOff x="10526621" y="6555096"/>
              <a:chExt cx="1233580" cy="153888"/>
            </a:xfrm>
          </p:grpSpPr>
          <p:sp>
            <p:nvSpPr>
              <p:cNvPr id="17" name="Rectangle 16">
                <a:extLst>
                  <a:ext uri="{FF2B5EF4-FFF2-40B4-BE49-F238E27FC236}">
                    <a16:creationId xmlns:a16="http://schemas.microsoft.com/office/drawing/2014/main" id="{7687D9ED-BAF1-49CF-9E70-4575D6A644A3}"/>
                  </a:ext>
                </a:extLst>
              </p:cNvPr>
              <p:cNvSpPr/>
              <p:nvPr/>
            </p:nvSpPr>
            <p:spPr bwMode="auto">
              <a:xfrm>
                <a:off x="10526621" y="6564307"/>
                <a:ext cx="135467" cy="135467"/>
              </a:xfrm>
              <a:prstGeom prst="rect">
                <a:avLst/>
              </a:prstGeom>
              <a:solidFill>
                <a:srgbClr val="FFF1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TextBox 23">
                <a:extLst>
                  <a:ext uri="{FF2B5EF4-FFF2-40B4-BE49-F238E27FC236}">
                    <a16:creationId xmlns:a16="http://schemas.microsoft.com/office/drawing/2014/main" id="{9FD0DFA3-93D6-4A5E-8E6D-9A16F687EEA0}"/>
                  </a:ext>
                </a:extLst>
              </p:cNvPr>
              <p:cNvSpPr txBox="1"/>
              <p:nvPr/>
            </p:nvSpPr>
            <p:spPr>
              <a:xfrm>
                <a:off x="10703627" y="6555096"/>
                <a:ext cx="1056574"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Announcements</a:t>
                </a:r>
              </a:p>
            </p:txBody>
          </p:sp>
        </p:grpSp>
      </p:grpSp>
    </p:spTree>
    <p:extLst>
      <p:ext uri="{BB962C8B-B14F-4D97-AF65-F5344CB8AC3E}">
        <p14:creationId xmlns:p14="http://schemas.microsoft.com/office/powerpoint/2010/main" val="3972912449"/>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Develop Hub</a:t>
            </a:r>
          </a:p>
        </p:txBody>
      </p:sp>
      <p:sp>
        <p:nvSpPr>
          <p:cNvPr id="7" name="Text Placeholder 3">
            <a:extLst>
              <a:ext uri="{FF2B5EF4-FFF2-40B4-BE49-F238E27FC236}">
                <a16:creationId xmlns:a16="http://schemas.microsoft.com/office/drawing/2014/main" id="{4CA5C305-930D-4A6A-BA6A-29E7885EF756}"/>
              </a:ext>
            </a:extLst>
          </p:cNvPr>
          <p:cNvSpPr>
            <a:spLocks noGrp="1"/>
          </p:cNvSpPr>
          <p:nvPr>
            <p:ph type="body" sz="quarter" idx="11"/>
          </p:nvPr>
        </p:nvSpPr>
        <p:spPr>
          <a:xfrm>
            <a:off x="426424" y="1164550"/>
            <a:ext cx="6029460" cy="5411032"/>
          </a:xfrm>
        </p:spPr>
        <p:txBody>
          <a:bodyPr/>
          <a:lstStyle/>
          <a:p>
            <a:r>
              <a:rPr lang="en-US" sz="1800" dirty="0">
                <a:solidFill>
                  <a:schemeClr val="tx2"/>
                </a:solidFill>
                <a:latin typeface="+mj-lt"/>
              </a:rPr>
              <a:t>Overview</a:t>
            </a:r>
          </a:p>
          <a:p>
            <a:r>
              <a:rPr lang="en-US" sz="1600" dirty="0"/>
              <a:t>It provides development experience to query, analyze, model data</a:t>
            </a:r>
          </a:p>
          <a:p>
            <a:endParaRPr lang="en-US" sz="1800" dirty="0">
              <a:solidFill>
                <a:schemeClr val="tx2"/>
              </a:solidFill>
              <a:latin typeface="+mj-lt"/>
            </a:endParaRPr>
          </a:p>
          <a:p>
            <a:r>
              <a:rPr lang="en-US" sz="1800" dirty="0">
                <a:solidFill>
                  <a:schemeClr val="tx2"/>
                </a:solidFill>
                <a:latin typeface="+mj-lt"/>
              </a:rPr>
              <a:t>Benefits</a:t>
            </a:r>
          </a:p>
          <a:p>
            <a:r>
              <a:rPr lang="en-US" sz="1600" dirty="0"/>
              <a:t>Multiple languages to analyze data under one umbrella </a:t>
            </a:r>
          </a:p>
          <a:p>
            <a:r>
              <a:rPr lang="en-US" sz="1600" dirty="0"/>
              <a:t>Switch over notebooks and scripts without loosing content</a:t>
            </a:r>
          </a:p>
          <a:p>
            <a:r>
              <a:rPr lang="en-US" sz="1600" dirty="0"/>
              <a:t>Code intellisense offers reliable code development</a:t>
            </a:r>
          </a:p>
          <a:p>
            <a:r>
              <a:rPr lang="en-US" sz="1600" dirty="0"/>
              <a:t>Create insightful visualizations </a:t>
            </a:r>
          </a:p>
          <a:p>
            <a:r>
              <a:rPr lang="en-US" sz="1600" dirty="0"/>
              <a:t>Organize artifacts in folders and sub-folders</a:t>
            </a:r>
          </a:p>
        </p:txBody>
      </p:sp>
      <p:pic>
        <p:nvPicPr>
          <p:cNvPr id="6" name="Picture 5">
            <a:extLst>
              <a:ext uri="{FF2B5EF4-FFF2-40B4-BE49-F238E27FC236}">
                <a16:creationId xmlns:a16="http://schemas.microsoft.com/office/drawing/2014/main" id="{C1CF740B-0F89-4F3A-8570-EF8FF51A6AF8}"/>
              </a:ext>
            </a:extLst>
          </p:cNvPr>
          <p:cNvPicPr>
            <a:picLocks noChangeAspect="1"/>
          </p:cNvPicPr>
          <p:nvPr/>
        </p:nvPicPr>
        <p:blipFill>
          <a:blip r:embed="rId2"/>
          <a:stretch>
            <a:fillRect/>
          </a:stretch>
        </p:blipFill>
        <p:spPr>
          <a:xfrm>
            <a:off x="6994563" y="1101203"/>
            <a:ext cx="3314700" cy="5505450"/>
          </a:xfrm>
          <a:prstGeom prst="rect">
            <a:avLst/>
          </a:prstGeom>
          <a:ln>
            <a:solidFill>
              <a:schemeClr val="tx1"/>
            </a:solidFill>
          </a:ln>
        </p:spPr>
      </p:pic>
    </p:spTree>
    <p:extLst>
      <p:ext uri="{BB962C8B-B14F-4D97-AF65-F5344CB8AC3E}">
        <p14:creationId xmlns:p14="http://schemas.microsoft.com/office/powerpoint/2010/main" val="2572735711"/>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Develop Hub - SQL scripts</a:t>
            </a:r>
            <a:br>
              <a:rPr lang="en-US" dirty="0"/>
            </a:br>
            <a:endParaRPr lang="en-US" dirty="0"/>
          </a:p>
        </p:txBody>
      </p:sp>
      <p:sp>
        <p:nvSpPr>
          <p:cNvPr id="4" name="Text Placeholder 3">
            <a:extLst>
              <a:ext uri="{FF2B5EF4-FFF2-40B4-BE49-F238E27FC236}">
                <a16:creationId xmlns:a16="http://schemas.microsoft.com/office/drawing/2014/main" id="{28970467-237A-45D0-86D5-77DD42B5DDFF}"/>
              </a:ext>
            </a:extLst>
          </p:cNvPr>
          <p:cNvSpPr>
            <a:spLocks noGrp="1"/>
          </p:cNvSpPr>
          <p:nvPr>
            <p:ph type="body" sz="quarter" idx="11"/>
          </p:nvPr>
        </p:nvSpPr>
        <p:spPr>
          <a:xfrm>
            <a:off x="426425" y="1129914"/>
            <a:ext cx="4556122" cy="4962976"/>
          </a:xfrm>
        </p:spPr>
        <p:txBody>
          <a:bodyPr/>
          <a:lstStyle/>
          <a:p>
            <a:r>
              <a:rPr lang="en-US" sz="1800" dirty="0">
                <a:solidFill>
                  <a:schemeClr val="tx2"/>
                </a:solidFill>
                <a:latin typeface="+mj-lt"/>
              </a:rPr>
              <a:t>SQL Script</a:t>
            </a:r>
          </a:p>
          <a:p>
            <a:r>
              <a:rPr lang="en-US" sz="1600" dirty="0"/>
              <a:t>Authoring SQL Scripts</a:t>
            </a:r>
          </a:p>
          <a:p>
            <a:r>
              <a:rPr lang="en-US" sz="1600" dirty="0"/>
              <a:t>Execute SQL script on dedicated SQL pool or serverless SQL pool</a:t>
            </a:r>
          </a:p>
          <a:p>
            <a:r>
              <a:rPr lang="en-US" sz="1600" dirty="0"/>
              <a:t>Commit individual SQL script or multiple SQL scripts through Commit all feature</a:t>
            </a:r>
          </a:p>
          <a:p>
            <a:r>
              <a:rPr lang="en-US" sz="1600" dirty="0"/>
              <a:t>Language support and intellisense</a:t>
            </a:r>
          </a:p>
          <a:p>
            <a:endParaRPr lang="en-US" sz="1800" dirty="0">
              <a:solidFill>
                <a:schemeClr val="tx2"/>
              </a:solidFill>
              <a:latin typeface="+mj-lt"/>
            </a:endParaRPr>
          </a:p>
        </p:txBody>
      </p:sp>
      <p:pic>
        <p:nvPicPr>
          <p:cNvPr id="2" name="Picture 1">
            <a:extLst>
              <a:ext uri="{FF2B5EF4-FFF2-40B4-BE49-F238E27FC236}">
                <a16:creationId xmlns:a16="http://schemas.microsoft.com/office/drawing/2014/main" id="{E83CB1D2-3527-43C1-86E0-F90901F49D51}"/>
              </a:ext>
            </a:extLst>
          </p:cNvPr>
          <p:cNvPicPr>
            <a:picLocks noChangeAspect="1"/>
          </p:cNvPicPr>
          <p:nvPr/>
        </p:nvPicPr>
        <p:blipFill>
          <a:blip r:embed="rId2"/>
          <a:stretch>
            <a:fillRect/>
          </a:stretch>
        </p:blipFill>
        <p:spPr>
          <a:xfrm>
            <a:off x="6191755" y="1159274"/>
            <a:ext cx="3880499" cy="2269726"/>
          </a:xfrm>
          <a:prstGeom prst="rect">
            <a:avLst/>
          </a:prstGeom>
          <a:ln>
            <a:solidFill>
              <a:schemeClr val="tx1"/>
            </a:solidFill>
          </a:ln>
        </p:spPr>
      </p:pic>
      <p:sp>
        <p:nvSpPr>
          <p:cNvPr id="6" name="Rectangle 5">
            <a:extLst>
              <a:ext uri="{FF2B5EF4-FFF2-40B4-BE49-F238E27FC236}">
                <a16:creationId xmlns:a16="http://schemas.microsoft.com/office/drawing/2014/main" id="{F57777B4-B582-482C-99D3-A8BB6CB322FE}"/>
              </a:ext>
            </a:extLst>
          </p:cNvPr>
          <p:cNvSpPr/>
          <p:nvPr/>
        </p:nvSpPr>
        <p:spPr bwMode="auto">
          <a:xfrm>
            <a:off x="7682346" y="2294137"/>
            <a:ext cx="1143000" cy="200891"/>
          </a:xfrm>
          <a:prstGeom prst="rect">
            <a:avLst/>
          </a:prstGeom>
          <a:noFill/>
          <a:ln w="127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AAA7109A-54FB-493A-A484-C899DA768769}"/>
              </a:ext>
            </a:extLst>
          </p:cNvPr>
          <p:cNvPicPr>
            <a:picLocks noChangeAspect="1"/>
          </p:cNvPicPr>
          <p:nvPr/>
        </p:nvPicPr>
        <p:blipFill>
          <a:blip r:embed="rId3"/>
          <a:stretch>
            <a:fillRect/>
          </a:stretch>
        </p:blipFill>
        <p:spPr>
          <a:xfrm>
            <a:off x="4726132" y="3583693"/>
            <a:ext cx="7309570" cy="3083070"/>
          </a:xfrm>
          <a:prstGeom prst="rect">
            <a:avLst/>
          </a:prstGeom>
          <a:ln>
            <a:solidFill>
              <a:schemeClr val="tx1"/>
            </a:solidFill>
          </a:ln>
        </p:spPr>
      </p:pic>
    </p:spTree>
    <p:extLst>
      <p:ext uri="{BB962C8B-B14F-4D97-AF65-F5344CB8AC3E}">
        <p14:creationId xmlns:p14="http://schemas.microsoft.com/office/powerpoint/2010/main" val="3223790592"/>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Develop Hub - SQL scripts</a:t>
            </a:r>
            <a:br>
              <a:rPr lang="en-US" dirty="0"/>
            </a:br>
            <a:endParaRPr lang="en-US" dirty="0"/>
          </a:p>
        </p:txBody>
      </p:sp>
      <p:sp>
        <p:nvSpPr>
          <p:cNvPr id="4" name="Text Placeholder 3">
            <a:extLst>
              <a:ext uri="{FF2B5EF4-FFF2-40B4-BE49-F238E27FC236}">
                <a16:creationId xmlns:a16="http://schemas.microsoft.com/office/drawing/2014/main" id="{28970467-237A-45D0-86D5-77DD42B5DDFF}"/>
              </a:ext>
            </a:extLst>
          </p:cNvPr>
          <p:cNvSpPr>
            <a:spLocks noGrp="1"/>
          </p:cNvSpPr>
          <p:nvPr>
            <p:ph type="body" sz="quarter" idx="11"/>
          </p:nvPr>
        </p:nvSpPr>
        <p:spPr>
          <a:xfrm>
            <a:off x="426424" y="1129914"/>
            <a:ext cx="5555965" cy="950813"/>
          </a:xfrm>
        </p:spPr>
        <p:txBody>
          <a:bodyPr/>
          <a:lstStyle/>
          <a:p>
            <a:pPr>
              <a:spcAft>
                <a:spcPts val="1000"/>
              </a:spcAft>
            </a:pPr>
            <a:r>
              <a:rPr lang="en-US" sz="1800" dirty="0">
                <a:solidFill>
                  <a:schemeClr val="tx2"/>
                </a:solidFill>
                <a:latin typeface="+mj-lt"/>
              </a:rPr>
              <a:t>SQL Script</a:t>
            </a:r>
          </a:p>
          <a:p>
            <a:pPr>
              <a:spcAft>
                <a:spcPts val="1000"/>
              </a:spcAft>
            </a:pPr>
            <a:r>
              <a:rPr lang="en-US" sz="1600" dirty="0"/>
              <a:t>View results in Table or Chart form and export results in several popular formats</a:t>
            </a:r>
          </a:p>
          <a:p>
            <a:endParaRPr lang="en-US" sz="1800" dirty="0">
              <a:solidFill>
                <a:schemeClr val="tx2"/>
              </a:solidFill>
              <a:latin typeface="+mj-lt"/>
            </a:endParaRPr>
          </a:p>
        </p:txBody>
      </p:sp>
      <p:pic>
        <p:nvPicPr>
          <p:cNvPr id="8" name="Picture 7">
            <a:extLst>
              <a:ext uri="{FF2B5EF4-FFF2-40B4-BE49-F238E27FC236}">
                <a16:creationId xmlns:a16="http://schemas.microsoft.com/office/drawing/2014/main" id="{3565888E-B690-429F-9564-FF0F8BD3B61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64039" y="2173923"/>
            <a:ext cx="6594118" cy="4461494"/>
          </a:xfrm>
          <a:prstGeom prst="rect">
            <a:avLst/>
          </a:prstGeom>
          <a:ln>
            <a:solidFill>
              <a:schemeClr val="bg2">
                <a:lumMod val="50000"/>
              </a:schemeClr>
            </a:solidFill>
          </a:ln>
        </p:spPr>
      </p:pic>
      <p:pic>
        <p:nvPicPr>
          <p:cNvPr id="9" name="Picture 8">
            <a:extLst>
              <a:ext uri="{FF2B5EF4-FFF2-40B4-BE49-F238E27FC236}">
                <a16:creationId xmlns:a16="http://schemas.microsoft.com/office/drawing/2014/main" id="{32A5586B-83D9-44C3-8A80-165D4E8B968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856270" y="4284017"/>
            <a:ext cx="4479469" cy="2365396"/>
          </a:xfrm>
          <a:prstGeom prst="rect">
            <a:avLst/>
          </a:prstGeom>
          <a:ln>
            <a:solidFill>
              <a:schemeClr val="bg2">
                <a:lumMod val="50000"/>
              </a:schemeClr>
            </a:solidFill>
          </a:ln>
        </p:spPr>
      </p:pic>
      <p:pic>
        <p:nvPicPr>
          <p:cNvPr id="11" name="Graphic 10" descr="Zoom in">
            <a:extLst>
              <a:ext uri="{FF2B5EF4-FFF2-40B4-BE49-F238E27FC236}">
                <a16:creationId xmlns:a16="http://schemas.microsoft.com/office/drawing/2014/main" id="{1E7F2F58-5822-4DD0-86FD-BA9D5C9DC40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001533" y="4497355"/>
            <a:ext cx="247054" cy="247054"/>
          </a:xfrm>
          <a:prstGeom prst="rect">
            <a:avLst/>
          </a:prstGeom>
        </p:spPr>
      </p:pic>
      <p:sp>
        <p:nvSpPr>
          <p:cNvPr id="12" name="Rectangle 11">
            <a:extLst>
              <a:ext uri="{FF2B5EF4-FFF2-40B4-BE49-F238E27FC236}">
                <a16:creationId xmlns:a16="http://schemas.microsoft.com/office/drawing/2014/main" id="{42DB2BA5-5551-4CC0-9F32-8399E80826EB}"/>
              </a:ext>
            </a:extLst>
          </p:cNvPr>
          <p:cNvSpPr/>
          <p:nvPr/>
        </p:nvSpPr>
        <p:spPr bwMode="auto">
          <a:xfrm>
            <a:off x="464039" y="4620882"/>
            <a:ext cx="2428451" cy="419878"/>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cxnSp>
        <p:nvCxnSpPr>
          <p:cNvPr id="14" name="Straight Arrow Connector 13">
            <a:extLst>
              <a:ext uri="{FF2B5EF4-FFF2-40B4-BE49-F238E27FC236}">
                <a16:creationId xmlns:a16="http://schemas.microsoft.com/office/drawing/2014/main" id="{B4B2860B-E1E7-4ED8-8F23-3729EC65CA24}"/>
              </a:ext>
            </a:extLst>
          </p:cNvPr>
          <p:cNvCxnSpPr>
            <a:cxnSpLocks/>
          </p:cNvCxnSpPr>
          <p:nvPr/>
        </p:nvCxnSpPr>
        <p:spPr>
          <a:xfrm>
            <a:off x="2892490" y="4744409"/>
            <a:ext cx="963773" cy="0"/>
          </a:xfrm>
          <a:prstGeom prst="straightConnector1">
            <a:avLst/>
          </a:prstGeom>
          <a:ln w="190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3C75531A-CAD9-4963-957C-E05AF1E0E555}"/>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6130573" y="685603"/>
            <a:ext cx="5915318" cy="3811752"/>
          </a:xfrm>
          <a:prstGeom prst="rect">
            <a:avLst/>
          </a:prstGeom>
          <a:ln>
            <a:solidFill>
              <a:schemeClr val="bg2">
                <a:lumMod val="50000"/>
              </a:schemeClr>
            </a:solidFill>
          </a:ln>
        </p:spPr>
      </p:pic>
      <p:sp>
        <p:nvSpPr>
          <p:cNvPr id="2" name="Rectangle 1">
            <a:extLst>
              <a:ext uri="{FF2B5EF4-FFF2-40B4-BE49-F238E27FC236}">
                <a16:creationId xmlns:a16="http://schemas.microsoft.com/office/drawing/2014/main" id="{49513F57-E357-4E9A-A7F5-28A0BA636902}"/>
              </a:ext>
            </a:extLst>
          </p:cNvPr>
          <p:cNvSpPr/>
          <p:nvPr/>
        </p:nvSpPr>
        <p:spPr bwMode="auto">
          <a:xfrm>
            <a:off x="6596743" y="4620882"/>
            <a:ext cx="1306286" cy="1472008"/>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845758224"/>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Develop Hub - Notebooks</a:t>
            </a:r>
            <a:br>
              <a:rPr lang="en-US" dirty="0"/>
            </a:br>
            <a:endParaRPr lang="en-US" dirty="0"/>
          </a:p>
        </p:txBody>
      </p:sp>
      <p:sp>
        <p:nvSpPr>
          <p:cNvPr id="4" name="Text Placeholder 3">
            <a:extLst>
              <a:ext uri="{FF2B5EF4-FFF2-40B4-BE49-F238E27FC236}">
                <a16:creationId xmlns:a16="http://schemas.microsoft.com/office/drawing/2014/main" id="{28970467-237A-45D0-86D5-77DD42B5DDFF}"/>
              </a:ext>
            </a:extLst>
          </p:cNvPr>
          <p:cNvSpPr>
            <a:spLocks noGrp="1"/>
          </p:cNvSpPr>
          <p:nvPr>
            <p:ph type="body" sz="quarter" idx="11"/>
          </p:nvPr>
        </p:nvSpPr>
        <p:spPr>
          <a:xfrm>
            <a:off x="426425" y="1268963"/>
            <a:ext cx="3753689" cy="2043404"/>
          </a:xfrm>
        </p:spPr>
        <p:txBody>
          <a:bodyPr/>
          <a:lstStyle/>
          <a:p>
            <a:pPr>
              <a:lnSpc>
                <a:spcPct val="150000"/>
              </a:lnSpc>
            </a:pPr>
            <a:r>
              <a:rPr lang="en-US" sz="1600" dirty="0">
                <a:solidFill>
                  <a:schemeClr val="tx1"/>
                </a:solidFill>
              </a:rPr>
              <a:t>As notebook cells run, the underlying Spark application status is shown. Providing immediate feedback and progress tracking.​</a:t>
            </a:r>
          </a:p>
          <a:p>
            <a:pPr>
              <a:lnSpc>
                <a:spcPct val="150000"/>
              </a:lnSpc>
            </a:pPr>
            <a:endParaRPr lang="en-US" sz="1600" dirty="0">
              <a:solidFill>
                <a:schemeClr val="tx1"/>
              </a:solidFill>
            </a:endParaRPr>
          </a:p>
        </p:txBody>
      </p:sp>
      <p:pic>
        <p:nvPicPr>
          <p:cNvPr id="2" name="Picture 1">
            <a:extLst>
              <a:ext uri="{FF2B5EF4-FFF2-40B4-BE49-F238E27FC236}">
                <a16:creationId xmlns:a16="http://schemas.microsoft.com/office/drawing/2014/main" id="{A91B6C3A-3463-4CE8-9ED8-3EA582524BF5}"/>
              </a:ext>
            </a:extLst>
          </p:cNvPr>
          <p:cNvPicPr>
            <a:picLocks noChangeAspect="1"/>
          </p:cNvPicPr>
          <p:nvPr/>
        </p:nvPicPr>
        <p:blipFill>
          <a:blip r:embed="rId2"/>
          <a:stretch>
            <a:fillRect/>
          </a:stretch>
        </p:blipFill>
        <p:spPr>
          <a:xfrm>
            <a:off x="4031900" y="1046380"/>
            <a:ext cx="7832255" cy="5589037"/>
          </a:xfrm>
          <a:prstGeom prst="rect">
            <a:avLst/>
          </a:prstGeom>
          <a:ln>
            <a:solidFill>
              <a:schemeClr val="tx1"/>
            </a:solidFill>
          </a:ln>
        </p:spPr>
      </p:pic>
    </p:spTree>
    <p:extLst>
      <p:ext uri="{BB962C8B-B14F-4D97-AF65-F5344CB8AC3E}">
        <p14:creationId xmlns:p14="http://schemas.microsoft.com/office/powerpoint/2010/main" val="440622032"/>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63A64FF-354D-4FD0-9311-AF311772ADC7}"/>
              </a:ext>
            </a:extLst>
          </p:cNvPr>
          <p:cNvSpPr>
            <a:spLocks noGrp="1"/>
          </p:cNvSpPr>
          <p:nvPr>
            <p:ph type="title"/>
          </p:nvPr>
        </p:nvSpPr>
        <p:spPr/>
        <p:txBody>
          <a:bodyPr/>
          <a:lstStyle/>
          <a:p>
            <a:r>
              <a:rPr lang="en-US" dirty="0"/>
              <a:t>Develop Hub - Data Flows</a:t>
            </a:r>
          </a:p>
        </p:txBody>
      </p:sp>
      <p:sp>
        <p:nvSpPr>
          <p:cNvPr id="7" name="Text Placeholder 3">
            <a:extLst>
              <a:ext uri="{FF2B5EF4-FFF2-40B4-BE49-F238E27FC236}">
                <a16:creationId xmlns:a16="http://schemas.microsoft.com/office/drawing/2014/main" id="{07BA9DA8-70D7-4BBE-AC27-15644B181A0D}"/>
              </a:ext>
            </a:extLst>
          </p:cNvPr>
          <p:cNvSpPr>
            <a:spLocks noGrp="1"/>
          </p:cNvSpPr>
          <p:nvPr>
            <p:ph type="body" sz="quarter" idx="11"/>
          </p:nvPr>
        </p:nvSpPr>
        <p:spPr>
          <a:xfrm>
            <a:off x="426426" y="1095294"/>
            <a:ext cx="8353681" cy="867747"/>
          </a:xfrm>
        </p:spPr>
        <p:txBody>
          <a:bodyPr/>
          <a:lstStyle/>
          <a:p>
            <a:pPr>
              <a:lnSpc>
                <a:spcPct val="100000"/>
              </a:lnSpc>
              <a:spcAft>
                <a:spcPts val="1000"/>
              </a:spcAft>
            </a:pPr>
            <a:r>
              <a:rPr lang="en-US" sz="1800" dirty="0">
                <a:solidFill>
                  <a:schemeClr val="tx1"/>
                </a:solidFill>
              </a:rPr>
              <a:t>Data flows are a visual way of specifying how to transform data.</a:t>
            </a:r>
          </a:p>
          <a:p>
            <a:pPr>
              <a:lnSpc>
                <a:spcPct val="100000"/>
              </a:lnSpc>
              <a:spcAft>
                <a:spcPts val="1000"/>
              </a:spcAft>
            </a:pPr>
            <a:r>
              <a:rPr lang="en-US" sz="1800" dirty="0">
                <a:solidFill>
                  <a:schemeClr val="tx1"/>
                </a:solidFill>
              </a:rPr>
              <a:t>Provides a code-free experience.</a:t>
            </a:r>
          </a:p>
          <a:p>
            <a:pPr>
              <a:lnSpc>
                <a:spcPct val="100000"/>
              </a:lnSpc>
              <a:spcAft>
                <a:spcPts val="1000"/>
              </a:spcAft>
            </a:pPr>
            <a:endParaRPr lang="en-US" sz="1800" dirty="0">
              <a:solidFill>
                <a:schemeClr val="tx1"/>
              </a:solidFill>
            </a:endParaRPr>
          </a:p>
          <a:p>
            <a:pPr>
              <a:lnSpc>
                <a:spcPct val="100000"/>
              </a:lnSpc>
              <a:spcAft>
                <a:spcPts val="1000"/>
              </a:spcAft>
            </a:pPr>
            <a:endParaRPr lang="en-US" sz="1800" dirty="0">
              <a:solidFill>
                <a:schemeClr val="tx1"/>
              </a:solidFill>
            </a:endParaRPr>
          </a:p>
          <a:p>
            <a:pPr>
              <a:lnSpc>
                <a:spcPct val="100000"/>
              </a:lnSpc>
              <a:spcAft>
                <a:spcPts val="1000"/>
              </a:spcAft>
            </a:pPr>
            <a:endParaRPr lang="en-US" sz="1800" dirty="0">
              <a:solidFill>
                <a:schemeClr val="tx1"/>
              </a:solidFill>
            </a:endParaRPr>
          </a:p>
        </p:txBody>
      </p:sp>
      <p:pic>
        <p:nvPicPr>
          <p:cNvPr id="2" name="Picture 1">
            <a:extLst>
              <a:ext uri="{FF2B5EF4-FFF2-40B4-BE49-F238E27FC236}">
                <a16:creationId xmlns:a16="http://schemas.microsoft.com/office/drawing/2014/main" id="{2F96777E-984A-4153-A02D-F1830D3A4319}"/>
              </a:ext>
            </a:extLst>
          </p:cNvPr>
          <p:cNvPicPr>
            <a:picLocks noChangeAspect="1"/>
          </p:cNvPicPr>
          <p:nvPr/>
        </p:nvPicPr>
        <p:blipFill>
          <a:blip r:embed="rId2"/>
          <a:stretch>
            <a:fillRect/>
          </a:stretch>
        </p:blipFill>
        <p:spPr>
          <a:xfrm>
            <a:off x="2403763" y="2077730"/>
            <a:ext cx="9538855" cy="4434039"/>
          </a:xfrm>
          <a:prstGeom prst="rect">
            <a:avLst/>
          </a:prstGeom>
          <a:ln>
            <a:solidFill>
              <a:schemeClr val="tx1"/>
            </a:solidFill>
          </a:ln>
        </p:spPr>
      </p:pic>
    </p:spTree>
    <p:extLst>
      <p:ext uri="{BB962C8B-B14F-4D97-AF65-F5344CB8AC3E}">
        <p14:creationId xmlns:p14="http://schemas.microsoft.com/office/powerpoint/2010/main" val="2351973906"/>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D583824-9EE9-453B-8923-C2E359751B35}"/>
              </a:ext>
            </a:extLst>
          </p:cNvPr>
          <p:cNvSpPr>
            <a:spLocks noGrp="1"/>
          </p:cNvSpPr>
          <p:nvPr>
            <p:ph type="title"/>
          </p:nvPr>
        </p:nvSpPr>
        <p:spPr/>
        <p:txBody>
          <a:bodyPr/>
          <a:lstStyle/>
          <a:p>
            <a:r>
              <a:rPr lang="en-US" dirty="0"/>
              <a:t>Develop Hub – Power BI</a:t>
            </a:r>
          </a:p>
        </p:txBody>
      </p:sp>
      <p:sp>
        <p:nvSpPr>
          <p:cNvPr id="4" name="Text Placeholder 3">
            <a:extLst>
              <a:ext uri="{FF2B5EF4-FFF2-40B4-BE49-F238E27FC236}">
                <a16:creationId xmlns:a16="http://schemas.microsoft.com/office/drawing/2014/main" id="{49C69156-D39A-42F2-B0AC-B3DD9AD4559E}"/>
              </a:ext>
            </a:extLst>
          </p:cNvPr>
          <p:cNvSpPr>
            <a:spLocks noGrp="1"/>
          </p:cNvSpPr>
          <p:nvPr>
            <p:ph type="body" sz="quarter" idx="11"/>
          </p:nvPr>
        </p:nvSpPr>
        <p:spPr>
          <a:xfrm>
            <a:off x="426425" y="1129914"/>
            <a:ext cx="3840776" cy="5212829"/>
          </a:xfrm>
        </p:spPr>
        <p:txBody>
          <a:bodyPr/>
          <a:lstStyle/>
          <a:p>
            <a:r>
              <a:rPr lang="en-US" sz="1800" dirty="0">
                <a:solidFill>
                  <a:schemeClr val="tx2"/>
                </a:solidFill>
                <a:latin typeface="+mj-lt"/>
              </a:rPr>
              <a:t>Overview</a:t>
            </a:r>
          </a:p>
          <a:p>
            <a:r>
              <a:rPr lang="en-US" sz="1600" dirty="0"/>
              <a:t>Create Power BI reports in the workspace</a:t>
            </a:r>
          </a:p>
          <a:p>
            <a:r>
              <a:rPr lang="en-US" sz="1600" dirty="0"/>
              <a:t>Provides access to published reports in the workspace</a:t>
            </a:r>
          </a:p>
          <a:p>
            <a:r>
              <a:rPr lang="en-US" sz="1600" dirty="0"/>
              <a:t>Update reports real time from Synapse workspace to get it reflected on Power BI service</a:t>
            </a:r>
          </a:p>
          <a:p>
            <a:r>
              <a:rPr lang="en-US" sz="1600" dirty="0"/>
              <a:t>Visually explore and analyze data</a:t>
            </a:r>
          </a:p>
        </p:txBody>
      </p:sp>
      <p:pic>
        <p:nvPicPr>
          <p:cNvPr id="5" name="Picture 4">
            <a:extLst>
              <a:ext uri="{FF2B5EF4-FFF2-40B4-BE49-F238E27FC236}">
                <a16:creationId xmlns:a16="http://schemas.microsoft.com/office/drawing/2014/main" id="{C11EFEBF-F71B-4991-A5ED-AA7909D11691}"/>
              </a:ext>
            </a:extLst>
          </p:cNvPr>
          <p:cNvPicPr>
            <a:picLocks noChangeAspect="1"/>
          </p:cNvPicPr>
          <p:nvPr/>
        </p:nvPicPr>
        <p:blipFill>
          <a:blip r:embed="rId2"/>
          <a:stretch>
            <a:fillRect/>
          </a:stretch>
        </p:blipFill>
        <p:spPr>
          <a:xfrm>
            <a:off x="4856447" y="980605"/>
            <a:ext cx="4369251" cy="4942492"/>
          </a:xfrm>
          <a:prstGeom prst="rect">
            <a:avLst/>
          </a:prstGeom>
          <a:ln>
            <a:solidFill>
              <a:schemeClr val="bg2">
                <a:lumMod val="50000"/>
              </a:schemeClr>
            </a:solidFill>
          </a:ln>
        </p:spPr>
      </p:pic>
      <p:pic>
        <p:nvPicPr>
          <p:cNvPr id="2" name="Picture 1">
            <a:extLst>
              <a:ext uri="{FF2B5EF4-FFF2-40B4-BE49-F238E27FC236}">
                <a16:creationId xmlns:a16="http://schemas.microsoft.com/office/drawing/2014/main" id="{4ED85D5E-EE07-4B6B-92F6-257ECBB4E5E3}"/>
              </a:ext>
            </a:extLst>
          </p:cNvPr>
          <p:cNvPicPr>
            <a:picLocks noChangeAspect="1"/>
          </p:cNvPicPr>
          <p:nvPr/>
        </p:nvPicPr>
        <p:blipFill>
          <a:blip r:embed="rId3"/>
          <a:stretch>
            <a:fillRect/>
          </a:stretch>
        </p:blipFill>
        <p:spPr>
          <a:xfrm>
            <a:off x="9345978" y="980605"/>
            <a:ext cx="2616334" cy="3778444"/>
          </a:xfrm>
          <a:prstGeom prst="rect">
            <a:avLst/>
          </a:prstGeom>
          <a:ln>
            <a:solidFill>
              <a:schemeClr val="tx1"/>
            </a:solidFill>
          </a:ln>
        </p:spPr>
      </p:pic>
    </p:spTree>
    <p:extLst>
      <p:ext uri="{BB962C8B-B14F-4D97-AF65-F5344CB8AC3E}">
        <p14:creationId xmlns:p14="http://schemas.microsoft.com/office/powerpoint/2010/main" val="323198582"/>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34EEAF1F-DCFC-494D-B4C1-9E6C315A64B7}"/>
              </a:ext>
            </a:extLst>
          </p:cNvPr>
          <p:cNvSpPr txBox="1">
            <a:spLocks/>
          </p:cNvSpPr>
          <p:nvPr/>
        </p:nvSpPr>
        <p:spPr>
          <a:xfrm>
            <a:off x="426426" y="222583"/>
            <a:ext cx="5555966" cy="758022"/>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r>
              <a:rPr lang="en-US" dirty="0"/>
              <a:t>Develop Hub – Power BI</a:t>
            </a:r>
          </a:p>
        </p:txBody>
      </p:sp>
      <p:sp>
        <p:nvSpPr>
          <p:cNvPr id="6" name="Text Placeholder 3">
            <a:extLst>
              <a:ext uri="{FF2B5EF4-FFF2-40B4-BE49-F238E27FC236}">
                <a16:creationId xmlns:a16="http://schemas.microsoft.com/office/drawing/2014/main" id="{00FAADBB-18C1-4F1B-B70B-23A1F97323C8}"/>
              </a:ext>
            </a:extLst>
          </p:cNvPr>
          <p:cNvSpPr txBox="1">
            <a:spLocks/>
          </p:cNvSpPr>
          <p:nvPr/>
        </p:nvSpPr>
        <p:spPr>
          <a:xfrm>
            <a:off x="426426" y="980605"/>
            <a:ext cx="9454693" cy="758023"/>
          </a:xfrm>
          <a:prstGeom prst="rect">
            <a:avLst/>
          </a:prstGeom>
        </p:spPr>
        <p:txBody>
          <a:bodyPr/>
          <a:lstStyle>
            <a:lvl1pPr marL="0"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405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1600" dirty="0">
                <a:solidFill>
                  <a:schemeClr val="tx1"/>
                </a:solidFill>
              </a:rPr>
              <a:t>View published reports in Power BI workspace</a:t>
            </a:r>
            <a:endParaRPr lang="en-US" sz="1400" dirty="0">
              <a:solidFill>
                <a:schemeClr val="tx1"/>
              </a:solidFill>
            </a:endParaRPr>
          </a:p>
        </p:txBody>
      </p:sp>
      <p:pic>
        <p:nvPicPr>
          <p:cNvPr id="2" name="Picture 1">
            <a:extLst>
              <a:ext uri="{FF2B5EF4-FFF2-40B4-BE49-F238E27FC236}">
                <a16:creationId xmlns:a16="http://schemas.microsoft.com/office/drawing/2014/main" id="{A4F89F93-E03B-4818-A5E2-71E3422AE4CB}"/>
              </a:ext>
            </a:extLst>
          </p:cNvPr>
          <p:cNvPicPr>
            <a:picLocks noChangeAspect="1"/>
          </p:cNvPicPr>
          <p:nvPr/>
        </p:nvPicPr>
        <p:blipFill>
          <a:blip r:embed="rId2"/>
          <a:stretch>
            <a:fillRect/>
          </a:stretch>
        </p:blipFill>
        <p:spPr>
          <a:xfrm>
            <a:off x="870857" y="1366329"/>
            <a:ext cx="10624353" cy="5364882"/>
          </a:xfrm>
          <a:prstGeom prst="rect">
            <a:avLst/>
          </a:prstGeom>
          <a:ln>
            <a:solidFill>
              <a:schemeClr val="tx1"/>
            </a:solidFill>
          </a:ln>
        </p:spPr>
      </p:pic>
    </p:spTree>
    <p:extLst>
      <p:ext uri="{BB962C8B-B14F-4D97-AF65-F5344CB8AC3E}">
        <p14:creationId xmlns:p14="http://schemas.microsoft.com/office/powerpoint/2010/main" val="3475192183"/>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34EEAF1F-DCFC-494D-B4C1-9E6C315A64B7}"/>
              </a:ext>
            </a:extLst>
          </p:cNvPr>
          <p:cNvSpPr txBox="1">
            <a:spLocks/>
          </p:cNvSpPr>
          <p:nvPr/>
        </p:nvSpPr>
        <p:spPr>
          <a:xfrm>
            <a:off x="426426" y="222583"/>
            <a:ext cx="5555966" cy="758022"/>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r>
              <a:rPr lang="en-US" dirty="0"/>
              <a:t>Develop Hub – Power BI</a:t>
            </a:r>
          </a:p>
        </p:txBody>
      </p:sp>
      <p:sp>
        <p:nvSpPr>
          <p:cNvPr id="6" name="Text Placeholder 3">
            <a:extLst>
              <a:ext uri="{FF2B5EF4-FFF2-40B4-BE49-F238E27FC236}">
                <a16:creationId xmlns:a16="http://schemas.microsoft.com/office/drawing/2014/main" id="{00FAADBB-18C1-4F1B-B70B-23A1F97323C8}"/>
              </a:ext>
            </a:extLst>
          </p:cNvPr>
          <p:cNvSpPr txBox="1">
            <a:spLocks/>
          </p:cNvSpPr>
          <p:nvPr/>
        </p:nvSpPr>
        <p:spPr>
          <a:xfrm>
            <a:off x="426426" y="980605"/>
            <a:ext cx="9454693" cy="758023"/>
          </a:xfrm>
          <a:prstGeom prst="rect">
            <a:avLst/>
          </a:prstGeom>
        </p:spPr>
        <p:txBody>
          <a:bodyPr/>
          <a:lstStyle>
            <a:lvl1pPr marL="0"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405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1600" dirty="0">
                <a:solidFill>
                  <a:schemeClr val="tx1"/>
                </a:solidFill>
              </a:rPr>
              <a:t>Create new reports from existing published Power BI datasets </a:t>
            </a:r>
          </a:p>
          <a:p>
            <a:r>
              <a:rPr lang="en-US" sz="1400" dirty="0">
                <a:solidFill>
                  <a:schemeClr val="tx1"/>
                </a:solidFill>
              </a:rPr>
              <a:t>Create new Power BI datasets</a:t>
            </a:r>
          </a:p>
          <a:p>
            <a:endParaRPr lang="en-US" sz="1400" dirty="0">
              <a:solidFill>
                <a:schemeClr val="tx1"/>
              </a:solidFill>
            </a:endParaRPr>
          </a:p>
        </p:txBody>
      </p:sp>
      <p:pic>
        <p:nvPicPr>
          <p:cNvPr id="2" name="Picture 1">
            <a:extLst>
              <a:ext uri="{FF2B5EF4-FFF2-40B4-BE49-F238E27FC236}">
                <a16:creationId xmlns:a16="http://schemas.microsoft.com/office/drawing/2014/main" id="{408420A2-47E9-4C26-BC84-5D46416DC36C}"/>
              </a:ext>
            </a:extLst>
          </p:cNvPr>
          <p:cNvPicPr>
            <a:picLocks noChangeAspect="1"/>
          </p:cNvPicPr>
          <p:nvPr/>
        </p:nvPicPr>
        <p:blipFill>
          <a:blip r:embed="rId2"/>
          <a:stretch>
            <a:fillRect/>
          </a:stretch>
        </p:blipFill>
        <p:spPr>
          <a:xfrm>
            <a:off x="110192" y="2738876"/>
            <a:ext cx="3290721" cy="3514362"/>
          </a:xfrm>
          <a:prstGeom prst="rect">
            <a:avLst/>
          </a:prstGeom>
          <a:ln>
            <a:solidFill>
              <a:schemeClr val="tx1"/>
            </a:solidFill>
          </a:ln>
        </p:spPr>
      </p:pic>
      <p:pic>
        <p:nvPicPr>
          <p:cNvPr id="8" name="Picture 7">
            <a:extLst>
              <a:ext uri="{FF2B5EF4-FFF2-40B4-BE49-F238E27FC236}">
                <a16:creationId xmlns:a16="http://schemas.microsoft.com/office/drawing/2014/main" id="{C8E7FB92-9AF5-483F-B0ED-25C4A8D65A69}"/>
              </a:ext>
            </a:extLst>
          </p:cNvPr>
          <p:cNvPicPr>
            <a:picLocks noChangeAspect="1"/>
          </p:cNvPicPr>
          <p:nvPr/>
        </p:nvPicPr>
        <p:blipFill>
          <a:blip r:embed="rId3"/>
          <a:stretch>
            <a:fillRect/>
          </a:stretch>
        </p:blipFill>
        <p:spPr>
          <a:xfrm>
            <a:off x="3530476" y="2738876"/>
            <a:ext cx="2927797" cy="4006129"/>
          </a:xfrm>
          <a:prstGeom prst="rect">
            <a:avLst/>
          </a:prstGeom>
          <a:ln>
            <a:solidFill>
              <a:schemeClr val="tx1"/>
            </a:solidFill>
          </a:ln>
        </p:spPr>
      </p:pic>
      <p:pic>
        <p:nvPicPr>
          <p:cNvPr id="9" name="Picture 8">
            <a:extLst>
              <a:ext uri="{FF2B5EF4-FFF2-40B4-BE49-F238E27FC236}">
                <a16:creationId xmlns:a16="http://schemas.microsoft.com/office/drawing/2014/main" id="{39F6479A-1484-46D2-9801-8D9B33D7513E}"/>
              </a:ext>
            </a:extLst>
          </p:cNvPr>
          <p:cNvPicPr>
            <a:picLocks noChangeAspect="1"/>
          </p:cNvPicPr>
          <p:nvPr/>
        </p:nvPicPr>
        <p:blipFill>
          <a:blip r:embed="rId4"/>
          <a:stretch>
            <a:fillRect/>
          </a:stretch>
        </p:blipFill>
        <p:spPr>
          <a:xfrm>
            <a:off x="6587836" y="2738876"/>
            <a:ext cx="5530891" cy="3428999"/>
          </a:xfrm>
          <a:prstGeom prst="rect">
            <a:avLst/>
          </a:prstGeom>
          <a:ln>
            <a:solidFill>
              <a:schemeClr val="tx1"/>
            </a:solidFill>
          </a:ln>
        </p:spPr>
      </p:pic>
      <p:sp>
        <p:nvSpPr>
          <p:cNvPr id="10" name="Oval 9">
            <a:extLst>
              <a:ext uri="{FF2B5EF4-FFF2-40B4-BE49-F238E27FC236}">
                <a16:creationId xmlns:a16="http://schemas.microsoft.com/office/drawing/2014/main" id="{D71E6EFC-7E8E-4AEA-9724-41E5DE75C9F9}"/>
              </a:ext>
            </a:extLst>
          </p:cNvPr>
          <p:cNvSpPr/>
          <p:nvPr/>
        </p:nvSpPr>
        <p:spPr bwMode="auto">
          <a:xfrm>
            <a:off x="1454726" y="2043545"/>
            <a:ext cx="561109" cy="574964"/>
          </a:xfrm>
          <a:prstGeom prst="ellipse">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1</a:t>
            </a:r>
          </a:p>
        </p:txBody>
      </p:sp>
      <p:sp>
        <p:nvSpPr>
          <p:cNvPr id="12" name="Oval 11">
            <a:extLst>
              <a:ext uri="{FF2B5EF4-FFF2-40B4-BE49-F238E27FC236}">
                <a16:creationId xmlns:a16="http://schemas.microsoft.com/office/drawing/2014/main" id="{14C0EEFB-C53A-4152-A8D6-B03E71B47275}"/>
              </a:ext>
            </a:extLst>
          </p:cNvPr>
          <p:cNvSpPr/>
          <p:nvPr/>
        </p:nvSpPr>
        <p:spPr bwMode="auto">
          <a:xfrm>
            <a:off x="4533206" y="2039104"/>
            <a:ext cx="561109" cy="574964"/>
          </a:xfrm>
          <a:prstGeom prst="ellipse">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2</a:t>
            </a:r>
          </a:p>
        </p:txBody>
      </p:sp>
      <p:sp>
        <p:nvSpPr>
          <p:cNvPr id="14" name="Oval 13">
            <a:extLst>
              <a:ext uri="{FF2B5EF4-FFF2-40B4-BE49-F238E27FC236}">
                <a16:creationId xmlns:a16="http://schemas.microsoft.com/office/drawing/2014/main" id="{94F0ABD4-916F-413A-BADB-E6A4E7147173}"/>
              </a:ext>
            </a:extLst>
          </p:cNvPr>
          <p:cNvSpPr/>
          <p:nvPr/>
        </p:nvSpPr>
        <p:spPr bwMode="auto">
          <a:xfrm>
            <a:off x="8776261" y="2039104"/>
            <a:ext cx="561109" cy="574964"/>
          </a:xfrm>
          <a:prstGeom prst="ellipse">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3</a:t>
            </a:r>
          </a:p>
        </p:txBody>
      </p:sp>
      <p:sp>
        <p:nvSpPr>
          <p:cNvPr id="15" name="Rectangle 14">
            <a:extLst>
              <a:ext uri="{FF2B5EF4-FFF2-40B4-BE49-F238E27FC236}">
                <a16:creationId xmlns:a16="http://schemas.microsoft.com/office/drawing/2014/main" id="{077E6B38-792F-40A1-AAEE-6A372EB8D974}"/>
              </a:ext>
            </a:extLst>
          </p:cNvPr>
          <p:cNvSpPr/>
          <p:nvPr/>
        </p:nvSpPr>
        <p:spPr bwMode="auto">
          <a:xfrm>
            <a:off x="1669474" y="4620491"/>
            <a:ext cx="1731439" cy="332509"/>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09592080"/>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8A4B2FA7-144F-4C68-8A04-678AC5DC20CA}"/>
              </a:ext>
            </a:extLst>
          </p:cNvPr>
          <p:cNvSpPr txBox="1">
            <a:spLocks/>
          </p:cNvSpPr>
          <p:nvPr/>
        </p:nvSpPr>
        <p:spPr>
          <a:xfrm>
            <a:off x="426426" y="222583"/>
            <a:ext cx="5555966" cy="758022"/>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r>
              <a:rPr lang="en-US" dirty="0"/>
              <a:t>Develop Hub – Power BI</a:t>
            </a:r>
          </a:p>
        </p:txBody>
      </p:sp>
      <p:sp>
        <p:nvSpPr>
          <p:cNvPr id="6" name="Text Placeholder 3">
            <a:extLst>
              <a:ext uri="{FF2B5EF4-FFF2-40B4-BE49-F238E27FC236}">
                <a16:creationId xmlns:a16="http://schemas.microsoft.com/office/drawing/2014/main" id="{E0651BD9-7D47-4B06-9252-71F83A550DF7}"/>
              </a:ext>
            </a:extLst>
          </p:cNvPr>
          <p:cNvSpPr txBox="1">
            <a:spLocks/>
          </p:cNvSpPr>
          <p:nvPr/>
        </p:nvSpPr>
        <p:spPr>
          <a:xfrm>
            <a:off x="426426" y="980605"/>
            <a:ext cx="9454693" cy="758023"/>
          </a:xfrm>
          <a:prstGeom prst="rect">
            <a:avLst/>
          </a:prstGeom>
        </p:spPr>
        <p:txBody>
          <a:bodyPr/>
          <a:lstStyle>
            <a:lvl1pPr marL="0"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405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1600" dirty="0">
                <a:solidFill>
                  <a:schemeClr val="tx1"/>
                </a:solidFill>
              </a:rPr>
              <a:t>Edit reports in Synapse workspace</a:t>
            </a:r>
            <a:endParaRPr lang="en-US" sz="1400" dirty="0">
              <a:solidFill>
                <a:schemeClr val="tx1"/>
              </a:solidFill>
            </a:endParaRPr>
          </a:p>
        </p:txBody>
      </p:sp>
      <p:pic>
        <p:nvPicPr>
          <p:cNvPr id="7" name="Picture 6">
            <a:extLst>
              <a:ext uri="{FF2B5EF4-FFF2-40B4-BE49-F238E27FC236}">
                <a16:creationId xmlns:a16="http://schemas.microsoft.com/office/drawing/2014/main" id="{751B235F-5102-4E07-9715-BE2C3C729152}"/>
              </a:ext>
            </a:extLst>
          </p:cNvPr>
          <p:cNvPicPr>
            <a:picLocks noChangeAspect="1"/>
          </p:cNvPicPr>
          <p:nvPr/>
        </p:nvPicPr>
        <p:blipFill>
          <a:blip r:embed="rId2"/>
          <a:stretch>
            <a:fillRect/>
          </a:stretch>
        </p:blipFill>
        <p:spPr>
          <a:xfrm>
            <a:off x="870857" y="1366329"/>
            <a:ext cx="10624353" cy="5364882"/>
          </a:xfrm>
          <a:prstGeom prst="rect">
            <a:avLst/>
          </a:prstGeom>
          <a:ln>
            <a:solidFill>
              <a:schemeClr val="tx1"/>
            </a:solidFill>
          </a:ln>
        </p:spPr>
      </p:pic>
    </p:spTree>
    <p:extLst>
      <p:ext uri="{BB962C8B-B14F-4D97-AF65-F5344CB8AC3E}">
        <p14:creationId xmlns:p14="http://schemas.microsoft.com/office/powerpoint/2010/main" val="2385704238"/>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C7D7D61-76DB-4612-9279-C59FEAF877FA}"/>
              </a:ext>
            </a:extLst>
          </p:cNvPr>
          <p:cNvPicPr>
            <a:picLocks noChangeAspect="1"/>
          </p:cNvPicPr>
          <p:nvPr/>
        </p:nvPicPr>
        <p:blipFill>
          <a:blip r:embed="rId2"/>
          <a:stretch>
            <a:fillRect/>
          </a:stretch>
        </p:blipFill>
        <p:spPr>
          <a:xfrm>
            <a:off x="1988663" y="1679498"/>
            <a:ext cx="9881119" cy="4955919"/>
          </a:xfrm>
          <a:prstGeom prst="rect">
            <a:avLst/>
          </a:prstGeom>
          <a:ln>
            <a:solidFill>
              <a:schemeClr val="tx1"/>
            </a:solidFill>
          </a:ln>
        </p:spPr>
      </p:pic>
      <p:sp>
        <p:nvSpPr>
          <p:cNvPr id="2" name="Rectangle 1">
            <a:extLst>
              <a:ext uri="{FF2B5EF4-FFF2-40B4-BE49-F238E27FC236}">
                <a16:creationId xmlns:a16="http://schemas.microsoft.com/office/drawing/2014/main" id="{1FF446ED-C023-4EEF-9489-47D4C24611ED}"/>
              </a:ext>
            </a:extLst>
          </p:cNvPr>
          <p:cNvSpPr/>
          <p:nvPr/>
        </p:nvSpPr>
        <p:spPr bwMode="auto">
          <a:xfrm>
            <a:off x="3492137" y="2437521"/>
            <a:ext cx="1227910" cy="323096"/>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Box 4">
            <a:extLst>
              <a:ext uri="{FF2B5EF4-FFF2-40B4-BE49-F238E27FC236}">
                <a16:creationId xmlns:a16="http://schemas.microsoft.com/office/drawing/2014/main" id="{AF632C8A-2B6A-464B-9CB2-7FBF8B33877B}"/>
              </a:ext>
            </a:extLst>
          </p:cNvPr>
          <p:cNvSpPr txBox="1"/>
          <p:nvPr/>
        </p:nvSpPr>
        <p:spPr>
          <a:xfrm>
            <a:off x="394373" y="4495238"/>
            <a:ext cx="3097764" cy="683264"/>
          </a:xfrm>
          <a:prstGeom prst="rect">
            <a:avLst/>
          </a:prstGeom>
          <a:noFill/>
        </p:spPr>
        <p:txBody>
          <a:bodyPr wrap="square" lIns="182880" tIns="146304" rIns="182880" bIns="146304" rtlCol="0">
            <a:spAutoFit/>
          </a:bodyPr>
          <a:lstStyle/>
          <a:p>
            <a:pPr>
              <a:lnSpc>
                <a:spcPct val="90000"/>
              </a:lnSpc>
              <a:spcAft>
                <a:spcPts val="600"/>
              </a:spcAft>
            </a:pPr>
            <a:r>
              <a:rPr lang="en-US" sz="1400" dirty="0">
                <a:solidFill>
                  <a:srgbClr val="FF0000"/>
                </a:solidFill>
              </a:rPr>
              <a:t>Publish changes by simple save report in workspace</a:t>
            </a:r>
          </a:p>
        </p:txBody>
      </p:sp>
      <p:cxnSp>
        <p:nvCxnSpPr>
          <p:cNvPr id="7" name="Straight Arrow Connector 6">
            <a:extLst>
              <a:ext uri="{FF2B5EF4-FFF2-40B4-BE49-F238E27FC236}">
                <a16:creationId xmlns:a16="http://schemas.microsoft.com/office/drawing/2014/main" id="{45348A14-28F4-4B13-82B1-7669D152BE79}"/>
              </a:ext>
            </a:extLst>
          </p:cNvPr>
          <p:cNvCxnSpPr>
            <a:cxnSpLocks/>
            <a:stCxn id="5" idx="0"/>
            <a:endCxn id="2" idx="2"/>
          </p:cNvCxnSpPr>
          <p:nvPr/>
        </p:nvCxnSpPr>
        <p:spPr>
          <a:xfrm flipV="1">
            <a:off x="1943255" y="2760617"/>
            <a:ext cx="2162837" cy="1734621"/>
          </a:xfrm>
          <a:prstGeom prst="straightConnector1">
            <a:avLst/>
          </a:prstGeom>
          <a:ln w="190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 name="Title 2">
            <a:extLst>
              <a:ext uri="{FF2B5EF4-FFF2-40B4-BE49-F238E27FC236}">
                <a16:creationId xmlns:a16="http://schemas.microsoft.com/office/drawing/2014/main" id="{64D80975-643E-4268-AF1E-BA073F3C0208}"/>
              </a:ext>
            </a:extLst>
          </p:cNvPr>
          <p:cNvSpPr txBox="1">
            <a:spLocks/>
          </p:cNvSpPr>
          <p:nvPr/>
        </p:nvSpPr>
        <p:spPr>
          <a:xfrm>
            <a:off x="426426" y="222583"/>
            <a:ext cx="5555966" cy="758022"/>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r>
              <a:rPr lang="en-US" dirty="0"/>
              <a:t>Develop Hub – Power BI</a:t>
            </a:r>
          </a:p>
        </p:txBody>
      </p:sp>
      <p:sp>
        <p:nvSpPr>
          <p:cNvPr id="11" name="Text Placeholder 3">
            <a:extLst>
              <a:ext uri="{FF2B5EF4-FFF2-40B4-BE49-F238E27FC236}">
                <a16:creationId xmlns:a16="http://schemas.microsoft.com/office/drawing/2014/main" id="{62514B63-7883-4CB3-9D2D-50ABA156DD04}"/>
              </a:ext>
            </a:extLst>
          </p:cNvPr>
          <p:cNvSpPr txBox="1">
            <a:spLocks/>
          </p:cNvSpPr>
          <p:nvPr/>
        </p:nvSpPr>
        <p:spPr>
          <a:xfrm>
            <a:off x="426426" y="980605"/>
            <a:ext cx="9454693" cy="758023"/>
          </a:xfrm>
          <a:prstGeom prst="rect">
            <a:avLst/>
          </a:prstGeom>
        </p:spPr>
        <p:txBody>
          <a:bodyPr/>
          <a:lstStyle>
            <a:lvl1pPr marL="0"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405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1600" dirty="0">
                <a:solidFill>
                  <a:schemeClr val="tx1"/>
                </a:solidFill>
              </a:rPr>
              <a:t>Publish edited reports in Synapse workspace to Power BI workspace</a:t>
            </a:r>
            <a:endParaRPr lang="en-US" sz="1400" dirty="0">
              <a:solidFill>
                <a:schemeClr val="tx1"/>
              </a:solidFill>
            </a:endParaRPr>
          </a:p>
        </p:txBody>
      </p:sp>
    </p:spTree>
    <p:extLst>
      <p:ext uri="{BB962C8B-B14F-4D97-AF65-F5344CB8AC3E}">
        <p14:creationId xmlns:p14="http://schemas.microsoft.com/office/powerpoint/2010/main" val="2114906086"/>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27A9985-64CD-4226-964D-0DDC962D62FE}"/>
              </a:ext>
            </a:extLst>
          </p:cNvPr>
          <p:cNvSpPr txBox="1"/>
          <p:nvPr/>
        </p:nvSpPr>
        <p:spPr>
          <a:xfrm>
            <a:off x="403058" y="69088"/>
            <a:ext cx="4135606" cy="778574"/>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3530" b="0" i="0" u="none" strike="noStrike" kern="1200" cap="none" spc="0" normalizeH="0" baseline="0" noProof="0" dirty="0">
                <a:ln>
                  <a:noFill/>
                </a:ln>
                <a:solidFill>
                  <a:srgbClr val="32145A"/>
                </a:solidFill>
                <a:effectLst/>
                <a:uLnTx/>
                <a:uFillTx/>
                <a:latin typeface="Segoe UI Semibold"/>
                <a:ea typeface="+mn-ea"/>
                <a:cs typeface="+mn-cs"/>
              </a:rPr>
              <a:t>A look into Day 1</a:t>
            </a:r>
          </a:p>
        </p:txBody>
      </p:sp>
      <p:graphicFrame>
        <p:nvGraphicFramePr>
          <p:cNvPr id="5" name="Table 11">
            <a:extLst>
              <a:ext uri="{FF2B5EF4-FFF2-40B4-BE49-F238E27FC236}">
                <a16:creationId xmlns:a16="http://schemas.microsoft.com/office/drawing/2014/main" id="{63B56D33-F3BE-4FB3-A4F4-97D478A46F66}"/>
              </a:ext>
            </a:extLst>
          </p:cNvPr>
          <p:cNvGraphicFramePr>
            <a:graphicFrameLocks noGrp="1"/>
          </p:cNvGraphicFramePr>
          <p:nvPr>
            <p:extLst>
              <p:ext uri="{D42A27DB-BD31-4B8C-83A1-F6EECF244321}">
                <p14:modId xmlns:p14="http://schemas.microsoft.com/office/powerpoint/2010/main" val="3877137616"/>
              </p:ext>
            </p:extLst>
          </p:nvPr>
        </p:nvGraphicFramePr>
        <p:xfrm>
          <a:off x="1355355" y="942913"/>
          <a:ext cx="4740647" cy="5621395"/>
        </p:xfrm>
        <a:graphic>
          <a:graphicData uri="http://schemas.openxmlformats.org/drawingml/2006/table">
            <a:tbl>
              <a:tblPr firstRow="1" bandRow="1"/>
              <a:tblGrid>
                <a:gridCol w="282894">
                  <a:extLst>
                    <a:ext uri="{9D8B030D-6E8A-4147-A177-3AD203B41FA5}">
                      <a16:colId xmlns:a16="http://schemas.microsoft.com/office/drawing/2014/main" val="2909524990"/>
                    </a:ext>
                  </a:extLst>
                </a:gridCol>
                <a:gridCol w="802787">
                  <a:extLst>
                    <a:ext uri="{9D8B030D-6E8A-4147-A177-3AD203B41FA5}">
                      <a16:colId xmlns:a16="http://schemas.microsoft.com/office/drawing/2014/main" val="2309314199"/>
                    </a:ext>
                  </a:extLst>
                </a:gridCol>
                <a:gridCol w="2588164">
                  <a:extLst>
                    <a:ext uri="{9D8B030D-6E8A-4147-A177-3AD203B41FA5}">
                      <a16:colId xmlns:a16="http://schemas.microsoft.com/office/drawing/2014/main" val="4046901895"/>
                    </a:ext>
                  </a:extLst>
                </a:gridCol>
                <a:gridCol w="1066802">
                  <a:extLst>
                    <a:ext uri="{9D8B030D-6E8A-4147-A177-3AD203B41FA5}">
                      <a16:colId xmlns:a16="http://schemas.microsoft.com/office/drawing/2014/main" val="2926309358"/>
                    </a:ext>
                  </a:extLst>
                </a:gridCol>
              </a:tblGrid>
              <a:tr h="432415">
                <a:tc rowSpan="3">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Kick-Off</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6:30-6:35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a:txBody>
                    <a:bodyPr/>
                    <a:lstStyle/>
                    <a:p>
                      <a:pPr marL="0" marR="0" algn="ctr" fontAlgn="ctr">
                        <a:lnSpc>
                          <a:spcPct val="107000"/>
                        </a:lnSpc>
                        <a:spcBef>
                          <a:spcPts val="0"/>
                        </a:spcBef>
                        <a:spcAft>
                          <a:spcPts val="0"/>
                        </a:spcAft>
                      </a:pPr>
                      <a:r>
                        <a:rPr lang="en-US" sz="1000" u="none" strike="noStrike" dirty="0">
                          <a:solidFill>
                            <a:schemeClr val="tx1"/>
                          </a:solidFill>
                          <a:effectLst/>
                        </a:rPr>
                        <a:t>Welcome</a:t>
                      </a:r>
                      <a:endParaRPr lang="en-US" sz="1000" b="0" i="0" u="none" strike="noStrike" dirty="0">
                        <a:solidFill>
                          <a:schemeClr val="tx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prstDash val="soli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rowSpan="5">
                  <a:txBody>
                    <a:bodyPr/>
                    <a:lstStyle/>
                    <a:p>
                      <a:pPr marL="0" marR="0" algn="l" fontAlgn="ctr">
                        <a:lnSpc>
                          <a:spcPct val="107000"/>
                        </a:lnSpc>
                        <a:spcBef>
                          <a:spcPts val="0"/>
                        </a:spcBef>
                        <a:spcAft>
                          <a:spcPts val="0"/>
                        </a:spcAft>
                      </a:pPr>
                      <a:r>
                        <a:rPr lang="en-US" sz="1000" b="0" i="0" u="none" strike="noStrike" dirty="0">
                          <a:solidFill>
                            <a:schemeClr val="tx1"/>
                          </a:solidFill>
                          <a:effectLst/>
                          <a:latin typeface="+mn-lt"/>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mpd="sng">
                      <a:noFill/>
                      <a:prstDash val="soli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791238288"/>
                  </a:ext>
                </a:extLst>
              </a:tr>
              <a:tr h="432415">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6:35-7:00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cs typeface="Times New Roman" panose="02020603050405020304" pitchFamily="18" charset="0"/>
                        </a:rPr>
                        <a:t>Azure Synapse Analytics 101</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591924777"/>
                  </a:ext>
                </a:extLst>
              </a:tr>
              <a:tr h="432415">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7:00-7:15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Demo Walkthrough</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100"/>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2755605935"/>
                  </a:ext>
                </a:extLst>
              </a:tr>
              <a:tr h="432415">
                <a:tc rowSpan="5">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Ingest</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7:15-7:30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Break</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190498420"/>
                  </a:ext>
                </a:extLst>
              </a:tr>
              <a:tr h="432415">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7:30-8:30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Data Loading &amp; Data Lake Organization</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tx1">
                            <a:lumMod val="50000"/>
                            <a:lumOff val="50000"/>
                          </a:schemeClr>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extLst>
                  <a:ext uri="{0D108BD9-81ED-4DB2-BD59-A6C34878D82A}">
                    <a16:rowId xmlns:a16="http://schemas.microsoft.com/office/drawing/2014/main" val="3279824163"/>
                  </a:ext>
                </a:extLst>
              </a:tr>
              <a:tr h="432415">
                <a:tc vMerge="1">
                  <a:txBody>
                    <a:bodyPr/>
                    <a:lstStyle/>
                    <a:p>
                      <a:pPr marL="0" marR="0" algn="ctr">
                        <a:lnSpc>
                          <a:spcPct val="107000"/>
                        </a:lnSpc>
                        <a:spcBef>
                          <a:spcPts val="0"/>
                        </a:spcBef>
                        <a:spcAft>
                          <a:spcPts val="0"/>
                        </a:spcAft>
                      </a:pPr>
                      <a:endParaRPr lang="en-US" sz="800" dirty="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13131"/>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8:30-9:30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Activity: Data Lake Design &amp; Security Considerations</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rowSpan="3">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452610243"/>
                  </a:ext>
                </a:extLst>
              </a:tr>
              <a:tr h="432415">
                <a:tc vMerge="1">
                  <a:txBody>
                    <a:bodyPr/>
                    <a:lstStyle/>
                    <a:p>
                      <a:pPr marL="0" marR="0" algn="ctr">
                        <a:lnSpc>
                          <a:spcPct val="107000"/>
                        </a:lnSpc>
                        <a:spcBef>
                          <a:spcPts val="0"/>
                        </a:spcBef>
                        <a:spcAft>
                          <a:spcPts val="0"/>
                        </a:spcAft>
                      </a:pPr>
                      <a:endParaRPr lang="en-US" sz="10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9:30-9:45</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Break</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vMerge="1">
                  <a:txBody>
                    <a:bodyPr/>
                    <a:lstStyle/>
                    <a:p>
                      <a:pPr marL="0" marR="0" algn="ctr" fontAlgn="ctr">
                        <a:lnSpc>
                          <a:spcPct val="107000"/>
                        </a:lnSpc>
                        <a:spcBef>
                          <a:spcPts val="0"/>
                        </a:spcBef>
                        <a:spcAft>
                          <a:spcPts val="0"/>
                        </a:spcAft>
                      </a:pPr>
                      <a:endParaRPr lang="en-US" sz="1000" b="0" i="0" u="none" strike="noStrike" dirty="0">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27881426"/>
                  </a:ext>
                </a:extLst>
              </a:tr>
              <a:tr h="432415">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9:45-10:30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Build Hands-on: </a:t>
                      </a:r>
                      <a:endParaRPr lang="en-US" sz="1000" b="0" i="0" u="none" strike="noStrike" dirty="0">
                        <a:solidFill>
                          <a:schemeClr val="bg1"/>
                        </a:solidFill>
                        <a:effectLst/>
                        <a:latin typeface="+mn-lt"/>
                      </a:endParaRPr>
                    </a:p>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Data Integration Part 1</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553931019"/>
                  </a:ext>
                </a:extLst>
              </a:tr>
              <a:tr h="432415">
                <a:tc rowSpan="5">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Transform</a:t>
                      </a:r>
                    </a:p>
                  </a:txBody>
                  <a:tcPr marL="68580" marR="68580" marT="0" marB="0" vert="vert27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002060"/>
                    </a:solidFill>
                  </a:tcPr>
                </a:tc>
                <a:tc>
                  <a:txBody>
                    <a:bodyPr/>
                    <a:lstStyle/>
                    <a:p>
                      <a:pPr marL="0" marR="0" algn="ctr">
                        <a:lnSpc>
                          <a:spcPct val="107000"/>
                        </a:lnSpc>
                        <a:spcBef>
                          <a:spcPts val="0"/>
                        </a:spcBef>
                        <a:spcAft>
                          <a:spcPts val="0"/>
                        </a:spcAft>
                      </a:pPr>
                      <a:r>
                        <a:rPr lang="en-US" sz="100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10:30-11:30</a:t>
                      </a: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tx1"/>
                          </a:solidFill>
                          <a:effectLst/>
                          <a:latin typeface="+mn-lt"/>
                          <a:ea typeface="Calibri" panose="020F0502020204030204" pitchFamily="34" charset="0"/>
                          <a:cs typeface="Times New Roman" panose="02020603050405020304" pitchFamily="18" charset="0"/>
                        </a:rPr>
                        <a:t>Break</a:t>
                      </a:r>
                      <a:endParaRPr lang="en-US" sz="1000" b="0" i="0" u="none" strike="noStrike" dirty="0">
                        <a:solidFill>
                          <a:schemeClr val="tx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2D2D2"/>
                    </a:solidFill>
                  </a:tcPr>
                </a:tc>
                <a:tc rowSpan="3">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Main Call</a:t>
                      </a: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633297440"/>
                  </a:ext>
                </a:extLst>
              </a:tr>
              <a:tr h="432415">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11:30-12:00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Data Transformations</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algn="ctr" fontAlgn="ctr">
                        <a:lnSpc>
                          <a:spcPct val="107000"/>
                        </a:lnSpc>
                        <a:spcBef>
                          <a:spcPts val="0"/>
                        </a:spcBef>
                        <a:spcAft>
                          <a:spcPts val="0"/>
                        </a:spcAft>
                      </a:pPr>
                      <a:endParaRPr lang="en-US" sz="1000" b="0" i="0" u="none" strike="noStrike" dirty="0">
                        <a:solidFill>
                          <a:schemeClr val="bg1"/>
                        </a:solidFill>
                        <a:effectLst/>
                        <a:latin typeface="+mj-lt"/>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45338612"/>
                  </a:ext>
                </a:extLst>
              </a:tr>
              <a:tr h="432415">
                <a:tc vMerge="1">
                  <a:txBody>
                    <a:bodyPr/>
                    <a:lstStyle/>
                    <a:p>
                      <a:pPr marL="0" marR="0" algn="ctr">
                        <a:lnSpc>
                          <a:spcPct val="107000"/>
                        </a:lnSpc>
                        <a:spcBef>
                          <a:spcPts val="0"/>
                        </a:spcBef>
                        <a:spcAft>
                          <a:spcPts val="0"/>
                        </a:spcAft>
                      </a:pPr>
                      <a:endParaRPr lang="en-US" sz="10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4A0FF"/>
                    </a:solidFill>
                  </a:tcPr>
                </a:tc>
                <a:tc>
                  <a:txBody>
                    <a:bodyPr/>
                    <a:lstStyle/>
                    <a:p>
                      <a:pPr marL="0" marR="0" algn="ctr">
                        <a:lnSpc>
                          <a:spcPct val="107000"/>
                        </a:lnSpc>
                        <a:spcBef>
                          <a:spcPts val="0"/>
                        </a:spcBef>
                        <a:spcAft>
                          <a:spcPts val="0"/>
                        </a:spcAft>
                      </a:pPr>
                      <a:r>
                        <a:rPr lang="en-US" sz="1000" dirty="0">
                          <a:solidFill>
                            <a:schemeClr val="bg1"/>
                          </a:solidFill>
                          <a:effectLst/>
                          <a:latin typeface="Segoe UI" panose="020B0502040204020203" pitchFamily="34" charset="0"/>
                          <a:ea typeface="Calibri" panose="020F0502020204030204" pitchFamily="34" charset="0"/>
                          <a:cs typeface="Segoe UI" panose="020B0502040204020203" pitchFamily="34" charset="0"/>
                        </a:rPr>
                        <a:t>12:00-12:30</a:t>
                      </a:r>
                      <a:endParaRPr lang="en-US" sz="11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Activity: Data Engineering Discussion</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2145A"/>
                    </a:solidFill>
                  </a:tcPr>
                </a:tc>
                <a:tc vMerge="1">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14060379"/>
                  </a:ext>
                </a:extLst>
              </a:tr>
              <a:tr h="432415">
                <a:tc vMerge="1">
                  <a:txBody>
                    <a:bodyPr/>
                    <a:lstStyle/>
                    <a:p>
                      <a:pPr marL="0" marR="0" algn="ctr">
                        <a:lnSpc>
                          <a:spcPct val="107000"/>
                        </a:lnSpc>
                        <a:spcBef>
                          <a:spcPts val="0"/>
                        </a:spcBef>
                        <a:spcAft>
                          <a:spcPts val="0"/>
                        </a:spcAft>
                      </a:pPr>
                      <a:endParaRPr lang="en-US" sz="1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algn="ctr">
                        <a:lnSpc>
                          <a:spcPct val="107000"/>
                        </a:lnSpc>
                        <a:spcBef>
                          <a:spcPts val="0"/>
                        </a:spcBef>
                        <a:spcAft>
                          <a:spcPts val="0"/>
                        </a:spcAft>
                      </a:pPr>
                      <a:r>
                        <a:rPr lang="en-US" sz="1000" dirty="0">
                          <a:solidFill>
                            <a:srgbClr val="FFFFFF"/>
                          </a:solidFill>
                          <a:effectLst/>
                          <a:latin typeface="Segoe UI" panose="020B0502040204020203" pitchFamily="34" charset="0"/>
                          <a:ea typeface="Calibri" panose="020F0502020204030204" pitchFamily="34" charset="0"/>
                          <a:cs typeface="Segoe UI" panose="020B0502040204020203" pitchFamily="34" charset="0"/>
                        </a:rPr>
                        <a:t>12:30-1:30</a:t>
                      </a:r>
                      <a:endParaRPr lang="en-US" sz="1100" dirty="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Build Hands-on: </a:t>
                      </a:r>
                      <a:endParaRPr lang="en-US" sz="1000" b="0" i="0" u="none" strike="noStrike" dirty="0">
                        <a:solidFill>
                          <a:schemeClr val="bg1"/>
                        </a:solidFill>
                        <a:effectLst/>
                        <a:latin typeface="+mn-lt"/>
                      </a:endParaRPr>
                    </a:p>
                    <a:p>
                      <a:pPr marL="0" marR="0" algn="ctr" fontAlgn="ctr">
                        <a:lnSpc>
                          <a:spcPct val="107000"/>
                        </a:lnSpc>
                        <a:spcBef>
                          <a:spcPts val="0"/>
                        </a:spcBef>
                        <a:spcAft>
                          <a:spcPts val="0"/>
                        </a:spcAft>
                      </a:pPr>
                      <a:r>
                        <a:rPr lang="en-US" sz="1000" b="0" i="0" u="none" strike="noStrike" dirty="0">
                          <a:solidFill>
                            <a:schemeClr val="bg1"/>
                          </a:solidFill>
                          <a:effectLst/>
                          <a:latin typeface="+mn-lt"/>
                          <a:ea typeface="Calibri" panose="020F0502020204030204" pitchFamily="34" charset="0"/>
                          <a:cs typeface="Times New Roman" panose="02020603050405020304" pitchFamily="18" charset="0"/>
                        </a:rPr>
                        <a:t>Data Integration Part 2</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5C2D91"/>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r>
                        <a:rPr lang="en-US" sz="1000" b="0" i="0" u="none" strike="noStrike" kern="1200" dirty="0">
                          <a:solidFill>
                            <a:schemeClr val="tx1"/>
                          </a:solidFill>
                          <a:effectLst/>
                          <a:latin typeface="+mn-lt"/>
                          <a:ea typeface="+mn-ea"/>
                          <a:cs typeface="+mn-cs"/>
                        </a:rPr>
                        <a:t>Table Group Call</a:t>
                      </a:r>
                    </a:p>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4063039413"/>
                  </a:ext>
                </a:extLst>
              </a:tr>
              <a:tr h="432415">
                <a:tc vMerge="1">
                  <a:txBody>
                    <a:bodyPr/>
                    <a:lstStyle/>
                    <a:p>
                      <a:pPr marL="0" marR="0" algn="ctr">
                        <a:lnSpc>
                          <a:spcPct val="107000"/>
                        </a:lnSpc>
                        <a:spcBef>
                          <a:spcPts val="0"/>
                        </a:spcBef>
                        <a:spcAft>
                          <a:spcPts val="0"/>
                        </a:spcAft>
                      </a:pPr>
                      <a:endParaRPr lang="en-US" sz="10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12700" cmpd="sng">
                      <a:noFill/>
                      <a:prstDash val="soli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FFF00"/>
                    </a:solidFill>
                  </a:tcPr>
                </a:tc>
                <a:tc>
                  <a:txBody>
                    <a:bodyPr/>
                    <a:lstStyle/>
                    <a:p>
                      <a:pPr marL="0" marR="0" algn="ctr">
                        <a:lnSpc>
                          <a:spcPct val="107000"/>
                        </a:lnSpc>
                        <a:spcBef>
                          <a:spcPts val="0"/>
                        </a:spcBef>
                        <a:spcAft>
                          <a:spcPts val="0"/>
                        </a:spcAft>
                      </a:pPr>
                      <a:endParaRPr lang="en-US" sz="1100" dirty="0">
                        <a:solidFill>
                          <a:schemeClr val="tx1"/>
                        </a:solidFill>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5C2D91"/>
                    </a:solidFill>
                  </a:tcPr>
                </a:tc>
                <a:tc>
                  <a:txBody>
                    <a:bodyPr/>
                    <a:lstStyle>
                      <a:lvl1pPr marL="0" algn="l" defTabSz="932563" rtl="0" eaLnBrk="1" latinLnBrk="0" hangingPunct="1">
                        <a:defRPr sz="1800" kern="1200">
                          <a:solidFill>
                            <a:schemeClr val="tx1"/>
                          </a:solidFill>
                          <a:latin typeface="Segoe UI"/>
                        </a:defRPr>
                      </a:lvl1pPr>
                      <a:lvl2pPr marL="466282"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2" algn="l" defTabSz="932563" rtl="0" eaLnBrk="1" latinLnBrk="0" hangingPunct="1">
                        <a:defRPr sz="1800" kern="1200">
                          <a:solidFill>
                            <a:schemeClr val="tx1"/>
                          </a:solidFill>
                          <a:latin typeface="Segoe UI"/>
                        </a:defRPr>
                      </a:lvl9pPr>
                    </a:lstStyle>
                    <a:p>
                      <a:pPr marL="0" marR="0" algn="ctr" fontAlgn="ctr">
                        <a:lnSpc>
                          <a:spcPct val="107000"/>
                        </a:lnSpc>
                        <a:spcBef>
                          <a:spcPts val="0"/>
                        </a:spcBef>
                        <a:spcAft>
                          <a:spcPts val="0"/>
                        </a:spcAft>
                      </a:pPr>
                      <a:r>
                        <a:rPr lang="en-US" sz="1000" b="0" i="0" u="none" strike="noStrike" dirty="0">
                          <a:solidFill>
                            <a:schemeClr val="bg1"/>
                          </a:solidFill>
                          <a:effectLst/>
                          <a:latin typeface="+mn-lt"/>
                          <a:cs typeface="Times New Roman" panose="02020603050405020304" pitchFamily="18" charset="0"/>
                        </a:rPr>
                        <a:t>End of Day 1</a:t>
                      </a:r>
                      <a:endParaRPr lang="en-US" sz="1000" b="0" i="0" u="none" strike="noStrike" dirty="0">
                        <a:solidFill>
                          <a:schemeClr val="bg1"/>
                        </a:solidFill>
                        <a:effectLst/>
                        <a:latin typeface="+mn-lt"/>
                      </a:endParaRPr>
                    </a:p>
                  </a:txBody>
                  <a:tcPr marL="39648" marR="39648" marT="4405"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5C2D91"/>
                    </a:solidFill>
                  </a:tcPr>
                </a:tc>
                <a:tc>
                  <a:txBody>
                    <a:bodyPr/>
                    <a:lstStyle/>
                    <a:p>
                      <a:pPr marL="0" marR="0" lvl="0" indent="0" algn="l" defTabSz="932742" rtl="0" eaLnBrk="1" fontAlgn="ctr" latinLnBrk="0" hangingPunct="1">
                        <a:lnSpc>
                          <a:spcPct val="107000"/>
                        </a:lnSpc>
                        <a:spcBef>
                          <a:spcPts val="0"/>
                        </a:spcBef>
                        <a:spcAft>
                          <a:spcPts val="0"/>
                        </a:spcAft>
                        <a:buClrTx/>
                        <a:buSzTx/>
                        <a:buFontTx/>
                        <a:buNone/>
                        <a:tabLst/>
                        <a:defRPr/>
                      </a:pPr>
                      <a:endParaRPr lang="en-US" sz="1000" b="0" i="0" u="none" strike="noStrike" kern="1200" dirty="0">
                        <a:solidFill>
                          <a:schemeClr val="tx1"/>
                        </a:solidFill>
                        <a:effectLst/>
                        <a:latin typeface="+mn-lt"/>
                        <a:ea typeface="+mn-ea"/>
                        <a:cs typeface="+mn-cs"/>
                      </a:endParaRPr>
                    </a:p>
                  </a:txBody>
                  <a:tcPr marL="39648" marR="39648" marT="4405" marB="0" anchor="ctr">
                    <a:lnL w="3175" cap="flat" cmpd="sng" algn="ctr">
                      <a:solidFill>
                        <a:schemeClr val="bg1">
                          <a:lumMod val="85000"/>
                        </a:schemeClr>
                      </a:solidFill>
                      <a:prstDash val="solid"/>
                      <a:round/>
                      <a:headEnd type="none" w="med" len="med"/>
                      <a:tailEnd type="none" w="med" len="med"/>
                    </a:lnL>
                    <a:lnR w="12700" cmpd="sng">
                      <a:noFill/>
                      <a:prstDash val="soli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964641089"/>
                  </a:ext>
                </a:extLst>
              </a:tr>
            </a:tbl>
          </a:graphicData>
        </a:graphic>
      </p:graphicFrame>
      <p:sp>
        <p:nvSpPr>
          <p:cNvPr id="9" name="TextBox 8">
            <a:extLst>
              <a:ext uri="{FF2B5EF4-FFF2-40B4-BE49-F238E27FC236}">
                <a16:creationId xmlns:a16="http://schemas.microsoft.com/office/drawing/2014/main" id="{974C6E5C-549A-4B50-9F7B-BA101752E4F1}"/>
              </a:ext>
            </a:extLst>
          </p:cNvPr>
          <p:cNvSpPr txBox="1"/>
          <p:nvPr/>
        </p:nvSpPr>
        <p:spPr>
          <a:xfrm>
            <a:off x="6908075" y="942913"/>
            <a:ext cx="4467760" cy="187743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B4A0FF"/>
                </a:solidFill>
                <a:effectLst/>
                <a:uLnTx/>
                <a:uFillTx/>
                <a:latin typeface="Segoe UI"/>
                <a:ea typeface="+mn-ea"/>
                <a:cs typeface="+mn-cs"/>
              </a:rPr>
              <a:t>Today we will be learning and collaborating across three spaces: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Main call (this meeting)</a:t>
            </a:r>
          </a:p>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Table Group channel within the event Team</a:t>
            </a:r>
          </a:p>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CloudLabs Learner Portal &amp; Synapse environment</a:t>
            </a:r>
          </a:p>
        </p:txBody>
      </p:sp>
      <p:grpSp>
        <p:nvGrpSpPr>
          <p:cNvPr id="29" name="Group 28">
            <a:extLst>
              <a:ext uri="{FF2B5EF4-FFF2-40B4-BE49-F238E27FC236}">
                <a16:creationId xmlns:a16="http://schemas.microsoft.com/office/drawing/2014/main" id="{2ADAE080-A3F9-401C-9FF1-9078FB62A588}"/>
              </a:ext>
            </a:extLst>
          </p:cNvPr>
          <p:cNvGrpSpPr/>
          <p:nvPr/>
        </p:nvGrpSpPr>
        <p:grpSpPr>
          <a:xfrm>
            <a:off x="6791856" y="6249548"/>
            <a:ext cx="4748210" cy="307777"/>
            <a:chOff x="6546323" y="6478152"/>
            <a:chExt cx="4748210" cy="307777"/>
          </a:xfrm>
        </p:grpSpPr>
        <p:grpSp>
          <p:nvGrpSpPr>
            <p:cNvPr id="25" name="Group 24">
              <a:extLst>
                <a:ext uri="{FF2B5EF4-FFF2-40B4-BE49-F238E27FC236}">
                  <a16:creationId xmlns:a16="http://schemas.microsoft.com/office/drawing/2014/main" id="{45126738-7537-4071-85B0-955E97D58D80}"/>
                </a:ext>
              </a:extLst>
            </p:cNvPr>
            <p:cNvGrpSpPr/>
            <p:nvPr/>
          </p:nvGrpSpPr>
          <p:grpSpPr>
            <a:xfrm>
              <a:off x="6546323" y="6478152"/>
              <a:ext cx="1065210" cy="307777"/>
              <a:chOff x="6546323" y="6478152"/>
              <a:chExt cx="1065210" cy="307777"/>
            </a:xfrm>
          </p:grpSpPr>
          <p:sp>
            <p:nvSpPr>
              <p:cNvPr id="11" name="Rectangle 10">
                <a:extLst>
                  <a:ext uri="{FF2B5EF4-FFF2-40B4-BE49-F238E27FC236}">
                    <a16:creationId xmlns:a16="http://schemas.microsoft.com/office/drawing/2014/main" id="{3EB28D6A-64FB-46F8-8E40-5813FC9FC5D4}"/>
                  </a:ext>
                </a:extLst>
              </p:cNvPr>
              <p:cNvSpPr/>
              <p:nvPr/>
            </p:nvSpPr>
            <p:spPr bwMode="auto">
              <a:xfrm>
                <a:off x="6546323" y="6564307"/>
                <a:ext cx="135467" cy="135467"/>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TextBox 17">
                <a:extLst>
                  <a:ext uri="{FF2B5EF4-FFF2-40B4-BE49-F238E27FC236}">
                    <a16:creationId xmlns:a16="http://schemas.microsoft.com/office/drawing/2014/main" id="{4E659A69-B062-47F2-8330-5C9B5A99AF68}"/>
                  </a:ext>
                </a:extLst>
              </p:cNvPr>
              <p:cNvSpPr txBox="1"/>
              <p:nvPr/>
            </p:nvSpPr>
            <p:spPr>
              <a:xfrm>
                <a:off x="6723328" y="6478152"/>
                <a:ext cx="888205"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Presentation/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Whole Group</a:t>
                </a:r>
              </a:p>
            </p:txBody>
          </p:sp>
        </p:grpSp>
        <p:grpSp>
          <p:nvGrpSpPr>
            <p:cNvPr id="26" name="Group 25">
              <a:extLst>
                <a:ext uri="{FF2B5EF4-FFF2-40B4-BE49-F238E27FC236}">
                  <a16:creationId xmlns:a16="http://schemas.microsoft.com/office/drawing/2014/main" id="{9B4A539F-F705-49BA-BB01-4D6C2E5870C5}"/>
                </a:ext>
              </a:extLst>
            </p:cNvPr>
            <p:cNvGrpSpPr/>
            <p:nvPr/>
          </p:nvGrpSpPr>
          <p:grpSpPr>
            <a:xfrm>
              <a:off x="7784444" y="6555096"/>
              <a:ext cx="597838" cy="153888"/>
              <a:chOff x="7873089" y="6555096"/>
              <a:chExt cx="597838" cy="153888"/>
            </a:xfrm>
          </p:grpSpPr>
          <p:sp>
            <p:nvSpPr>
              <p:cNvPr id="13" name="Rectangle 12">
                <a:extLst>
                  <a:ext uri="{FF2B5EF4-FFF2-40B4-BE49-F238E27FC236}">
                    <a16:creationId xmlns:a16="http://schemas.microsoft.com/office/drawing/2014/main" id="{BA48FF91-2931-4675-B66D-1B1B9A7E9C4A}"/>
                  </a:ext>
                </a:extLst>
              </p:cNvPr>
              <p:cNvSpPr/>
              <p:nvPr/>
            </p:nvSpPr>
            <p:spPr bwMode="auto">
              <a:xfrm>
                <a:off x="7873089" y="6564307"/>
                <a:ext cx="135467" cy="135467"/>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TextBox 19">
                <a:extLst>
                  <a:ext uri="{FF2B5EF4-FFF2-40B4-BE49-F238E27FC236}">
                    <a16:creationId xmlns:a16="http://schemas.microsoft.com/office/drawing/2014/main" id="{54CE08C5-3C48-4EF3-B5A7-919981FA2A0F}"/>
                  </a:ext>
                </a:extLst>
              </p:cNvPr>
              <p:cNvSpPr txBox="1"/>
              <p:nvPr/>
            </p:nvSpPr>
            <p:spPr>
              <a:xfrm>
                <a:off x="8050094" y="6555096"/>
                <a:ext cx="420833"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Lab</a:t>
                </a:r>
              </a:p>
            </p:txBody>
          </p:sp>
        </p:grpSp>
        <p:grpSp>
          <p:nvGrpSpPr>
            <p:cNvPr id="27" name="Group 26">
              <a:extLst>
                <a:ext uri="{FF2B5EF4-FFF2-40B4-BE49-F238E27FC236}">
                  <a16:creationId xmlns:a16="http://schemas.microsoft.com/office/drawing/2014/main" id="{64B28943-2F7B-4274-AF80-6508D6FC276D}"/>
                </a:ext>
              </a:extLst>
            </p:cNvPr>
            <p:cNvGrpSpPr/>
            <p:nvPr/>
          </p:nvGrpSpPr>
          <p:grpSpPr>
            <a:xfrm>
              <a:off x="8555193" y="6478152"/>
              <a:ext cx="1332848" cy="307777"/>
              <a:chOff x="9199855" y="6478152"/>
              <a:chExt cx="1332848" cy="307777"/>
            </a:xfrm>
          </p:grpSpPr>
          <p:sp>
            <p:nvSpPr>
              <p:cNvPr id="15" name="Rectangle 14">
                <a:extLst>
                  <a:ext uri="{FF2B5EF4-FFF2-40B4-BE49-F238E27FC236}">
                    <a16:creationId xmlns:a16="http://schemas.microsoft.com/office/drawing/2014/main" id="{42FCD398-DC8C-4A7C-BF13-925E957D826F}"/>
                  </a:ext>
                </a:extLst>
              </p:cNvPr>
              <p:cNvSpPr/>
              <p:nvPr/>
            </p:nvSpPr>
            <p:spPr bwMode="auto">
              <a:xfrm>
                <a:off x="9199855" y="6564307"/>
                <a:ext cx="135467" cy="135467"/>
              </a:xfrm>
              <a:prstGeom prst="rect">
                <a:avLst/>
              </a:prstGeom>
              <a:solidFill>
                <a:srgbClr val="B4A0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 name="TextBox 21">
                <a:extLst>
                  <a:ext uri="{FF2B5EF4-FFF2-40B4-BE49-F238E27FC236}">
                    <a16:creationId xmlns:a16="http://schemas.microsoft.com/office/drawing/2014/main" id="{66D1F93C-D79B-4C47-AAAE-044AFEA1E7AF}"/>
                  </a:ext>
                </a:extLst>
              </p:cNvPr>
              <p:cNvSpPr txBox="1"/>
              <p:nvPr/>
            </p:nvSpPr>
            <p:spPr>
              <a:xfrm>
                <a:off x="9376860" y="6478152"/>
                <a:ext cx="1155843"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Activity/ Discussion/ Group Work</a:t>
                </a:r>
              </a:p>
            </p:txBody>
          </p:sp>
        </p:grpSp>
        <p:grpSp>
          <p:nvGrpSpPr>
            <p:cNvPr id="28" name="Group 27">
              <a:extLst>
                <a:ext uri="{FF2B5EF4-FFF2-40B4-BE49-F238E27FC236}">
                  <a16:creationId xmlns:a16="http://schemas.microsoft.com/office/drawing/2014/main" id="{42EFE650-97C6-4086-A312-000757948175}"/>
                </a:ext>
              </a:extLst>
            </p:cNvPr>
            <p:cNvGrpSpPr/>
            <p:nvPr/>
          </p:nvGrpSpPr>
          <p:grpSpPr>
            <a:xfrm>
              <a:off x="10060953" y="6555096"/>
              <a:ext cx="1233580" cy="153888"/>
              <a:chOff x="10526621" y="6555096"/>
              <a:chExt cx="1233580" cy="153888"/>
            </a:xfrm>
          </p:grpSpPr>
          <p:sp>
            <p:nvSpPr>
              <p:cNvPr id="17" name="Rectangle 16">
                <a:extLst>
                  <a:ext uri="{FF2B5EF4-FFF2-40B4-BE49-F238E27FC236}">
                    <a16:creationId xmlns:a16="http://schemas.microsoft.com/office/drawing/2014/main" id="{7687D9ED-BAF1-49CF-9E70-4575D6A644A3}"/>
                  </a:ext>
                </a:extLst>
              </p:cNvPr>
              <p:cNvSpPr/>
              <p:nvPr/>
            </p:nvSpPr>
            <p:spPr bwMode="auto">
              <a:xfrm>
                <a:off x="10526621" y="6564307"/>
                <a:ext cx="135467" cy="135467"/>
              </a:xfrm>
              <a:prstGeom prst="rect">
                <a:avLst/>
              </a:prstGeom>
              <a:solidFill>
                <a:srgbClr val="FFF1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TextBox 23">
                <a:extLst>
                  <a:ext uri="{FF2B5EF4-FFF2-40B4-BE49-F238E27FC236}">
                    <a16:creationId xmlns:a16="http://schemas.microsoft.com/office/drawing/2014/main" id="{9FD0DFA3-93D6-4A5E-8E6D-9A16F687EEA0}"/>
                  </a:ext>
                </a:extLst>
              </p:cNvPr>
              <p:cNvSpPr txBox="1"/>
              <p:nvPr/>
            </p:nvSpPr>
            <p:spPr>
              <a:xfrm>
                <a:off x="10703627" y="6555096"/>
                <a:ext cx="1056574"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Announcements</a:t>
                </a:r>
              </a:p>
            </p:txBody>
          </p:sp>
        </p:grpSp>
      </p:grpSp>
    </p:spTree>
    <p:extLst>
      <p:ext uri="{BB962C8B-B14F-4D97-AF65-F5344CB8AC3E}">
        <p14:creationId xmlns:p14="http://schemas.microsoft.com/office/powerpoint/2010/main" val="1147667448"/>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C5DFA7AD-8423-4A5B-B9BE-E0AE96460009}"/>
              </a:ext>
            </a:extLst>
          </p:cNvPr>
          <p:cNvSpPr txBox="1">
            <a:spLocks/>
          </p:cNvSpPr>
          <p:nvPr/>
        </p:nvSpPr>
        <p:spPr>
          <a:xfrm>
            <a:off x="426426" y="222583"/>
            <a:ext cx="5555966" cy="758022"/>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r>
              <a:rPr lang="en-US" dirty="0"/>
              <a:t>Develop – CI/CD</a:t>
            </a:r>
          </a:p>
        </p:txBody>
      </p:sp>
      <p:sp>
        <p:nvSpPr>
          <p:cNvPr id="7" name="Text Placeholder 3">
            <a:extLst>
              <a:ext uri="{FF2B5EF4-FFF2-40B4-BE49-F238E27FC236}">
                <a16:creationId xmlns:a16="http://schemas.microsoft.com/office/drawing/2014/main" id="{C9D9F79B-B77A-482A-BB92-C9DC656AC770}"/>
              </a:ext>
            </a:extLst>
          </p:cNvPr>
          <p:cNvSpPr txBox="1">
            <a:spLocks/>
          </p:cNvSpPr>
          <p:nvPr/>
        </p:nvSpPr>
        <p:spPr>
          <a:xfrm>
            <a:off x="426426" y="980605"/>
            <a:ext cx="9454693" cy="1076676"/>
          </a:xfrm>
          <a:prstGeom prst="rect">
            <a:avLst/>
          </a:prstGeom>
        </p:spPr>
        <p:txBody>
          <a:bodyPr/>
          <a:lstStyle>
            <a:lvl1pPr marL="0"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405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endParaRPr lang="en-US" sz="1400" dirty="0">
              <a:solidFill>
                <a:schemeClr val="tx1"/>
              </a:solidFill>
            </a:endParaRPr>
          </a:p>
        </p:txBody>
      </p:sp>
      <p:pic>
        <p:nvPicPr>
          <p:cNvPr id="9" name="Picture 8">
            <a:extLst>
              <a:ext uri="{FF2B5EF4-FFF2-40B4-BE49-F238E27FC236}">
                <a16:creationId xmlns:a16="http://schemas.microsoft.com/office/drawing/2014/main" id="{AA573108-9A67-4605-9736-561413363956}"/>
              </a:ext>
            </a:extLst>
          </p:cNvPr>
          <p:cNvPicPr>
            <a:picLocks noChangeAspect="1"/>
          </p:cNvPicPr>
          <p:nvPr/>
        </p:nvPicPr>
        <p:blipFill>
          <a:blip r:embed="rId3"/>
          <a:stretch>
            <a:fillRect/>
          </a:stretch>
        </p:blipFill>
        <p:spPr>
          <a:xfrm>
            <a:off x="130586" y="2057281"/>
            <a:ext cx="6807360" cy="4418425"/>
          </a:xfrm>
          <a:prstGeom prst="rect">
            <a:avLst/>
          </a:prstGeom>
          <a:ln>
            <a:solidFill>
              <a:schemeClr val="tx1"/>
            </a:solidFill>
          </a:ln>
        </p:spPr>
      </p:pic>
      <p:sp>
        <p:nvSpPr>
          <p:cNvPr id="11" name="Text Placeholder 3">
            <a:extLst>
              <a:ext uri="{FF2B5EF4-FFF2-40B4-BE49-F238E27FC236}">
                <a16:creationId xmlns:a16="http://schemas.microsoft.com/office/drawing/2014/main" id="{7A90EB5C-D2E2-40C6-B559-C1E7D8EDB50D}"/>
              </a:ext>
            </a:extLst>
          </p:cNvPr>
          <p:cNvSpPr txBox="1">
            <a:spLocks/>
          </p:cNvSpPr>
          <p:nvPr/>
        </p:nvSpPr>
        <p:spPr>
          <a:xfrm>
            <a:off x="251772" y="1139932"/>
            <a:ext cx="11844748" cy="758023"/>
          </a:xfrm>
          <a:prstGeom prst="rect">
            <a:avLst/>
          </a:prstGeom>
        </p:spPr>
        <p:txBody>
          <a:bodyPr/>
          <a:lstStyle>
            <a:lvl1pPr marL="0"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405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1600" dirty="0">
                <a:solidFill>
                  <a:schemeClr val="tx1"/>
                </a:solidFill>
              </a:rPr>
              <a:t>Commit artifacts to source-controlled repository and operationalize release pipelines with Synapse deployment task</a:t>
            </a:r>
          </a:p>
          <a:p>
            <a:endParaRPr lang="en-US" sz="1400" dirty="0">
              <a:solidFill>
                <a:schemeClr val="tx1"/>
              </a:solidFill>
            </a:endParaRPr>
          </a:p>
        </p:txBody>
      </p:sp>
      <p:pic>
        <p:nvPicPr>
          <p:cNvPr id="13" name="Picture 12">
            <a:extLst>
              <a:ext uri="{FF2B5EF4-FFF2-40B4-BE49-F238E27FC236}">
                <a16:creationId xmlns:a16="http://schemas.microsoft.com/office/drawing/2014/main" id="{7FD587FE-93F0-43EE-BC5E-06540DA932EB}"/>
              </a:ext>
            </a:extLst>
          </p:cNvPr>
          <p:cNvPicPr>
            <a:picLocks noChangeAspect="1"/>
          </p:cNvPicPr>
          <p:nvPr/>
        </p:nvPicPr>
        <p:blipFill>
          <a:blip r:embed="rId4"/>
          <a:stretch>
            <a:fillRect/>
          </a:stretch>
        </p:blipFill>
        <p:spPr>
          <a:xfrm>
            <a:off x="6341824" y="2401033"/>
            <a:ext cx="5345017" cy="3929224"/>
          </a:xfrm>
          <a:prstGeom prst="rect">
            <a:avLst/>
          </a:prstGeom>
          <a:ln>
            <a:solidFill>
              <a:schemeClr val="tx1"/>
            </a:solidFill>
          </a:ln>
        </p:spPr>
      </p:pic>
    </p:spTree>
    <p:extLst>
      <p:ext uri="{BB962C8B-B14F-4D97-AF65-F5344CB8AC3E}">
        <p14:creationId xmlns:p14="http://schemas.microsoft.com/office/powerpoint/2010/main" val="195349335"/>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7BDB1F7-A08A-49DF-8269-753F47A1FF83}"/>
              </a:ext>
            </a:extLst>
          </p:cNvPr>
          <p:cNvPicPr>
            <a:picLocks noChangeAspect="1"/>
          </p:cNvPicPr>
          <p:nvPr/>
        </p:nvPicPr>
        <p:blipFill>
          <a:blip r:embed="rId3"/>
          <a:stretch>
            <a:fillRect/>
          </a:stretch>
        </p:blipFill>
        <p:spPr>
          <a:xfrm>
            <a:off x="4257213" y="2287778"/>
            <a:ext cx="7508794" cy="4207125"/>
          </a:xfrm>
          <a:prstGeom prst="rect">
            <a:avLst/>
          </a:prstGeom>
          <a:ln>
            <a:solidFill>
              <a:schemeClr val="tx1"/>
            </a:solidFill>
          </a:ln>
        </p:spPr>
      </p:pic>
      <p:sp>
        <p:nvSpPr>
          <p:cNvPr id="3" name="Title 2">
            <a:extLst>
              <a:ext uri="{FF2B5EF4-FFF2-40B4-BE49-F238E27FC236}">
                <a16:creationId xmlns:a16="http://schemas.microsoft.com/office/drawing/2014/main" id="{1357DD06-3AD8-46C2-B02D-9D830CDCB7EA}"/>
              </a:ext>
            </a:extLst>
          </p:cNvPr>
          <p:cNvSpPr>
            <a:spLocks noGrp="1"/>
          </p:cNvSpPr>
          <p:nvPr>
            <p:ph type="title"/>
          </p:nvPr>
        </p:nvSpPr>
        <p:spPr/>
        <p:txBody>
          <a:bodyPr/>
          <a:lstStyle/>
          <a:p>
            <a:r>
              <a:rPr lang="en-US" dirty="0"/>
              <a:t>Integrate Hub </a:t>
            </a:r>
          </a:p>
        </p:txBody>
      </p:sp>
      <p:sp>
        <p:nvSpPr>
          <p:cNvPr id="4" name="Text Placeholder 3">
            <a:extLst>
              <a:ext uri="{FF2B5EF4-FFF2-40B4-BE49-F238E27FC236}">
                <a16:creationId xmlns:a16="http://schemas.microsoft.com/office/drawing/2014/main" id="{1BCC6BB4-BFE7-439C-8DD8-C05F89F90973}"/>
              </a:ext>
            </a:extLst>
          </p:cNvPr>
          <p:cNvSpPr>
            <a:spLocks noGrp="1"/>
          </p:cNvSpPr>
          <p:nvPr>
            <p:ph type="body" sz="quarter" idx="11"/>
          </p:nvPr>
        </p:nvSpPr>
        <p:spPr>
          <a:xfrm>
            <a:off x="426425" y="1203188"/>
            <a:ext cx="9202767" cy="877539"/>
          </a:xfrm>
        </p:spPr>
        <p:txBody>
          <a:bodyPr/>
          <a:lstStyle/>
          <a:p>
            <a:pPr>
              <a:lnSpc>
                <a:spcPct val="150000"/>
              </a:lnSpc>
              <a:spcAft>
                <a:spcPts val="600"/>
              </a:spcAft>
            </a:pPr>
            <a:r>
              <a:rPr lang="en-US" sz="1600" dirty="0"/>
              <a:t>It provides ability to create pipelines to ingest, transform and load data with 90+ inbuilt connectors.</a:t>
            </a:r>
          </a:p>
          <a:p>
            <a:pPr>
              <a:lnSpc>
                <a:spcPct val="150000"/>
              </a:lnSpc>
              <a:spcAft>
                <a:spcPts val="600"/>
              </a:spcAft>
            </a:pPr>
            <a:r>
              <a:rPr lang="en-US" sz="1600" dirty="0"/>
              <a:t>Offers a wide range of activities that a pipeline can perform.</a:t>
            </a:r>
          </a:p>
        </p:txBody>
      </p:sp>
      <p:sp>
        <p:nvSpPr>
          <p:cNvPr id="2" name="Rectangle 1">
            <a:extLst>
              <a:ext uri="{FF2B5EF4-FFF2-40B4-BE49-F238E27FC236}">
                <a16:creationId xmlns:a16="http://schemas.microsoft.com/office/drawing/2014/main" id="{CFE22879-9AC8-4567-8A1B-AD6D808E6910}"/>
              </a:ext>
            </a:extLst>
          </p:cNvPr>
          <p:cNvSpPr/>
          <p:nvPr/>
        </p:nvSpPr>
        <p:spPr bwMode="auto">
          <a:xfrm>
            <a:off x="6425682" y="3276600"/>
            <a:ext cx="1457553" cy="2729345"/>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cxnSp>
        <p:nvCxnSpPr>
          <p:cNvPr id="7" name="Straight Arrow Connector 6">
            <a:extLst>
              <a:ext uri="{FF2B5EF4-FFF2-40B4-BE49-F238E27FC236}">
                <a16:creationId xmlns:a16="http://schemas.microsoft.com/office/drawing/2014/main" id="{19A9B8B3-598A-4D56-98BB-7C28D62E3E40}"/>
              </a:ext>
            </a:extLst>
          </p:cNvPr>
          <p:cNvCxnSpPr>
            <a:cxnSpLocks/>
            <a:endCxn id="10" idx="3"/>
          </p:cNvCxnSpPr>
          <p:nvPr/>
        </p:nvCxnSpPr>
        <p:spPr>
          <a:xfrm flipH="1">
            <a:off x="2686309" y="3695104"/>
            <a:ext cx="3834412" cy="681541"/>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EA676D8E-EEF6-4824-8AFC-B40821E9D510}"/>
              </a:ext>
            </a:extLst>
          </p:cNvPr>
          <p:cNvCxnSpPr>
            <a:cxnSpLocks/>
            <a:endCxn id="6" idx="3"/>
          </p:cNvCxnSpPr>
          <p:nvPr/>
        </p:nvCxnSpPr>
        <p:spPr>
          <a:xfrm flipH="1" flipV="1">
            <a:off x="2686309" y="5585471"/>
            <a:ext cx="3834412" cy="247293"/>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3562EAE9-02D0-4E8B-9E36-BDDE9DE61016}"/>
              </a:ext>
            </a:extLst>
          </p:cNvPr>
          <p:cNvCxnSpPr>
            <a:cxnSpLocks/>
            <a:endCxn id="16" idx="3"/>
          </p:cNvCxnSpPr>
          <p:nvPr/>
        </p:nvCxnSpPr>
        <p:spPr>
          <a:xfrm flipH="1" flipV="1">
            <a:off x="2674612" y="3094856"/>
            <a:ext cx="3846109" cy="334144"/>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0B060380-E9BE-4B47-A1F8-1C1491AB06D6}"/>
              </a:ext>
            </a:extLst>
          </p:cNvPr>
          <p:cNvPicPr>
            <a:picLocks noChangeAspect="1"/>
          </p:cNvPicPr>
          <p:nvPr/>
        </p:nvPicPr>
        <p:blipFill>
          <a:blip r:embed="rId4"/>
          <a:stretch>
            <a:fillRect/>
          </a:stretch>
        </p:blipFill>
        <p:spPr>
          <a:xfrm>
            <a:off x="1109556" y="4998003"/>
            <a:ext cx="1576753" cy="1174935"/>
          </a:xfrm>
          <a:prstGeom prst="rect">
            <a:avLst/>
          </a:prstGeom>
          <a:ln>
            <a:solidFill>
              <a:schemeClr val="bg2">
                <a:lumMod val="50000"/>
              </a:schemeClr>
            </a:solidFill>
          </a:ln>
        </p:spPr>
      </p:pic>
      <p:pic>
        <p:nvPicPr>
          <p:cNvPr id="10" name="Picture 9">
            <a:extLst>
              <a:ext uri="{FF2B5EF4-FFF2-40B4-BE49-F238E27FC236}">
                <a16:creationId xmlns:a16="http://schemas.microsoft.com/office/drawing/2014/main" id="{7245AEC6-D6AE-47D1-8EA5-D6C60E9B3E6A}"/>
              </a:ext>
            </a:extLst>
          </p:cNvPr>
          <p:cNvPicPr>
            <a:picLocks noChangeAspect="1"/>
          </p:cNvPicPr>
          <p:nvPr/>
        </p:nvPicPr>
        <p:blipFill>
          <a:blip r:embed="rId5"/>
          <a:stretch>
            <a:fillRect/>
          </a:stretch>
        </p:blipFill>
        <p:spPr>
          <a:xfrm>
            <a:off x="1109556" y="3931594"/>
            <a:ext cx="1576753" cy="890102"/>
          </a:xfrm>
          <a:prstGeom prst="rect">
            <a:avLst/>
          </a:prstGeom>
          <a:ln>
            <a:solidFill>
              <a:schemeClr val="bg2">
                <a:lumMod val="50000"/>
              </a:schemeClr>
            </a:solidFill>
          </a:ln>
        </p:spPr>
      </p:pic>
      <p:pic>
        <p:nvPicPr>
          <p:cNvPr id="16" name="Picture 15">
            <a:extLst>
              <a:ext uri="{FF2B5EF4-FFF2-40B4-BE49-F238E27FC236}">
                <a16:creationId xmlns:a16="http://schemas.microsoft.com/office/drawing/2014/main" id="{4329AD13-76B4-474E-97B2-6981F3AB6556}"/>
              </a:ext>
            </a:extLst>
          </p:cNvPr>
          <p:cNvPicPr>
            <a:picLocks noChangeAspect="1"/>
          </p:cNvPicPr>
          <p:nvPr/>
        </p:nvPicPr>
        <p:blipFill>
          <a:blip r:embed="rId6"/>
          <a:stretch>
            <a:fillRect/>
          </a:stretch>
        </p:blipFill>
        <p:spPr>
          <a:xfrm>
            <a:off x="1109556" y="2463207"/>
            <a:ext cx="1565056" cy="1263297"/>
          </a:xfrm>
          <a:prstGeom prst="rect">
            <a:avLst/>
          </a:prstGeom>
          <a:ln>
            <a:solidFill>
              <a:schemeClr val="bg2">
                <a:lumMod val="50000"/>
              </a:schemeClr>
            </a:solidFill>
          </a:ln>
        </p:spPr>
      </p:pic>
    </p:spTree>
    <p:extLst>
      <p:ext uri="{BB962C8B-B14F-4D97-AF65-F5344CB8AC3E}">
        <p14:creationId xmlns:p14="http://schemas.microsoft.com/office/powerpoint/2010/main" val="4127636558"/>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357DD06-3AD8-46C2-B02D-9D830CDCB7EA}"/>
              </a:ext>
            </a:extLst>
          </p:cNvPr>
          <p:cNvSpPr>
            <a:spLocks noGrp="1"/>
          </p:cNvSpPr>
          <p:nvPr>
            <p:ph type="title"/>
          </p:nvPr>
        </p:nvSpPr>
        <p:spPr/>
        <p:txBody>
          <a:bodyPr/>
          <a:lstStyle/>
          <a:p>
            <a:r>
              <a:rPr lang="en-US" dirty="0"/>
              <a:t>Monitor Hub</a:t>
            </a:r>
          </a:p>
        </p:txBody>
      </p:sp>
      <p:sp>
        <p:nvSpPr>
          <p:cNvPr id="4" name="Text Placeholder 3">
            <a:extLst>
              <a:ext uri="{FF2B5EF4-FFF2-40B4-BE49-F238E27FC236}">
                <a16:creationId xmlns:a16="http://schemas.microsoft.com/office/drawing/2014/main" id="{1BCC6BB4-BFE7-439C-8DD8-C05F89F90973}"/>
              </a:ext>
            </a:extLst>
          </p:cNvPr>
          <p:cNvSpPr>
            <a:spLocks noGrp="1"/>
          </p:cNvSpPr>
          <p:nvPr>
            <p:ph type="body" sz="quarter" idx="11"/>
          </p:nvPr>
        </p:nvSpPr>
        <p:spPr>
          <a:xfrm>
            <a:off x="426423" y="1129914"/>
            <a:ext cx="5475613" cy="5160049"/>
          </a:xfrm>
        </p:spPr>
        <p:txBody>
          <a:bodyPr/>
          <a:lstStyle/>
          <a:p>
            <a:r>
              <a:rPr lang="en-US" sz="1800" dirty="0">
                <a:solidFill>
                  <a:schemeClr val="tx2"/>
                </a:solidFill>
                <a:latin typeface="+mj-lt"/>
              </a:rPr>
              <a:t>Overview</a:t>
            </a:r>
          </a:p>
          <a:p>
            <a:pPr>
              <a:lnSpc>
                <a:spcPct val="150000"/>
              </a:lnSpc>
              <a:spcAft>
                <a:spcPts val="600"/>
              </a:spcAft>
            </a:pPr>
            <a:r>
              <a:rPr lang="en-US" sz="1600" dirty="0"/>
              <a:t>This feature provides single pane of glass to monitor orchestration, activities for Apache Spark Application and SQL requests. </a:t>
            </a:r>
          </a:p>
          <a:p>
            <a:pPr>
              <a:lnSpc>
                <a:spcPct val="150000"/>
              </a:lnSpc>
              <a:spcAft>
                <a:spcPts val="600"/>
              </a:spcAft>
            </a:pPr>
            <a:endParaRPr lang="en-US" sz="1600" dirty="0"/>
          </a:p>
          <a:p>
            <a:r>
              <a:rPr lang="en-US" sz="1800" dirty="0">
                <a:solidFill>
                  <a:schemeClr val="tx2"/>
                </a:solidFill>
                <a:latin typeface="+mj-lt"/>
              </a:rPr>
              <a:t>Benefits</a:t>
            </a:r>
          </a:p>
          <a:p>
            <a:pPr>
              <a:lnSpc>
                <a:spcPct val="150000"/>
              </a:lnSpc>
              <a:spcAft>
                <a:spcPts val="600"/>
              </a:spcAft>
            </a:pPr>
            <a:r>
              <a:rPr lang="en-US" sz="1600" dirty="0"/>
              <a:t>Offers additional filters to monitor specific activities or orchestration</a:t>
            </a:r>
          </a:p>
          <a:p>
            <a:pPr>
              <a:lnSpc>
                <a:spcPct val="150000"/>
              </a:lnSpc>
              <a:spcAft>
                <a:spcPts val="600"/>
              </a:spcAft>
            </a:pPr>
            <a:endParaRPr lang="en-US" sz="1600" dirty="0"/>
          </a:p>
          <a:p>
            <a:pPr>
              <a:lnSpc>
                <a:spcPct val="150000"/>
              </a:lnSpc>
              <a:spcAft>
                <a:spcPts val="600"/>
              </a:spcAft>
            </a:pPr>
            <a:endParaRPr lang="en-US" sz="1600" dirty="0"/>
          </a:p>
        </p:txBody>
      </p:sp>
      <p:pic>
        <p:nvPicPr>
          <p:cNvPr id="6" name="Picture 5">
            <a:extLst>
              <a:ext uri="{FF2B5EF4-FFF2-40B4-BE49-F238E27FC236}">
                <a16:creationId xmlns:a16="http://schemas.microsoft.com/office/drawing/2014/main" id="{D20B6D72-1E40-40F6-95E2-4EA0A12AB47B}"/>
              </a:ext>
            </a:extLst>
          </p:cNvPr>
          <p:cNvPicPr>
            <a:picLocks noChangeAspect="1"/>
          </p:cNvPicPr>
          <p:nvPr/>
        </p:nvPicPr>
        <p:blipFill>
          <a:blip r:embed="rId2"/>
          <a:stretch>
            <a:fillRect/>
          </a:stretch>
        </p:blipFill>
        <p:spPr>
          <a:xfrm>
            <a:off x="7330369" y="980605"/>
            <a:ext cx="3213695" cy="5086820"/>
          </a:xfrm>
          <a:prstGeom prst="rect">
            <a:avLst/>
          </a:prstGeom>
          <a:ln>
            <a:solidFill>
              <a:schemeClr val="tx1"/>
            </a:solidFill>
          </a:ln>
        </p:spPr>
      </p:pic>
    </p:spTree>
    <p:extLst>
      <p:ext uri="{BB962C8B-B14F-4D97-AF65-F5344CB8AC3E}">
        <p14:creationId xmlns:p14="http://schemas.microsoft.com/office/powerpoint/2010/main" val="312430887"/>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357DD06-3AD8-46C2-B02D-9D830CDCB7EA}"/>
              </a:ext>
            </a:extLst>
          </p:cNvPr>
          <p:cNvSpPr>
            <a:spLocks noGrp="1"/>
          </p:cNvSpPr>
          <p:nvPr>
            <p:ph type="title"/>
          </p:nvPr>
        </p:nvSpPr>
        <p:spPr/>
        <p:txBody>
          <a:bodyPr/>
          <a:lstStyle/>
          <a:p>
            <a:r>
              <a:rPr lang="en-US" dirty="0"/>
              <a:t>Manage Hub</a:t>
            </a:r>
          </a:p>
        </p:txBody>
      </p:sp>
      <p:sp>
        <p:nvSpPr>
          <p:cNvPr id="4" name="Text Placeholder 3">
            <a:extLst>
              <a:ext uri="{FF2B5EF4-FFF2-40B4-BE49-F238E27FC236}">
                <a16:creationId xmlns:a16="http://schemas.microsoft.com/office/drawing/2014/main" id="{1BCC6BB4-BFE7-439C-8DD8-C05F89F90973}"/>
              </a:ext>
            </a:extLst>
          </p:cNvPr>
          <p:cNvSpPr>
            <a:spLocks noGrp="1"/>
          </p:cNvSpPr>
          <p:nvPr>
            <p:ph type="body" sz="quarter" idx="11"/>
          </p:nvPr>
        </p:nvSpPr>
        <p:spPr>
          <a:xfrm>
            <a:off x="426424" y="1129915"/>
            <a:ext cx="10103031" cy="1059104"/>
          </a:xfrm>
        </p:spPr>
        <p:txBody>
          <a:bodyPr/>
          <a:lstStyle/>
          <a:p>
            <a:r>
              <a:rPr lang="en-US" sz="1800" dirty="0">
                <a:solidFill>
                  <a:schemeClr val="tx2"/>
                </a:solidFill>
                <a:latin typeface="+mj-lt"/>
              </a:rPr>
              <a:t>Overview</a:t>
            </a:r>
          </a:p>
          <a:p>
            <a:pPr lvl="0">
              <a:lnSpc>
                <a:spcPct val="100000"/>
              </a:lnSpc>
              <a:spcAft>
                <a:spcPts val="600"/>
              </a:spcAft>
            </a:pPr>
            <a:r>
              <a:rPr lang="en-US" sz="1600" dirty="0"/>
              <a:t>This feature provides ability to manage Analytics pools, Linked Services, Integration, Security and Source Control.</a:t>
            </a:r>
          </a:p>
          <a:p>
            <a:endParaRPr lang="en-US" sz="1800" dirty="0">
              <a:solidFill>
                <a:schemeClr val="tx2"/>
              </a:solidFill>
              <a:latin typeface="+mj-lt"/>
            </a:endParaRPr>
          </a:p>
          <a:p>
            <a:endParaRPr lang="en-US" dirty="0"/>
          </a:p>
        </p:txBody>
      </p:sp>
      <p:pic>
        <p:nvPicPr>
          <p:cNvPr id="7" name="Picture 6">
            <a:extLst>
              <a:ext uri="{FF2B5EF4-FFF2-40B4-BE49-F238E27FC236}">
                <a16:creationId xmlns:a16="http://schemas.microsoft.com/office/drawing/2014/main" id="{B844ADA9-1DEF-47EF-9B1F-F8B5BF715498}"/>
              </a:ext>
            </a:extLst>
          </p:cNvPr>
          <p:cNvPicPr>
            <a:picLocks noChangeAspect="1"/>
          </p:cNvPicPr>
          <p:nvPr/>
        </p:nvPicPr>
        <p:blipFill>
          <a:blip r:embed="rId2"/>
          <a:stretch>
            <a:fillRect/>
          </a:stretch>
        </p:blipFill>
        <p:spPr>
          <a:xfrm>
            <a:off x="326821" y="2157512"/>
            <a:ext cx="11516312" cy="4477905"/>
          </a:xfrm>
          <a:prstGeom prst="rect">
            <a:avLst/>
          </a:prstGeom>
          <a:ln>
            <a:solidFill>
              <a:schemeClr val="tx1"/>
            </a:solidFill>
          </a:ln>
        </p:spPr>
      </p:pic>
    </p:spTree>
    <p:extLst>
      <p:ext uri="{BB962C8B-B14F-4D97-AF65-F5344CB8AC3E}">
        <p14:creationId xmlns:p14="http://schemas.microsoft.com/office/powerpoint/2010/main" val="3904606392"/>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A07FC273-26C5-4F4D-9480-BDBCE09C28ED}"/>
              </a:ext>
            </a:extLst>
          </p:cNvPr>
          <p:cNvPicPr>
            <a:picLocks noChangeAspect="1"/>
          </p:cNvPicPr>
          <p:nvPr/>
        </p:nvPicPr>
        <p:blipFill>
          <a:blip r:embed="rId2"/>
          <a:stretch>
            <a:fillRect/>
          </a:stretch>
        </p:blipFill>
        <p:spPr>
          <a:xfrm>
            <a:off x="4979336" y="920127"/>
            <a:ext cx="6786238" cy="5017746"/>
          </a:xfrm>
          <a:prstGeom prst="rect">
            <a:avLst/>
          </a:prstGeom>
          <a:ln>
            <a:solidFill>
              <a:schemeClr val="tx1"/>
            </a:solidFill>
          </a:ln>
        </p:spPr>
      </p:pic>
      <p:sp>
        <p:nvSpPr>
          <p:cNvPr id="3" name="Title 2">
            <a:extLst>
              <a:ext uri="{FF2B5EF4-FFF2-40B4-BE49-F238E27FC236}">
                <a16:creationId xmlns:a16="http://schemas.microsoft.com/office/drawing/2014/main" id="{6C1E531D-C5DA-453E-BB02-410233C5D561}"/>
              </a:ext>
            </a:extLst>
          </p:cNvPr>
          <p:cNvSpPr>
            <a:spLocks noGrp="1"/>
          </p:cNvSpPr>
          <p:nvPr>
            <p:ph type="title"/>
          </p:nvPr>
        </p:nvSpPr>
        <p:spPr/>
        <p:txBody>
          <a:bodyPr/>
          <a:lstStyle/>
          <a:p>
            <a:r>
              <a:rPr lang="en-US" dirty="0"/>
              <a:t>Manage – Linked services</a:t>
            </a:r>
          </a:p>
        </p:txBody>
      </p:sp>
      <p:sp>
        <p:nvSpPr>
          <p:cNvPr id="4" name="Text Placeholder 3">
            <a:extLst>
              <a:ext uri="{FF2B5EF4-FFF2-40B4-BE49-F238E27FC236}">
                <a16:creationId xmlns:a16="http://schemas.microsoft.com/office/drawing/2014/main" id="{C21EFEB7-305C-45F3-BA04-BC45B10F0CFA}"/>
              </a:ext>
            </a:extLst>
          </p:cNvPr>
          <p:cNvSpPr>
            <a:spLocks noGrp="1"/>
          </p:cNvSpPr>
          <p:nvPr>
            <p:ph type="body" sz="quarter" idx="11"/>
          </p:nvPr>
        </p:nvSpPr>
        <p:spPr>
          <a:xfrm>
            <a:off x="426424" y="1129913"/>
            <a:ext cx="4948009" cy="5345531"/>
          </a:xfrm>
        </p:spPr>
        <p:txBody>
          <a:bodyPr/>
          <a:lstStyle/>
          <a:p>
            <a:pPr>
              <a:lnSpc>
                <a:spcPct val="110000"/>
              </a:lnSpc>
              <a:spcBef>
                <a:spcPts val="600"/>
              </a:spcBef>
              <a:spcAft>
                <a:spcPts val="600"/>
              </a:spcAft>
            </a:pPr>
            <a:r>
              <a:rPr lang="en-US" sz="1800" dirty="0">
                <a:solidFill>
                  <a:schemeClr val="tx2"/>
                </a:solidFill>
                <a:latin typeface="+mj-lt"/>
              </a:rPr>
              <a:t>Overview</a:t>
            </a:r>
          </a:p>
          <a:p>
            <a:pPr>
              <a:lnSpc>
                <a:spcPct val="110000"/>
              </a:lnSpc>
              <a:spcBef>
                <a:spcPts val="600"/>
              </a:spcBef>
              <a:spcAft>
                <a:spcPts val="600"/>
              </a:spcAft>
            </a:pPr>
            <a:r>
              <a:rPr lang="en-US" sz="1600" dirty="0"/>
              <a:t>It defines the connection information needed to connect to external resources.</a:t>
            </a:r>
          </a:p>
          <a:p>
            <a:pPr>
              <a:lnSpc>
                <a:spcPct val="110000"/>
              </a:lnSpc>
              <a:spcBef>
                <a:spcPts val="600"/>
              </a:spcBef>
              <a:spcAft>
                <a:spcPts val="600"/>
              </a:spcAft>
            </a:pPr>
            <a:endParaRPr lang="en-US" sz="1600" dirty="0"/>
          </a:p>
          <a:p>
            <a:pPr>
              <a:lnSpc>
                <a:spcPct val="110000"/>
              </a:lnSpc>
              <a:spcBef>
                <a:spcPts val="600"/>
              </a:spcBef>
              <a:spcAft>
                <a:spcPts val="600"/>
              </a:spcAft>
            </a:pPr>
            <a:r>
              <a:rPr lang="en-US" sz="1800" dirty="0">
                <a:solidFill>
                  <a:schemeClr val="tx2"/>
                </a:solidFill>
                <a:latin typeface="+mj-lt"/>
              </a:rPr>
              <a:t>Benefits</a:t>
            </a:r>
          </a:p>
          <a:p>
            <a:pPr>
              <a:lnSpc>
                <a:spcPct val="110000"/>
              </a:lnSpc>
              <a:spcBef>
                <a:spcPts val="600"/>
              </a:spcBef>
              <a:spcAft>
                <a:spcPts val="600"/>
              </a:spcAft>
            </a:pPr>
            <a:r>
              <a:rPr lang="en-US" sz="1600" dirty="0"/>
              <a:t>Offers pre-build 90+ connectors </a:t>
            </a:r>
          </a:p>
          <a:p>
            <a:pPr>
              <a:lnSpc>
                <a:spcPct val="110000"/>
              </a:lnSpc>
              <a:spcBef>
                <a:spcPts val="600"/>
              </a:spcBef>
              <a:spcAft>
                <a:spcPts val="600"/>
              </a:spcAft>
            </a:pPr>
            <a:r>
              <a:rPr lang="en-US" sz="1600" dirty="0"/>
              <a:t>Easy cross platform data migration </a:t>
            </a:r>
          </a:p>
          <a:p>
            <a:pPr>
              <a:lnSpc>
                <a:spcPct val="110000"/>
              </a:lnSpc>
              <a:spcBef>
                <a:spcPts val="600"/>
              </a:spcBef>
              <a:spcAft>
                <a:spcPts val="600"/>
              </a:spcAft>
            </a:pPr>
            <a:r>
              <a:rPr lang="en-US" sz="1600" dirty="0"/>
              <a:t>Represents data store or compute resources</a:t>
            </a:r>
          </a:p>
          <a:p>
            <a:pPr>
              <a:lnSpc>
                <a:spcPct val="110000"/>
              </a:lnSpc>
              <a:spcBef>
                <a:spcPts val="600"/>
              </a:spcBef>
              <a:spcAft>
                <a:spcPts val="600"/>
              </a:spcAft>
            </a:pPr>
            <a:endParaRPr lang="en-US" sz="1600" dirty="0"/>
          </a:p>
          <a:p>
            <a:pPr>
              <a:lnSpc>
                <a:spcPct val="110000"/>
              </a:lnSpc>
              <a:spcBef>
                <a:spcPts val="600"/>
              </a:spcBef>
              <a:spcAft>
                <a:spcPts val="600"/>
              </a:spcAft>
            </a:pPr>
            <a:endParaRPr lang="en-US" sz="1800" dirty="0">
              <a:solidFill>
                <a:schemeClr val="tx2"/>
              </a:solidFill>
              <a:latin typeface="+mj-lt"/>
            </a:endParaRPr>
          </a:p>
        </p:txBody>
      </p:sp>
      <p:pic>
        <p:nvPicPr>
          <p:cNvPr id="7" name="Picture 6">
            <a:extLst>
              <a:ext uri="{FF2B5EF4-FFF2-40B4-BE49-F238E27FC236}">
                <a16:creationId xmlns:a16="http://schemas.microsoft.com/office/drawing/2014/main" id="{5F208C84-C5BF-4E54-BB4D-6B7D00FCF9D6}"/>
              </a:ext>
            </a:extLst>
          </p:cNvPr>
          <p:cNvPicPr>
            <a:picLocks noChangeAspect="1"/>
          </p:cNvPicPr>
          <p:nvPr/>
        </p:nvPicPr>
        <p:blipFill>
          <a:blip r:embed="rId3"/>
          <a:stretch>
            <a:fillRect/>
          </a:stretch>
        </p:blipFill>
        <p:spPr>
          <a:xfrm>
            <a:off x="8901404" y="3053527"/>
            <a:ext cx="2961682" cy="3673844"/>
          </a:xfrm>
          <a:prstGeom prst="rect">
            <a:avLst/>
          </a:prstGeom>
          <a:ln>
            <a:solidFill>
              <a:schemeClr val="bg2">
                <a:lumMod val="50000"/>
              </a:schemeClr>
            </a:solidFill>
          </a:ln>
        </p:spPr>
      </p:pic>
      <p:sp>
        <p:nvSpPr>
          <p:cNvPr id="8" name="Rectangle 7">
            <a:extLst>
              <a:ext uri="{FF2B5EF4-FFF2-40B4-BE49-F238E27FC236}">
                <a16:creationId xmlns:a16="http://schemas.microsoft.com/office/drawing/2014/main" id="{F6FACEE6-A5CC-4CDA-8E27-BFA20E84EFD5}"/>
              </a:ext>
            </a:extLst>
          </p:cNvPr>
          <p:cNvSpPr/>
          <p:nvPr/>
        </p:nvSpPr>
        <p:spPr bwMode="auto">
          <a:xfrm>
            <a:off x="5459943" y="2894014"/>
            <a:ext cx="1550719" cy="290945"/>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a:extLst>
              <a:ext uri="{FF2B5EF4-FFF2-40B4-BE49-F238E27FC236}">
                <a16:creationId xmlns:a16="http://schemas.microsoft.com/office/drawing/2014/main" id="{1C155013-4219-43D6-818D-B6F6767B5EC6}"/>
              </a:ext>
            </a:extLst>
          </p:cNvPr>
          <p:cNvSpPr/>
          <p:nvPr/>
        </p:nvSpPr>
        <p:spPr bwMode="auto">
          <a:xfrm>
            <a:off x="7629350" y="2493819"/>
            <a:ext cx="686547" cy="292502"/>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cxnSp>
        <p:nvCxnSpPr>
          <p:cNvPr id="10" name="Connector: Elbow 9">
            <a:extLst>
              <a:ext uri="{FF2B5EF4-FFF2-40B4-BE49-F238E27FC236}">
                <a16:creationId xmlns:a16="http://schemas.microsoft.com/office/drawing/2014/main" id="{85BE7839-A977-4551-8FB0-1C5912505218}"/>
              </a:ext>
            </a:extLst>
          </p:cNvPr>
          <p:cNvCxnSpPr>
            <a:cxnSpLocks/>
            <a:stCxn id="9" idx="3"/>
            <a:endCxn id="7" idx="0"/>
          </p:cNvCxnSpPr>
          <p:nvPr/>
        </p:nvCxnSpPr>
        <p:spPr>
          <a:xfrm>
            <a:off x="8315897" y="2640070"/>
            <a:ext cx="2066348" cy="413457"/>
          </a:xfrm>
          <a:prstGeom prst="bentConnector2">
            <a:avLst/>
          </a:prstGeom>
          <a:ln w="381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0066111"/>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0735E17E-E285-438F-9D78-D16487CD59A4}"/>
              </a:ext>
            </a:extLst>
          </p:cNvPr>
          <p:cNvPicPr>
            <a:picLocks noChangeAspect="1"/>
          </p:cNvPicPr>
          <p:nvPr/>
        </p:nvPicPr>
        <p:blipFill>
          <a:blip r:embed="rId3"/>
          <a:stretch>
            <a:fillRect/>
          </a:stretch>
        </p:blipFill>
        <p:spPr>
          <a:xfrm>
            <a:off x="3472442" y="3076345"/>
            <a:ext cx="7468977" cy="3270988"/>
          </a:xfrm>
          <a:prstGeom prst="rect">
            <a:avLst/>
          </a:prstGeom>
        </p:spPr>
      </p:pic>
      <p:sp>
        <p:nvSpPr>
          <p:cNvPr id="3" name="Title 2">
            <a:extLst>
              <a:ext uri="{FF2B5EF4-FFF2-40B4-BE49-F238E27FC236}">
                <a16:creationId xmlns:a16="http://schemas.microsoft.com/office/drawing/2014/main" id="{6C1E531D-C5DA-453E-BB02-410233C5D561}"/>
              </a:ext>
            </a:extLst>
          </p:cNvPr>
          <p:cNvSpPr>
            <a:spLocks noGrp="1"/>
          </p:cNvSpPr>
          <p:nvPr>
            <p:ph type="title"/>
          </p:nvPr>
        </p:nvSpPr>
        <p:spPr/>
        <p:txBody>
          <a:bodyPr/>
          <a:lstStyle/>
          <a:p>
            <a:r>
              <a:rPr lang="en-US" dirty="0"/>
              <a:t>Manage – Triggers </a:t>
            </a:r>
          </a:p>
        </p:txBody>
      </p:sp>
      <p:sp>
        <p:nvSpPr>
          <p:cNvPr id="4" name="Text Placeholder 3">
            <a:extLst>
              <a:ext uri="{FF2B5EF4-FFF2-40B4-BE49-F238E27FC236}">
                <a16:creationId xmlns:a16="http://schemas.microsoft.com/office/drawing/2014/main" id="{C21EFEB7-305C-45F3-BA04-BC45B10F0CFA}"/>
              </a:ext>
            </a:extLst>
          </p:cNvPr>
          <p:cNvSpPr>
            <a:spLocks noGrp="1"/>
          </p:cNvSpPr>
          <p:nvPr>
            <p:ph type="body" sz="quarter" idx="11"/>
          </p:nvPr>
        </p:nvSpPr>
        <p:spPr>
          <a:xfrm>
            <a:off x="426424" y="1129914"/>
            <a:ext cx="5555965" cy="5505503"/>
          </a:xfrm>
        </p:spPr>
        <p:txBody>
          <a:bodyPr/>
          <a:lstStyle/>
          <a:p>
            <a:pPr>
              <a:lnSpc>
                <a:spcPct val="110000"/>
              </a:lnSpc>
              <a:spcBef>
                <a:spcPts val="600"/>
              </a:spcBef>
              <a:spcAft>
                <a:spcPts val="600"/>
              </a:spcAft>
            </a:pPr>
            <a:r>
              <a:rPr lang="en-US" sz="1800" dirty="0">
                <a:solidFill>
                  <a:schemeClr val="tx2"/>
                </a:solidFill>
                <a:latin typeface="+mj-lt"/>
              </a:rPr>
              <a:t>Overview</a:t>
            </a:r>
          </a:p>
          <a:p>
            <a:pPr>
              <a:lnSpc>
                <a:spcPct val="110000"/>
              </a:lnSpc>
              <a:spcBef>
                <a:spcPts val="600"/>
              </a:spcBef>
              <a:spcAft>
                <a:spcPts val="600"/>
              </a:spcAft>
            </a:pPr>
            <a:r>
              <a:rPr lang="en-US" sz="1600" dirty="0">
                <a:latin typeface="Segoe UI"/>
              </a:rPr>
              <a:t>It defines a unit of processing that determines when a pipeline execution needs to be kicked off. </a:t>
            </a:r>
          </a:p>
          <a:p>
            <a:pPr>
              <a:lnSpc>
                <a:spcPct val="110000"/>
              </a:lnSpc>
              <a:spcBef>
                <a:spcPts val="600"/>
              </a:spcBef>
              <a:spcAft>
                <a:spcPts val="600"/>
              </a:spcAft>
            </a:pPr>
            <a:endParaRPr lang="en-US" sz="1600" dirty="0">
              <a:latin typeface="Segoe UI"/>
            </a:endParaRPr>
          </a:p>
          <a:p>
            <a:pPr>
              <a:lnSpc>
                <a:spcPct val="110000"/>
              </a:lnSpc>
              <a:spcBef>
                <a:spcPts val="600"/>
              </a:spcBef>
              <a:spcAft>
                <a:spcPts val="600"/>
              </a:spcAft>
            </a:pPr>
            <a:r>
              <a:rPr lang="en-US" sz="1800" dirty="0">
                <a:solidFill>
                  <a:schemeClr val="tx2"/>
                </a:solidFill>
                <a:latin typeface="+mj-lt"/>
              </a:rPr>
              <a:t>Benefits</a:t>
            </a:r>
          </a:p>
          <a:p>
            <a:pPr>
              <a:lnSpc>
                <a:spcPct val="110000"/>
              </a:lnSpc>
              <a:spcBef>
                <a:spcPts val="600"/>
              </a:spcBef>
              <a:spcAft>
                <a:spcPts val="600"/>
              </a:spcAft>
            </a:pPr>
            <a:r>
              <a:rPr lang="en-US" sz="1600" dirty="0"/>
              <a:t>Create and manage</a:t>
            </a:r>
          </a:p>
          <a:p>
            <a:pPr marL="285750" indent="-285750">
              <a:lnSpc>
                <a:spcPct val="110000"/>
              </a:lnSpc>
              <a:spcBef>
                <a:spcPts val="600"/>
              </a:spcBef>
              <a:spcAft>
                <a:spcPts val="600"/>
              </a:spcAft>
              <a:buFont typeface="Arial" panose="020B0604020202020204" pitchFamily="34" charset="0"/>
              <a:buChar char="•"/>
            </a:pPr>
            <a:r>
              <a:rPr lang="en-US" sz="1600" dirty="0"/>
              <a:t>Schedule trigger</a:t>
            </a:r>
          </a:p>
          <a:p>
            <a:pPr marL="285750" indent="-285750">
              <a:lnSpc>
                <a:spcPct val="110000"/>
              </a:lnSpc>
              <a:spcBef>
                <a:spcPts val="600"/>
              </a:spcBef>
              <a:spcAft>
                <a:spcPts val="600"/>
              </a:spcAft>
              <a:buFont typeface="Arial" panose="020B0604020202020204" pitchFamily="34" charset="0"/>
              <a:buChar char="•"/>
            </a:pPr>
            <a:r>
              <a:rPr lang="en-US" sz="1600" dirty="0"/>
              <a:t>Tumbling window trigger</a:t>
            </a:r>
          </a:p>
          <a:p>
            <a:pPr marL="285750" indent="-285750">
              <a:lnSpc>
                <a:spcPct val="110000"/>
              </a:lnSpc>
              <a:spcBef>
                <a:spcPts val="600"/>
              </a:spcBef>
              <a:spcAft>
                <a:spcPts val="600"/>
              </a:spcAft>
              <a:buFont typeface="Arial" panose="020B0604020202020204" pitchFamily="34" charset="0"/>
              <a:buChar char="•"/>
            </a:pPr>
            <a:r>
              <a:rPr lang="en-US" sz="1600" dirty="0"/>
              <a:t>Event trigger</a:t>
            </a:r>
          </a:p>
          <a:p>
            <a:pPr>
              <a:lnSpc>
                <a:spcPct val="110000"/>
              </a:lnSpc>
              <a:spcBef>
                <a:spcPts val="600"/>
              </a:spcBef>
              <a:spcAft>
                <a:spcPts val="600"/>
              </a:spcAft>
            </a:pPr>
            <a:r>
              <a:rPr lang="en-US" sz="1600" dirty="0"/>
              <a:t>Control pipeline execution</a:t>
            </a:r>
          </a:p>
        </p:txBody>
      </p:sp>
      <p:pic>
        <p:nvPicPr>
          <p:cNvPr id="7" name="Picture 6">
            <a:extLst>
              <a:ext uri="{FF2B5EF4-FFF2-40B4-BE49-F238E27FC236}">
                <a16:creationId xmlns:a16="http://schemas.microsoft.com/office/drawing/2014/main" id="{A2E8FEC8-86E1-4E86-84DE-47C6208D7781}"/>
              </a:ext>
            </a:extLst>
          </p:cNvPr>
          <p:cNvPicPr>
            <a:picLocks noChangeAspect="1"/>
          </p:cNvPicPr>
          <p:nvPr/>
        </p:nvPicPr>
        <p:blipFill>
          <a:blip r:embed="rId4"/>
          <a:stretch>
            <a:fillRect/>
          </a:stretch>
        </p:blipFill>
        <p:spPr>
          <a:xfrm>
            <a:off x="7790590" y="331950"/>
            <a:ext cx="4307026" cy="4518314"/>
          </a:xfrm>
          <a:prstGeom prst="rect">
            <a:avLst/>
          </a:prstGeom>
          <a:ln>
            <a:solidFill>
              <a:schemeClr val="bg2">
                <a:lumMod val="50000"/>
              </a:schemeClr>
            </a:solidFill>
          </a:ln>
        </p:spPr>
      </p:pic>
      <p:sp>
        <p:nvSpPr>
          <p:cNvPr id="8" name="Rectangle 7">
            <a:extLst>
              <a:ext uri="{FF2B5EF4-FFF2-40B4-BE49-F238E27FC236}">
                <a16:creationId xmlns:a16="http://schemas.microsoft.com/office/drawing/2014/main" id="{62D41EE8-E220-418A-B810-737EB31B0295}"/>
              </a:ext>
            </a:extLst>
          </p:cNvPr>
          <p:cNvSpPr/>
          <p:nvPr/>
        </p:nvSpPr>
        <p:spPr bwMode="auto">
          <a:xfrm>
            <a:off x="3942704" y="5153539"/>
            <a:ext cx="1632062" cy="277091"/>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a:extLst>
              <a:ext uri="{FF2B5EF4-FFF2-40B4-BE49-F238E27FC236}">
                <a16:creationId xmlns:a16="http://schemas.microsoft.com/office/drawing/2014/main" id="{E249A6B4-E8B7-4DCF-9365-795DB0269C73}"/>
              </a:ext>
            </a:extLst>
          </p:cNvPr>
          <p:cNvSpPr/>
          <p:nvPr/>
        </p:nvSpPr>
        <p:spPr bwMode="auto">
          <a:xfrm>
            <a:off x="5963327" y="4208003"/>
            <a:ext cx="597160" cy="244819"/>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cxnSp>
        <p:nvCxnSpPr>
          <p:cNvPr id="11" name="Connector: Elbow 10">
            <a:extLst>
              <a:ext uri="{FF2B5EF4-FFF2-40B4-BE49-F238E27FC236}">
                <a16:creationId xmlns:a16="http://schemas.microsoft.com/office/drawing/2014/main" id="{C0E88E02-5571-43E7-B25B-801316E32B7F}"/>
              </a:ext>
            </a:extLst>
          </p:cNvPr>
          <p:cNvCxnSpPr>
            <a:cxnSpLocks/>
            <a:stCxn id="10" idx="0"/>
            <a:endCxn id="7" idx="1"/>
          </p:cNvCxnSpPr>
          <p:nvPr/>
        </p:nvCxnSpPr>
        <p:spPr>
          <a:xfrm rot="5400000" flipH="1" flipV="1">
            <a:off x="6217800" y="2635214"/>
            <a:ext cx="1616896" cy="1528683"/>
          </a:xfrm>
          <a:prstGeom prst="bentConnector2">
            <a:avLst/>
          </a:prstGeom>
          <a:ln w="381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55037365"/>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2710706-B8C6-4B20-B8B4-E818B686E49E}"/>
              </a:ext>
            </a:extLst>
          </p:cNvPr>
          <p:cNvPicPr>
            <a:picLocks noChangeAspect="1"/>
          </p:cNvPicPr>
          <p:nvPr/>
        </p:nvPicPr>
        <p:blipFill>
          <a:blip r:embed="rId2"/>
          <a:stretch>
            <a:fillRect/>
          </a:stretch>
        </p:blipFill>
        <p:spPr>
          <a:xfrm>
            <a:off x="5598992" y="893240"/>
            <a:ext cx="6166582" cy="2899457"/>
          </a:xfrm>
          <a:prstGeom prst="rect">
            <a:avLst/>
          </a:prstGeom>
          <a:ln>
            <a:solidFill>
              <a:schemeClr val="tx1"/>
            </a:solidFill>
          </a:ln>
        </p:spPr>
      </p:pic>
      <p:sp>
        <p:nvSpPr>
          <p:cNvPr id="3" name="Title 2">
            <a:extLst>
              <a:ext uri="{FF2B5EF4-FFF2-40B4-BE49-F238E27FC236}">
                <a16:creationId xmlns:a16="http://schemas.microsoft.com/office/drawing/2014/main" id="{6C1E531D-C5DA-453E-BB02-410233C5D561}"/>
              </a:ext>
            </a:extLst>
          </p:cNvPr>
          <p:cNvSpPr>
            <a:spLocks noGrp="1"/>
          </p:cNvSpPr>
          <p:nvPr>
            <p:ph type="title"/>
          </p:nvPr>
        </p:nvSpPr>
        <p:spPr/>
        <p:txBody>
          <a:bodyPr/>
          <a:lstStyle/>
          <a:p>
            <a:r>
              <a:rPr lang="en-US" dirty="0"/>
              <a:t>Manage – Access Control</a:t>
            </a:r>
          </a:p>
        </p:txBody>
      </p:sp>
      <p:sp>
        <p:nvSpPr>
          <p:cNvPr id="4" name="Text Placeholder 3">
            <a:extLst>
              <a:ext uri="{FF2B5EF4-FFF2-40B4-BE49-F238E27FC236}">
                <a16:creationId xmlns:a16="http://schemas.microsoft.com/office/drawing/2014/main" id="{C21EFEB7-305C-45F3-BA04-BC45B10F0CFA}"/>
              </a:ext>
            </a:extLst>
          </p:cNvPr>
          <p:cNvSpPr>
            <a:spLocks noGrp="1"/>
          </p:cNvSpPr>
          <p:nvPr>
            <p:ph type="body" sz="quarter" idx="11"/>
          </p:nvPr>
        </p:nvSpPr>
        <p:spPr>
          <a:xfrm>
            <a:off x="426426" y="1096605"/>
            <a:ext cx="4335245" cy="5392184"/>
          </a:xfrm>
        </p:spPr>
        <p:txBody>
          <a:bodyPr/>
          <a:lstStyle/>
          <a:p>
            <a:pPr>
              <a:lnSpc>
                <a:spcPct val="110000"/>
              </a:lnSpc>
              <a:spcBef>
                <a:spcPts val="600"/>
              </a:spcBef>
              <a:spcAft>
                <a:spcPts val="600"/>
              </a:spcAft>
            </a:pPr>
            <a:r>
              <a:rPr lang="en-US" sz="1800" dirty="0">
                <a:solidFill>
                  <a:schemeClr val="tx2"/>
                </a:solidFill>
                <a:latin typeface="+mj-lt"/>
              </a:rPr>
              <a:t>Overview</a:t>
            </a:r>
          </a:p>
          <a:p>
            <a:pPr>
              <a:lnSpc>
                <a:spcPct val="110000"/>
              </a:lnSpc>
              <a:spcBef>
                <a:spcPts val="600"/>
              </a:spcBef>
              <a:spcAft>
                <a:spcPts val="600"/>
              </a:spcAft>
            </a:pPr>
            <a:r>
              <a:rPr lang="en-US" sz="1600" dirty="0">
                <a:latin typeface="Segoe UI"/>
              </a:rPr>
              <a:t>It provides access control management to workspace resources and artifacts for admins</a:t>
            </a:r>
          </a:p>
          <a:p>
            <a:pPr>
              <a:lnSpc>
                <a:spcPct val="110000"/>
              </a:lnSpc>
              <a:spcBef>
                <a:spcPts val="600"/>
              </a:spcBef>
              <a:spcAft>
                <a:spcPts val="600"/>
              </a:spcAft>
            </a:pPr>
            <a:endParaRPr lang="en-US" sz="1600" dirty="0">
              <a:latin typeface="Segoe UI"/>
            </a:endParaRPr>
          </a:p>
          <a:p>
            <a:pPr>
              <a:lnSpc>
                <a:spcPct val="110000"/>
              </a:lnSpc>
              <a:spcBef>
                <a:spcPts val="600"/>
              </a:spcBef>
              <a:spcAft>
                <a:spcPts val="600"/>
              </a:spcAft>
            </a:pPr>
            <a:r>
              <a:rPr lang="en-US" sz="1800" dirty="0">
                <a:solidFill>
                  <a:schemeClr val="tx2"/>
                </a:solidFill>
                <a:latin typeface="+mj-lt"/>
              </a:rPr>
              <a:t>Benefits</a:t>
            </a:r>
          </a:p>
          <a:p>
            <a:pPr>
              <a:lnSpc>
                <a:spcPct val="110000"/>
              </a:lnSpc>
              <a:spcBef>
                <a:spcPts val="600"/>
              </a:spcBef>
              <a:spcAft>
                <a:spcPts val="600"/>
              </a:spcAft>
            </a:pPr>
            <a:r>
              <a:rPr lang="en-US" sz="1600" dirty="0">
                <a:latin typeface="Segoe UI"/>
              </a:rPr>
              <a:t>Share workspace with the team</a:t>
            </a:r>
          </a:p>
          <a:p>
            <a:pPr>
              <a:lnSpc>
                <a:spcPct val="110000"/>
              </a:lnSpc>
              <a:spcBef>
                <a:spcPts val="600"/>
              </a:spcBef>
              <a:spcAft>
                <a:spcPts val="600"/>
              </a:spcAft>
            </a:pPr>
            <a:r>
              <a:rPr lang="en-US" sz="1600" dirty="0">
                <a:latin typeface="Segoe UI"/>
              </a:rPr>
              <a:t>Increases productivity</a:t>
            </a:r>
          </a:p>
          <a:p>
            <a:pPr>
              <a:lnSpc>
                <a:spcPct val="110000"/>
              </a:lnSpc>
              <a:spcBef>
                <a:spcPts val="600"/>
              </a:spcBef>
              <a:spcAft>
                <a:spcPts val="600"/>
              </a:spcAft>
            </a:pPr>
            <a:r>
              <a:rPr lang="en-US" sz="1600" dirty="0">
                <a:latin typeface="Segoe UI"/>
              </a:rPr>
              <a:t>Assign granular level permissions </a:t>
            </a:r>
          </a:p>
          <a:p>
            <a:pPr>
              <a:lnSpc>
                <a:spcPct val="100000"/>
              </a:lnSpc>
              <a:spcAft>
                <a:spcPts val="0"/>
              </a:spcAft>
            </a:pPr>
            <a:r>
              <a:rPr lang="en-US" sz="1600" dirty="0">
                <a:latin typeface="Segoe UI"/>
              </a:rPr>
              <a:t>Manage permissions on Spark pools, </a:t>
            </a:r>
          </a:p>
          <a:p>
            <a:pPr>
              <a:lnSpc>
                <a:spcPct val="100000"/>
              </a:lnSpc>
              <a:spcAft>
                <a:spcPts val="0"/>
              </a:spcAft>
            </a:pPr>
            <a:r>
              <a:rPr lang="en-US" sz="1600" dirty="0">
                <a:latin typeface="Segoe UI"/>
              </a:rPr>
              <a:t>Integration Runtimes, Linked services, Credentials</a:t>
            </a:r>
          </a:p>
        </p:txBody>
      </p:sp>
      <p:sp>
        <p:nvSpPr>
          <p:cNvPr id="10" name="Rectangle 9">
            <a:extLst>
              <a:ext uri="{FF2B5EF4-FFF2-40B4-BE49-F238E27FC236}">
                <a16:creationId xmlns:a16="http://schemas.microsoft.com/office/drawing/2014/main" id="{AD732971-7472-44DC-9BDB-BBD89F10C9D0}"/>
              </a:ext>
            </a:extLst>
          </p:cNvPr>
          <p:cNvSpPr/>
          <p:nvPr/>
        </p:nvSpPr>
        <p:spPr bwMode="auto">
          <a:xfrm>
            <a:off x="5982392" y="3505674"/>
            <a:ext cx="1086926" cy="217411"/>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Rectangle 10">
            <a:extLst>
              <a:ext uri="{FF2B5EF4-FFF2-40B4-BE49-F238E27FC236}">
                <a16:creationId xmlns:a16="http://schemas.microsoft.com/office/drawing/2014/main" id="{ABDAA9DF-D497-414F-B262-1AD25702B04A}"/>
              </a:ext>
            </a:extLst>
          </p:cNvPr>
          <p:cNvSpPr/>
          <p:nvPr/>
        </p:nvSpPr>
        <p:spPr bwMode="auto">
          <a:xfrm>
            <a:off x="7536873" y="1877291"/>
            <a:ext cx="526472" cy="297873"/>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2" name="Connector: Elbow 11">
            <a:extLst>
              <a:ext uri="{FF2B5EF4-FFF2-40B4-BE49-F238E27FC236}">
                <a16:creationId xmlns:a16="http://schemas.microsoft.com/office/drawing/2014/main" id="{233EA7A4-23E3-45A4-94AB-ACE14A55E11F}"/>
              </a:ext>
            </a:extLst>
          </p:cNvPr>
          <p:cNvCxnSpPr>
            <a:cxnSpLocks/>
            <a:stCxn id="11" idx="2"/>
            <a:endCxn id="7" idx="0"/>
          </p:cNvCxnSpPr>
          <p:nvPr/>
        </p:nvCxnSpPr>
        <p:spPr>
          <a:xfrm rot="16200000" flipH="1">
            <a:off x="8040948" y="1934324"/>
            <a:ext cx="1428257" cy="1909935"/>
          </a:xfrm>
          <a:prstGeom prst="bentConnector3">
            <a:avLst>
              <a:gd name="adj1" fmla="val 32259"/>
            </a:avLst>
          </a:prstGeom>
          <a:ln w="381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465968DB-5B73-4232-85B0-5D4308B31AFE}"/>
              </a:ext>
            </a:extLst>
          </p:cNvPr>
          <p:cNvPicPr>
            <a:picLocks noChangeAspect="1"/>
          </p:cNvPicPr>
          <p:nvPr/>
        </p:nvPicPr>
        <p:blipFill>
          <a:blip r:embed="rId3"/>
          <a:stretch>
            <a:fillRect/>
          </a:stretch>
        </p:blipFill>
        <p:spPr>
          <a:xfrm>
            <a:off x="4526379" y="3088081"/>
            <a:ext cx="4346343" cy="3615865"/>
          </a:xfrm>
          <a:prstGeom prst="rect">
            <a:avLst/>
          </a:prstGeom>
          <a:ln>
            <a:solidFill>
              <a:schemeClr val="tx1"/>
            </a:solidFill>
          </a:ln>
        </p:spPr>
      </p:pic>
      <p:pic>
        <p:nvPicPr>
          <p:cNvPr id="7" name="Picture 6">
            <a:extLst>
              <a:ext uri="{FF2B5EF4-FFF2-40B4-BE49-F238E27FC236}">
                <a16:creationId xmlns:a16="http://schemas.microsoft.com/office/drawing/2014/main" id="{6456A2D8-931D-4196-B56F-BE3722D36C0B}"/>
              </a:ext>
            </a:extLst>
          </p:cNvPr>
          <p:cNvPicPr>
            <a:picLocks noChangeAspect="1"/>
          </p:cNvPicPr>
          <p:nvPr/>
        </p:nvPicPr>
        <p:blipFill>
          <a:blip r:embed="rId4"/>
          <a:stretch>
            <a:fillRect/>
          </a:stretch>
        </p:blipFill>
        <p:spPr>
          <a:xfrm>
            <a:off x="7536873" y="3603421"/>
            <a:ext cx="4346342" cy="3080620"/>
          </a:xfrm>
          <a:prstGeom prst="rect">
            <a:avLst/>
          </a:prstGeom>
          <a:ln>
            <a:solidFill>
              <a:schemeClr val="tx1"/>
            </a:solidFill>
          </a:ln>
        </p:spPr>
      </p:pic>
      <p:cxnSp>
        <p:nvCxnSpPr>
          <p:cNvPr id="21" name="Connector: Elbow 20">
            <a:extLst>
              <a:ext uri="{FF2B5EF4-FFF2-40B4-BE49-F238E27FC236}">
                <a16:creationId xmlns:a16="http://schemas.microsoft.com/office/drawing/2014/main" id="{4203CF4F-6E90-4E9A-966F-016725D9520E}"/>
              </a:ext>
            </a:extLst>
          </p:cNvPr>
          <p:cNvCxnSpPr>
            <a:cxnSpLocks/>
            <a:stCxn id="11" idx="2"/>
            <a:endCxn id="15" idx="0"/>
          </p:cNvCxnSpPr>
          <p:nvPr/>
        </p:nvCxnSpPr>
        <p:spPr>
          <a:xfrm rot="5400000">
            <a:off x="6793372" y="2081343"/>
            <a:ext cx="912917" cy="1100558"/>
          </a:xfrm>
          <a:prstGeom prst="bentConnector3">
            <a:avLst>
              <a:gd name="adj1" fmla="val 50000"/>
            </a:avLst>
          </a:prstGeom>
          <a:ln w="381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2709428"/>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1E531D-C5DA-453E-BB02-410233C5D561}"/>
              </a:ext>
            </a:extLst>
          </p:cNvPr>
          <p:cNvSpPr>
            <a:spLocks noGrp="1"/>
          </p:cNvSpPr>
          <p:nvPr>
            <p:ph type="title"/>
          </p:nvPr>
        </p:nvSpPr>
        <p:spPr/>
        <p:txBody>
          <a:bodyPr/>
          <a:lstStyle/>
          <a:p>
            <a:r>
              <a:rPr lang="en-US" dirty="0"/>
              <a:t>Manage – Source Control</a:t>
            </a:r>
          </a:p>
        </p:txBody>
      </p:sp>
      <p:sp>
        <p:nvSpPr>
          <p:cNvPr id="5" name="Rectangle 4">
            <a:extLst>
              <a:ext uri="{FF2B5EF4-FFF2-40B4-BE49-F238E27FC236}">
                <a16:creationId xmlns:a16="http://schemas.microsoft.com/office/drawing/2014/main" id="{BA2CE8E0-9A89-4078-B8BE-7172E628CB50}"/>
              </a:ext>
            </a:extLst>
          </p:cNvPr>
          <p:cNvSpPr/>
          <p:nvPr/>
        </p:nvSpPr>
        <p:spPr bwMode="auto">
          <a:xfrm>
            <a:off x="0" y="0"/>
            <a:ext cx="12192000" cy="286527"/>
          </a:xfrm>
          <a:prstGeom prst="rect">
            <a:avLst/>
          </a:prstGeom>
          <a:solidFill>
            <a:schemeClr val="accent4">
              <a:lumMod val="50000"/>
            </a:schemeClr>
          </a:solidFill>
          <a:ln w="9525" cap="flat" cmpd="sng" algn="ctr">
            <a:noFill/>
            <a:prstDash val="solid"/>
            <a:headEnd type="none" w="med" len="med"/>
            <a:tailEnd type="none" w="med" len="med"/>
          </a:ln>
          <a:effectLst/>
        </p:spPr>
        <p:txBody>
          <a:bodyPr rot="0" spcFirstLastPara="0" vertOverflow="overflow" horzOverflow="overflow" vert="horz" wrap="square" lIns="182855" tIns="146284" rIns="182855" bIns="146284" numCol="1" spcCol="0" rtlCol="0" fromWordArt="0" anchor="ctr" anchorCtr="0" forceAA="0" compatLnSpc="1">
            <a:prstTxWarp prst="textNoShape">
              <a:avLst/>
            </a:prstTxWarp>
            <a:noAutofit/>
          </a:bodyPr>
          <a:lstStyle/>
          <a:p>
            <a:pPr marL="0" marR="0" lvl="0" indent="0" algn="l" defTabSz="932365" rtl="0" eaLnBrk="1" fontAlgn="base" latinLnBrk="0" hangingPunct="1">
              <a:lnSpc>
                <a:spcPct val="90000"/>
              </a:lnSpc>
              <a:spcBef>
                <a:spcPct val="0"/>
              </a:spcBef>
              <a:spcAft>
                <a:spcPct val="0"/>
              </a:spcAft>
              <a:buClrTx/>
              <a:buSzTx/>
              <a:buFontTx/>
              <a:buNone/>
              <a:tabLst/>
              <a:defRPr/>
            </a:pP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Segoe UI" pitchFamily="34" charset="0"/>
              </a:rPr>
              <a:t>Azure Synapse Analytics &gt; </a:t>
            </a: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Manage &gt; Source Control</a:t>
            </a:r>
          </a:p>
        </p:txBody>
      </p:sp>
      <p:sp>
        <p:nvSpPr>
          <p:cNvPr id="13" name="Text Placeholder 3">
            <a:extLst>
              <a:ext uri="{FF2B5EF4-FFF2-40B4-BE49-F238E27FC236}">
                <a16:creationId xmlns:a16="http://schemas.microsoft.com/office/drawing/2014/main" id="{2A5A9279-D4DC-467F-AD4D-DACCA90BD2F4}"/>
              </a:ext>
            </a:extLst>
          </p:cNvPr>
          <p:cNvSpPr txBox="1">
            <a:spLocks/>
          </p:cNvSpPr>
          <p:nvPr/>
        </p:nvSpPr>
        <p:spPr>
          <a:xfrm>
            <a:off x="426426" y="1366981"/>
            <a:ext cx="9554856" cy="758022"/>
          </a:xfrm>
          <a:prstGeom prst="rect">
            <a:avLst/>
          </a:prstGeom>
        </p:spPr>
        <p:txBody>
          <a:bodyPr vert="horz" wrap="square" lIns="0" tIns="0" rIns="0" bIns="0" rtlCol="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kern="1200" spc="0" baseline="0">
                <a:solidFill>
                  <a:srgbClr val="000000"/>
                </a:solidFill>
                <a:latin typeface="+mn-lt"/>
                <a:ea typeface="+mn-ea"/>
                <a:cs typeface="+mn-cs"/>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nSpc>
                <a:spcPct val="110000"/>
              </a:lnSpc>
              <a:spcBef>
                <a:spcPts val="600"/>
              </a:spcBef>
              <a:spcAft>
                <a:spcPts val="600"/>
              </a:spcAft>
            </a:pPr>
            <a:r>
              <a:rPr lang="en-US" sz="1800" dirty="0">
                <a:solidFill>
                  <a:schemeClr val="tx2"/>
                </a:solidFill>
                <a:latin typeface="+mj-lt"/>
              </a:rPr>
              <a:t>Overview</a:t>
            </a:r>
          </a:p>
          <a:p>
            <a:pPr>
              <a:lnSpc>
                <a:spcPct val="110000"/>
              </a:lnSpc>
              <a:spcBef>
                <a:spcPts val="600"/>
              </a:spcBef>
              <a:spcAft>
                <a:spcPts val="600"/>
              </a:spcAft>
            </a:pPr>
            <a:r>
              <a:rPr lang="en-US" sz="1600" dirty="0">
                <a:latin typeface="Segoe UI"/>
              </a:rPr>
              <a:t>Associate Synapse workspace with a Git repository, Azure DevOps, or GitHub</a:t>
            </a:r>
          </a:p>
        </p:txBody>
      </p:sp>
      <p:pic>
        <p:nvPicPr>
          <p:cNvPr id="9" name="Picture 8">
            <a:extLst>
              <a:ext uri="{FF2B5EF4-FFF2-40B4-BE49-F238E27FC236}">
                <a16:creationId xmlns:a16="http://schemas.microsoft.com/office/drawing/2014/main" id="{E2EBA86A-0106-4BDB-B124-61C5147B09A9}"/>
              </a:ext>
            </a:extLst>
          </p:cNvPr>
          <p:cNvPicPr>
            <a:picLocks noChangeAspect="1"/>
          </p:cNvPicPr>
          <p:nvPr/>
        </p:nvPicPr>
        <p:blipFill>
          <a:blip r:embed="rId3"/>
          <a:stretch>
            <a:fillRect/>
          </a:stretch>
        </p:blipFill>
        <p:spPr>
          <a:xfrm>
            <a:off x="194359" y="2357608"/>
            <a:ext cx="6416874" cy="3949547"/>
          </a:xfrm>
          <a:prstGeom prst="rect">
            <a:avLst/>
          </a:prstGeom>
          <a:ln>
            <a:solidFill>
              <a:schemeClr val="tx1"/>
            </a:solidFill>
          </a:ln>
        </p:spPr>
      </p:pic>
      <p:sp>
        <p:nvSpPr>
          <p:cNvPr id="15" name="Rectangle 14">
            <a:extLst>
              <a:ext uri="{FF2B5EF4-FFF2-40B4-BE49-F238E27FC236}">
                <a16:creationId xmlns:a16="http://schemas.microsoft.com/office/drawing/2014/main" id="{FB8296FF-2D91-4418-AD40-DA51AD027611}"/>
              </a:ext>
            </a:extLst>
          </p:cNvPr>
          <p:cNvSpPr/>
          <p:nvPr/>
        </p:nvSpPr>
        <p:spPr bwMode="auto">
          <a:xfrm>
            <a:off x="426426" y="5310130"/>
            <a:ext cx="1215087" cy="374574"/>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7" name="Picture 16">
            <a:extLst>
              <a:ext uri="{FF2B5EF4-FFF2-40B4-BE49-F238E27FC236}">
                <a16:creationId xmlns:a16="http://schemas.microsoft.com/office/drawing/2014/main" id="{9267D822-EBC0-4476-A9F2-4C64C36524CA}"/>
              </a:ext>
            </a:extLst>
          </p:cNvPr>
          <p:cNvPicPr>
            <a:picLocks noChangeAspect="1"/>
          </p:cNvPicPr>
          <p:nvPr/>
        </p:nvPicPr>
        <p:blipFill>
          <a:blip r:embed="rId4"/>
          <a:stretch>
            <a:fillRect/>
          </a:stretch>
        </p:blipFill>
        <p:spPr>
          <a:xfrm>
            <a:off x="6762663" y="2125003"/>
            <a:ext cx="5234977" cy="4513549"/>
          </a:xfrm>
          <a:prstGeom prst="rect">
            <a:avLst/>
          </a:prstGeom>
          <a:ln>
            <a:solidFill>
              <a:schemeClr val="tx1"/>
            </a:solidFill>
          </a:ln>
        </p:spPr>
      </p:pic>
      <p:sp>
        <p:nvSpPr>
          <p:cNvPr id="19" name="Rectangle 18">
            <a:extLst>
              <a:ext uri="{FF2B5EF4-FFF2-40B4-BE49-F238E27FC236}">
                <a16:creationId xmlns:a16="http://schemas.microsoft.com/office/drawing/2014/main" id="{42124C8B-346F-46F1-9BC8-7CAE906B5519}"/>
              </a:ext>
            </a:extLst>
          </p:cNvPr>
          <p:cNvSpPr/>
          <p:nvPr/>
        </p:nvSpPr>
        <p:spPr bwMode="auto">
          <a:xfrm>
            <a:off x="7249099" y="2495597"/>
            <a:ext cx="1729648" cy="2241655"/>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336236137"/>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4516648-D234-A74D-8300-41A7EE028E83}"/>
              </a:ext>
            </a:extLst>
          </p:cNvPr>
          <p:cNvSpPr txBox="1"/>
          <p:nvPr/>
        </p:nvSpPr>
        <p:spPr>
          <a:xfrm>
            <a:off x="347590" y="275003"/>
            <a:ext cx="4048672" cy="635559"/>
          </a:xfrm>
          <a:prstGeom prst="rect">
            <a:avLst/>
          </a:prstGeom>
          <a:noFill/>
        </p:spPr>
        <p:txBody>
          <a:bodyPr wrap="none" rtlCol="0">
            <a:spAutoFit/>
          </a:bodyPr>
          <a:lstStyle/>
          <a:p>
            <a:pPr algn="ctr"/>
            <a:r>
              <a:rPr lang="en-US" sz="3530" dirty="0">
                <a:solidFill>
                  <a:srgbClr val="32145A"/>
                </a:solidFill>
                <a:latin typeface="+mj-lt"/>
                <a:cs typeface="Poppins" pitchFamily="2" charset="77"/>
              </a:rPr>
              <a:t>Login to the portal</a:t>
            </a:r>
          </a:p>
        </p:txBody>
      </p:sp>
      <p:pic>
        <p:nvPicPr>
          <p:cNvPr id="9" name="Picture 8">
            <a:extLst>
              <a:ext uri="{FF2B5EF4-FFF2-40B4-BE49-F238E27FC236}">
                <a16:creationId xmlns:a16="http://schemas.microsoft.com/office/drawing/2014/main" id="{0BBA211B-51BD-4C4B-8D1D-5C5DDE67C7B7}"/>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1568819" y="1003629"/>
            <a:ext cx="9054361" cy="5370991"/>
          </a:xfrm>
          <a:prstGeom prst="rect">
            <a:avLst/>
          </a:prstGeom>
        </p:spPr>
      </p:pic>
    </p:spTree>
    <p:extLst>
      <p:ext uri="{BB962C8B-B14F-4D97-AF65-F5344CB8AC3E}">
        <p14:creationId xmlns:p14="http://schemas.microsoft.com/office/powerpoint/2010/main" val="83319490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4516648-D234-A74D-8300-41A7EE028E83}"/>
              </a:ext>
            </a:extLst>
          </p:cNvPr>
          <p:cNvSpPr txBox="1"/>
          <p:nvPr/>
        </p:nvSpPr>
        <p:spPr>
          <a:xfrm>
            <a:off x="290821" y="174931"/>
            <a:ext cx="4855047" cy="635559"/>
          </a:xfrm>
          <a:prstGeom prst="rect">
            <a:avLst/>
          </a:prstGeom>
          <a:noFill/>
        </p:spPr>
        <p:txBody>
          <a:bodyPr wrap="none" rtlCol="0">
            <a:spAutoFit/>
          </a:bodyPr>
          <a:lstStyle/>
          <a:p>
            <a:pPr algn="ctr"/>
            <a:r>
              <a:rPr lang="en-US" sz="3530" dirty="0">
                <a:solidFill>
                  <a:srgbClr val="32145A"/>
                </a:solidFill>
                <a:latin typeface="+mj-lt"/>
                <a:cs typeface="Poppins" pitchFamily="2" charset="77"/>
              </a:rPr>
              <a:t>Sessions for Bootcamp</a:t>
            </a:r>
          </a:p>
        </p:txBody>
      </p:sp>
      <p:pic>
        <p:nvPicPr>
          <p:cNvPr id="3" name="Picture 2" descr="How to find the list of sessions for the week in boot camp. Select &quot;My Sessions&quot; in the tool bar.">
            <a:extLst>
              <a:ext uri="{FF2B5EF4-FFF2-40B4-BE49-F238E27FC236}">
                <a16:creationId xmlns:a16="http://schemas.microsoft.com/office/drawing/2014/main" id="{55AA2BAD-EF06-4224-A2BC-C2E3BFDD8B26}"/>
              </a:ext>
            </a:extLst>
          </p:cNvPr>
          <p:cNvPicPr>
            <a:picLocks noChangeAspect="1"/>
          </p:cNvPicPr>
          <p:nvPr/>
        </p:nvPicPr>
        <p:blipFill>
          <a:blip r:embed="rId2"/>
          <a:stretch>
            <a:fillRect/>
          </a:stretch>
        </p:blipFill>
        <p:spPr>
          <a:xfrm>
            <a:off x="802010" y="1012054"/>
            <a:ext cx="10587980" cy="5353235"/>
          </a:xfrm>
          <a:prstGeom prst="rect">
            <a:avLst/>
          </a:prstGeom>
        </p:spPr>
      </p:pic>
    </p:spTree>
    <p:extLst>
      <p:ext uri="{BB962C8B-B14F-4D97-AF65-F5344CB8AC3E}">
        <p14:creationId xmlns:p14="http://schemas.microsoft.com/office/powerpoint/2010/main" val="25735241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C3E331-3590-4F94-A04A-5B6DD13A256C}"/>
              </a:ext>
            </a:extLst>
          </p:cNvPr>
          <p:cNvSpPr>
            <a:spLocks noGrp="1"/>
          </p:cNvSpPr>
          <p:nvPr>
            <p:ph type="title"/>
          </p:nvPr>
        </p:nvSpPr>
        <p:spPr/>
        <p:txBody>
          <a:bodyPr/>
          <a:lstStyle/>
          <a:p>
            <a:r>
              <a:rPr lang="en-US" dirty="0"/>
              <a:t>Azure Synapse 101</a:t>
            </a:r>
          </a:p>
        </p:txBody>
      </p:sp>
    </p:spTree>
    <p:extLst>
      <p:ext uri="{BB962C8B-B14F-4D97-AF65-F5344CB8AC3E}">
        <p14:creationId xmlns:p14="http://schemas.microsoft.com/office/powerpoint/2010/main" val="3755912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4516648-D234-A74D-8300-41A7EE028E83}"/>
              </a:ext>
            </a:extLst>
          </p:cNvPr>
          <p:cNvSpPr txBox="1"/>
          <p:nvPr/>
        </p:nvSpPr>
        <p:spPr>
          <a:xfrm>
            <a:off x="301455" y="234522"/>
            <a:ext cx="2204834" cy="480131"/>
          </a:xfrm>
          <a:prstGeom prst="rect">
            <a:avLst/>
          </a:prstGeom>
          <a:noFill/>
        </p:spPr>
        <p:txBody>
          <a:bodyPr wrap="none" rtlCol="0">
            <a:spAutoFit/>
          </a:bodyPr>
          <a:lstStyle/>
          <a:p>
            <a:pPr algn="ctr"/>
            <a:r>
              <a:rPr lang="en-US" sz="2520" dirty="0">
                <a:solidFill>
                  <a:srgbClr val="32145A"/>
                </a:solidFill>
                <a:latin typeface="+mj-lt"/>
                <a:cs typeface="Poppins" pitchFamily="2" charset="77"/>
              </a:rPr>
              <a:t>Search for lab</a:t>
            </a:r>
          </a:p>
        </p:txBody>
      </p:sp>
      <p:sp>
        <p:nvSpPr>
          <p:cNvPr id="49" name="TextBox 48">
            <a:extLst>
              <a:ext uri="{FF2B5EF4-FFF2-40B4-BE49-F238E27FC236}">
                <a16:creationId xmlns:a16="http://schemas.microsoft.com/office/drawing/2014/main" id="{68193C69-0B2E-4FD5-9E2D-FCEF77CCA822}"/>
              </a:ext>
            </a:extLst>
          </p:cNvPr>
          <p:cNvSpPr txBox="1"/>
          <p:nvPr/>
        </p:nvSpPr>
        <p:spPr>
          <a:xfrm>
            <a:off x="8401149" y="1038687"/>
            <a:ext cx="3340775" cy="707886"/>
          </a:xfrm>
          <a:prstGeom prst="rect">
            <a:avLst/>
          </a:prstGeom>
          <a:noFill/>
        </p:spPr>
        <p:txBody>
          <a:bodyPr wrap="square" rtlCol="0" anchor="b" anchorCtr="0">
            <a:spAutoFit/>
          </a:bodyPr>
          <a:lstStyle/>
          <a:p>
            <a:pPr marL="285750" indent="-285750">
              <a:buFont typeface="Arial" panose="020B0604020202020204" pitchFamily="34" charset="0"/>
              <a:buChar char="•"/>
            </a:pPr>
            <a:r>
              <a:rPr lang="en-US" sz="2000" dirty="0">
                <a:solidFill>
                  <a:schemeClr val="tx2"/>
                </a:solidFill>
                <a:ea typeface="League Spartan" charset="0"/>
                <a:cs typeface="Poppins" pitchFamily="2" charset="77"/>
              </a:rPr>
              <a:t>Search for </a:t>
            </a:r>
            <a:r>
              <a:rPr lang="en-US" sz="2000" dirty="0">
                <a:solidFill>
                  <a:srgbClr val="FF0000"/>
                </a:solidFill>
                <a:ea typeface="League Spartan" charset="0"/>
                <a:cs typeface="Poppins" pitchFamily="2" charset="77"/>
              </a:rPr>
              <a:t>lab</a:t>
            </a:r>
          </a:p>
          <a:p>
            <a:pPr marL="285750" indent="-285750">
              <a:buFont typeface="Arial" panose="020B0604020202020204" pitchFamily="34" charset="0"/>
              <a:buChar char="•"/>
            </a:pPr>
            <a:r>
              <a:rPr lang="en-US" sz="2000" dirty="0">
                <a:solidFill>
                  <a:schemeClr val="tx2"/>
                </a:solidFill>
                <a:ea typeface="League Spartan" charset="0"/>
                <a:cs typeface="Poppins" pitchFamily="2" charset="77"/>
              </a:rPr>
              <a:t>Click on </a:t>
            </a:r>
            <a:r>
              <a:rPr lang="en-US" sz="2000" dirty="0">
                <a:solidFill>
                  <a:srgbClr val="FF0000"/>
                </a:solidFill>
                <a:ea typeface="League Spartan" charset="0"/>
                <a:cs typeface="Poppins" pitchFamily="2" charset="77"/>
              </a:rPr>
              <a:t>Know More</a:t>
            </a:r>
          </a:p>
        </p:txBody>
      </p:sp>
      <p:pic>
        <p:nvPicPr>
          <p:cNvPr id="6" name="Picture 5" descr="Process to search for a lab in the learner portal. Type &quot;lab&quot; in the search box. All labs will be listed. When you find the one you need to work on, select &quot;Know More.&quot;">
            <a:extLst>
              <a:ext uri="{FF2B5EF4-FFF2-40B4-BE49-F238E27FC236}">
                <a16:creationId xmlns:a16="http://schemas.microsoft.com/office/drawing/2014/main" id="{2CAFBEF1-94E8-4114-AAC6-F41CA1AC694E}"/>
              </a:ext>
            </a:extLst>
          </p:cNvPr>
          <p:cNvPicPr>
            <a:picLocks noChangeAspect="1"/>
          </p:cNvPicPr>
          <p:nvPr/>
        </p:nvPicPr>
        <p:blipFill>
          <a:blip r:embed="rId2"/>
          <a:stretch>
            <a:fillRect/>
          </a:stretch>
        </p:blipFill>
        <p:spPr>
          <a:xfrm>
            <a:off x="301455" y="1038687"/>
            <a:ext cx="7919267" cy="5104660"/>
          </a:xfrm>
          <a:prstGeom prst="rect">
            <a:avLst/>
          </a:prstGeom>
        </p:spPr>
      </p:pic>
    </p:spTree>
    <p:extLst>
      <p:ext uri="{BB962C8B-B14F-4D97-AF65-F5344CB8AC3E}">
        <p14:creationId xmlns:p14="http://schemas.microsoft.com/office/powerpoint/2010/main" val="103314906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a:xfrm>
            <a:off x="584201" y="2447546"/>
            <a:ext cx="5083629" cy="1086215"/>
          </a:xfrm>
        </p:spPr>
        <p:txBody>
          <a:bodyPr/>
          <a:lstStyle/>
          <a:p>
            <a:r>
              <a:rPr lang="en-US" dirty="0"/>
              <a:t>Data Loading </a:t>
            </a:r>
            <a:r>
              <a:rPr lang="en-US"/>
              <a:t>&amp; </a:t>
            </a:r>
            <a:br>
              <a:rPr lang="en-US"/>
            </a:br>
            <a:r>
              <a:rPr lang="en-US"/>
              <a:t>Data </a:t>
            </a:r>
            <a:r>
              <a:rPr lang="en-US" dirty="0"/>
              <a:t>Lake Organization</a:t>
            </a:r>
          </a:p>
        </p:txBody>
      </p:sp>
    </p:spTree>
    <p:custDataLst>
      <p:tags r:id="rId1"/>
    </p:custDataLst>
    <p:extLst>
      <p:ext uri="{BB962C8B-B14F-4D97-AF65-F5344CB8AC3E}">
        <p14:creationId xmlns:p14="http://schemas.microsoft.com/office/powerpoint/2010/main" val="259600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821699" y="793244"/>
            <a:ext cx="3490781" cy="553920"/>
          </a:xfrm>
        </p:spPr>
        <p:txBody>
          <a:bodyPr/>
          <a:lstStyle/>
          <a:p>
            <a:r>
              <a:rPr lang="en-US"/>
              <a:t>Agenda</a:t>
            </a:r>
          </a:p>
        </p:txBody>
      </p:sp>
      <p:sp>
        <p:nvSpPr>
          <p:cNvPr id="16" name="Content Placeholder 3">
            <a:extLst>
              <a:ext uri="{FF2B5EF4-FFF2-40B4-BE49-F238E27FC236}">
                <a16:creationId xmlns:a16="http://schemas.microsoft.com/office/drawing/2014/main" id="{DB4BC256-5BF6-478C-99B0-0E86E5B6550E}"/>
              </a:ext>
            </a:extLst>
          </p:cNvPr>
          <p:cNvSpPr txBox="1">
            <a:spLocks/>
          </p:cNvSpPr>
          <p:nvPr/>
        </p:nvSpPr>
        <p:spPr>
          <a:xfrm>
            <a:off x="4704965" y="1666132"/>
            <a:ext cx="5096510"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2353" b="1" dirty="0">
                <a:solidFill>
                  <a:schemeClr val="tx2"/>
                </a:solidFill>
              </a:rPr>
              <a:t>1</a:t>
            </a:r>
            <a:r>
              <a:rPr lang="en-US" sz="2353" b="1" dirty="0"/>
              <a:t>  Integration (Orchestration)</a:t>
            </a:r>
          </a:p>
          <a:p>
            <a:pPr marL="281677" lvl="1" indent="0">
              <a:buNone/>
            </a:pPr>
            <a:r>
              <a:rPr lang="en-US" sz="1961" dirty="0">
                <a:solidFill>
                  <a:schemeClr val="tx1"/>
                </a:solidFill>
              </a:rPr>
              <a:t>Synapse pipelines</a:t>
            </a:r>
          </a:p>
          <a:p>
            <a:pPr marL="0" indent="0">
              <a:buNone/>
            </a:pPr>
            <a:endParaRPr lang="en-US" sz="2353" dirty="0"/>
          </a:p>
        </p:txBody>
      </p:sp>
      <p:sp>
        <p:nvSpPr>
          <p:cNvPr id="22" name="Content Placeholder 3">
            <a:extLst>
              <a:ext uri="{FF2B5EF4-FFF2-40B4-BE49-F238E27FC236}">
                <a16:creationId xmlns:a16="http://schemas.microsoft.com/office/drawing/2014/main" id="{E483C5AD-4ED2-487F-8F8C-791FA6DC8E7F}"/>
              </a:ext>
            </a:extLst>
          </p:cNvPr>
          <p:cNvSpPr txBox="1">
            <a:spLocks/>
          </p:cNvSpPr>
          <p:nvPr/>
        </p:nvSpPr>
        <p:spPr>
          <a:xfrm>
            <a:off x="4704965" y="3284791"/>
            <a:ext cx="5216384"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2353" b="1" dirty="0">
                <a:solidFill>
                  <a:schemeClr val="tx2"/>
                </a:solidFill>
              </a:rPr>
              <a:t>2</a:t>
            </a:r>
            <a:r>
              <a:rPr lang="en-US" sz="2353" b="1" dirty="0"/>
              <a:t>  Ingest files to tables</a:t>
            </a:r>
          </a:p>
          <a:p>
            <a:pPr marL="281677" lvl="1" indent="0">
              <a:buNone/>
            </a:pPr>
            <a:r>
              <a:rPr lang="en-US" sz="1961" dirty="0">
                <a:solidFill>
                  <a:schemeClr val="tx1"/>
                </a:solidFill>
              </a:rPr>
              <a:t>Copy versus CTAS</a:t>
            </a:r>
          </a:p>
          <a:p>
            <a:pPr marL="0" indent="0">
              <a:buNone/>
            </a:pPr>
            <a:endParaRPr lang="en-US" sz="2353" dirty="0"/>
          </a:p>
        </p:txBody>
      </p:sp>
      <p:sp>
        <p:nvSpPr>
          <p:cNvPr id="23" name="Content Placeholder 3">
            <a:extLst>
              <a:ext uri="{FF2B5EF4-FFF2-40B4-BE49-F238E27FC236}">
                <a16:creationId xmlns:a16="http://schemas.microsoft.com/office/drawing/2014/main" id="{BD84EAB6-A22D-4F47-9531-ED0E93B9DA5A}"/>
              </a:ext>
            </a:extLst>
          </p:cNvPr>
          <p:cNvSpPr txBox="1">
            <a:spLocks/>
          </p:cNvSpPr>
          <p:nvPr/>
        </p:nvSpPr>
        <p:spPr>
          <a:xfrm>
            <a:off x="4704965" y="4903449"/>
            <a:ext cx="5216384"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2353" b="1">
                <a:solidFill>
                  <a:schemeClr val="tx2"/>
                </a:solidFill>
              </a:rPr>
              <a:t>3</a:t>
            </a:r>
            <a:r>
              <a:rPr lang="en-US" sz="2353" b="1"/>
              <a:t>  Best practices</a:t>
            </a:r>
          </a:p>
          <a:p>
            <a:pPr marL="281677" lvl="1" indent="0">
              <a:buNone/>
            </a:pPr>
            <a:r>
              <a:rPr lang="en-US" sz="1961">
                <a:solidFill>
                  <a:schemeClr val="tx1"/>
                </a:solidFill>
              </a:rPr>
              <a:t>Various ingest and storage best practices</a:t>
            </a:r>
          </a:p>
          <a:p>
            <a:pPr marL="0" indent="0">
              <a:buNone/>
            </a:pPr>
            <a:endParaRPr lang="en-US" sz="2353"/>
          </a:p>
        </p:txBody>
      </p:sp>
      <p:pic>
        <p:nvPicPr>
          <p:cNvPr id="4" name="Picture 3">
            <a:extLst>
              <a:ext uri="{FF2B5EF4-FFF2-40B4-BE49-F238E27FC236}">
                <a16:creationId xmlns:a16="http://schemas.microsoft.com/office/drawing/2014/main" id="{9057937D-6520-485B-8080-FB7259B664D8}"/>
              </a:ext>
            </a:extLst>
          </p:cNvPr>
          <p:cNvPicPr>
            <a:picLocks noChangeAspect="1"/>
          </p:cNvPicPr>
          <p:nvPr/>
        </p:nvPicPr>
        <p:blipFill rotWithShape="1">
          <a:blip r:embed="rId4"/>
          <a:srcRect l="34893" t="385" r="32121" b="385"/>
          <a:stretch/>
        </p:blipFill>
        <p:spPr>
          <a:xfrm flipH="1">
            <a:off x="0" y="487"/>
            <a:ext cx="4403009" cy="6857026"/>
          </a:xfrm>
          <a:prstGeom prst="rect">
            <a:avLst/>
          </a:prstGeom>
          <a:noFill/>
        </p:spPr>
      </p:pic>
    </p:spTree>
    <p:custDataLst>
      <p:tags r:id="rId1"/>
    </p:custDataLst>
    <p:extLst>
      <p:ext uri="{BB962C8B-B14F-4D97-AF65-F5344CB8AC3E}">
        <p14:creationId xmlns:p14="http://schemas.microsoft.com/office/powerpoint/2010/main" val="172433738"/>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D450399-9912-4C7D-A85F-9EA3EAF4F694}"/>
              </a:ext>
            </a:extLst>
          </p:cNvPr>
          <p:cNvSpPr>
            <a:spLocks noGrp="1"/>
          </p:cNvSpPr>
          <p:nvPr>
            <p:ph type="title"/>
          </p:nvPr>
        </p:nvSpPr>
        <p:spPr/>
        <p:txBody>
          <a:bodyPr/>
          <a:lstStyle/>
          <a:p>
            <a:r>
              <a:rPr lang="en-US" dirty="0"/>
              <a:t>Azure Synapse Analytics </a:t>
            </a:r>
          </a:p>
        </p:txBody>
      </p:sp>
      <p:sp>
        <p:nvSpPr>
          <p:cNvPr id="6" name="empowering world's worker">
            <a:extLst>
              <a:ext uri="{FF2B5EF4-FFF2-40B4-BE49-F238E27FC236}">
                <a16:creationId xmlns:a16="http://schemas.microsoft.com/office/drawing/2014/main" id="{78052C4F-87BB-4F1C-BF2F-43938A411C5E}"/>
              </a:ext>
            </a:extLst>
          </p:cNvPr>
          <p:cNvSpPr/>
          <p:nvPr/>
        </p:nvSpPr>
        <p:spPr bwMode="auto">
          <a:xfrm>
            <a:off x="426424" y="908315"/>
            <a:ext cx="7757574" cy="221599"/>
          </a:xfrm>
          <a:prstGeom prst="rect">
            <a:avLst/>
          </a:prstGeom>
        </p:spPr>
        <p:txBody>
          <a:bodyPr vert="horz" wrap="square" lIns="0" tIns="0" rIns="0" bIns="0" rtlCol="0" anchor="t">
            <a:spAutoFit/>
          </a:bodyPr>
          <a:lstStyle/>
          <a:p>
            <a:pPr defTabSz="797968">
              <a:lnSpc>
                <a:spcPct val="90000"/>
              </a:lnSpc>
              <a:spcBef>
                <a:spcPct val="0"/>
              </a:spcBef>
              <a:spcAft>
                <a:spcPts val="800"/>
              </a:spcAft>
              <a:defRPr/>
            </a:pPr>
            <a:r>
              <a:rPr lang="en-US" sz="1600" dirty="0">
                <a:solidFill>
                  <a:srgbClr val="000000"/>
                </a:solidFill>
                <a:latin typeface="Segoe UI"/>
                <a:cs typeface="Segoe UI"/>
              </a:rPr>
              <a:t>Limitless analytics service with unmatched time to insight</a:t>
            </a:r>
            <a:endParaRPr kumimoji="0" lang="en-US" sz="1600" b="0" i="0" u="none" strike="noStrike" kern="1200" cap="none" spc="0" normalizeH="0" baseline="0" noProof="0" dirty="0">
              <a:ln w="3175">
                <a:noFill/>
              </a:ln>
              <a:solidFill>
                <a:srgbClr val="000000"/>
              </a:solidFill>
              <a:effectLst/>
              <a:uLnTx/>
              <a:uFillTx/>
              <a:latin typeface="Segoe UI"/>
              <a:ea typeface="+mn-ea"/>
              <a:cs typeface="Segoe UI Semibold"/>
            </a:endParaRPr>
          </a:p>
        </p:txBody>
      </p:sp>
      <p:sp>
        <p:nvSpPr>
          <p:cNvPr id="7" name="Rectangle 6">
            <a:extLst>
              <a:ext uri="{FF2B5EF4-FFF2-40B4-BE49-F238E27FC236}">
                <a16:creationId xmlns:a16="http://schemas.microsoft.com/office/drawing/2014/main" id="{63AE8E0B-D05A-43CA-A549-C61E6BBE8883}"/>
              </a:ext>
            </a:extLst>
          </p:cNvPr>
          <p:cNvSpPr/>
          <p:nvPr/>
        </p:nvSpPr>
        <p:spPr bwMode="auto">
          <a:xfrm>
            <a:off x="553885" y="1393053"/>
            <a:ext cx="8040606" cy="4832350"/>
          </a:xfrm>
          <a:prstGeom prst="rect">
            <a:avLst/>
          </a:prstGeom>
          <a:solidFill>
            <a:schemeClr val="bg1">
              <a:lumMod val="95000"/>
            </a:schemeClr>
          </a:solidFill>
          <a:ln>
            <a:noFill/>
            <a:headEnd type="none" w="med" len="med"/>
            <a:tailEnd type="none" w="med" len="med"/>
          </a:ln>
          <a:effectLst>
            <a:softEdge rad="1270000"/>
          </a:effectLst>
        </p:spPr>
        <p:style>
          <a:lnRef idx="1">
            <a:schemeClr val="accent2"/>
          </a:lnRef>
          <a:fillRef idx="3">
            <a:schemeClr val="accent2"/>
          </a:fillRef>
          <a:effectRef idx="2">
            <a:schemeClr val="accent2"/>
          </a:effectRef>
          <a:fontRef idx="minor">
            <a:schemeClr val="lt1"/>
          </a:fontRef>
        </p:style>
        <p:txBody>
          <a:bodyPr rot="0" spcFirstLastPara="0" vert="horz" wrap="square" lIns="118872" tIns="164592" rIns="0" bIns="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0070C3"/>
              </a:solidFill>
              <a:effectLst/>
              <a:uLnTx/>
              <a:uFillTx/>
              <a:latin typeface="Segoe UI"/>
              <a:ea typeface="+mn-ea"/>
              <a:cs typeface="+mn-cs"/>
            </a:endParaRPr>
          </a:p>
        </p:txBody>
      </p:sp>
      <p:grpSp>
        <p:nvGrpSpPr>
          <p:cNvPr id="8" name="Group 7">
            <a:extLst>
              <a:ext uri="{FF2B5EF4-FFF2-40B4-BE49-F238E27FC236}">
                <a16:creationId xmlns:a16="http://schemas.microsoft.com/office/drawing/2014/main" id="{1A958CCD-ABAD-48E0-8FE2-C9F98C6511C0}"/>
              </a:ext>
            </a:extLst>
          </p:cNvPr>
          <p:cNvGrpSpPr/>
          <p:nvPr/>
        </p:nvGrpSpPr>
        <p:grpSpPr>
          <a:xfrm>
            <a:off x="775753" y="1813292"/>
            <a:ext cx="7655325" cy="3311529"/>
            <a:chOff x="1115729" y="2187385"/>
            <a:chExt cx="7655325" cy="3311529"/>
          </a:xfrm>
        </p:grpSpPr>
        <p:sp>
          <p:nvSpPr>
            <p:cNvPr id="9" name="Rectangle 8">
              <a:extLst>
                <a:ext uri="{FF2B5EF4-FFF2-40B4-BE49-F238E27FC236}">
                  <a16:creationId xmlns:a16="http://schemas.microsoft.com/office/drawing/2014/main" id="{6254600A-9D34-4C7B-A7F9-A362A99C9292}"/>
                </a:ext>
              </a:extLst>
            </p:cNvPr>
            <p:cNvSpPr/>
            <p:nvPr/>
          </p:nvSpPr>
          <p:spPr bwMode="auto">
            <a:xfrm>
              <a:off x="1116434" y="2454682"/>
              <a:ext cx="7654620" cy="304423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18872" tIns="164592"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dirty="0">
                <a:ln>
                  <a:noFill/>
                </a:ln>
                <a:solidFill>
                  <a:srgbClr val="0078D7"/>
                </a:solidFill>
                <a:effectLst/>
                <a:uLnTx/>
                <a:uFillTx/>
                <a:latin typeface="Segoe UI"/>
                <a:ea typeface="Segoe UI" pitchFamily="34" charset="0"/>
                <a:cs typeface="Segoe UI" pitchFamily="34" charset="0"/>
              </a:endParaRPr>
            </a:p>
          </p:txBody>
        </p:sp>
        <p:sp>
          <p:nvSpPr>
            <p:cNvPr id="10" name="Rectangle 9">
              <a:extLst>
                <a:ext uri="{FF2B5EF4-FFF2-40B4-BE49-F238E27FC236}">
                  <a16:creationId xmlns:a16="http://schemas.microsoft.com/office/drawing/2014/main" id="{AC38BBBA-A5B8-4972-9F5A-E7C201751809}"/>
                </a:ext>
              </a:extLst>
            </p:cNvPr>
            <p:cNvSpPr/>
            <p:nvPr/>
          </p:nvSpPr>
          <p:spPr bwMode="auto">
            <a:xfrm>
              <a:off x="1115729" y="2187385"/>
              <a:ext cx="1820290" cy="27711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8872"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3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Synapse Analytics</a:t>
              </a:r>
            </a:p>
          </p:txBody>
        </p:sp>
      </p:grpSp>
      <p:sp>
        <p:nvSpPr>
          <p:cNvPr id="11" name="Rectangle 10">
            <a:extLst>
              <a:ext uri="{FF2B5EF4-FFF2-40B4-BE49-F238E27FC236}">
                <a16:creationId xmlns:a16="http://schemas.microsoft.com/office/drawing/2014/main" id="{80827C0C-A2B0-4D09-B7A8-6458E0B87929}"/>
              </a:ext>
            </a:extLst>
          </p:cNvPr>
          <p:cNvSpPr/>
          <p:nvPr/>
        </p:nvSpPr>
        <p:spPr bwMode="auto">
          <a:xfrm>
            <a:off x="892021" y="2647407"/>
            <a:ext cx="7428235" cy="2350795"/>
          </a:xfrm>
          <a:prstGeom prst="rect">
            <a:avLst/>
          </a:prstGeom>
          <a:solidFill>
            <a:schemeClr val="bg1"/>
          </a:solidFill>
          <a:ln>
            <a:noFill/>
            <a:headEnd type="none" w="med" len="med"/>
            <a:tailEnd type="none" w="med" len="med"/>
          </a:ln>
          <a:effectLst>
            <a:outerShdw blurRad="190500" dist="50800" dir="2700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18872" rIns="91440" bIns="9144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Platform</a:t>
            </a:r>
          </a:p>
        </p:txBody>
      </p:sp>
      <p:grpSp>
        <p:nvGrpSpPr>
          <p:cNvPr id="12" name="Group 11">
            <a:extLst>
              <a:ext uri="{FF2B5EF4-FFF2-40B4-BE49-F238E27FC236}">
                <a16:creationId xmlns:a16="http://schemas.microsoft.com/office/drawing/2014/main" id="{09EA3A49-F255-4B80-8747-0FB97BBE2E16}"/>
              </a:ext>
            </a:extLst>
          </p:cNvPr>
          <p:cNvGrpSpPr/>
          <p:nvPr/>
        </p:nvGrpSpPr>
        <p:grpSpPr>
          <a:xfrm>
            <a:off x="772577" y="4998201"/>
            <a:ext cx="7654620" cy="1057692"/>
            <a:chOff x="772577" y="4998201"/>
            <a:chExt cx="7654620" cy="1057692"/>
          </a:xfrm>
        </p:grpSpPr>
        <p:sp>
          <p:nvSpPr>
            <p:cNvPr id="13" name="Rectangle 12">
              <a:extLst>
                <a:ext uri="{FF2B5EF4-FFF2-40B4-BE49-F238E27FC236}">
                  <a16:creationId xmlns:a16="http://schemas.microsoft.com/office/drawing/2014/main" id="{54A165CF-1CDC-434B-8ADD-03082CA25B44}"/>
                </a:ext>
              </a:extLst>
            </p:cNvPr>
            <p:cNvSpPr/>
            <p:nvPr/>
          </p:nvSpPr>
          <p:spPr bwMode="auto">
            <a:xfrm>
              <a:off x="772577" y="5337965"/>
              <a:ext cx="7654620" cy="717928"/>
            </a:xfrm>
            <a:prstGeom prst="rect">
              <a:avLst/>
            </a:prstGeom>
            <a:solidFill>
              <a:schemeClr val="bg1"/>
            </a:solidFill>
            <a:ln>
              <a:noFill/>
              <a:headEnd type="none" w="med" len="med"/>
              <a:tailEnd type="none" w="med" len="med"/>
            </a:ln>
            <a:effectLst>
              <a:outerShdw blurRad="190500" dist="50800" dir="27000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18872" tIns="118872"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300" b="1" i="0" u="none" strike="noStrike" kern="1200" cap="none" spc="0" normalizeH="0" baseline="0" noProof="0" dirty="0">
                  <a:ln>
                    <a:noFill/>
                  </a:ln>
                  <a:solidFill>
                    <a:srgbClr val="0078D4"/>
                  </a:solidFill>
                  <a:effectLst/>
                  <a:uLnTx/>
                  <a:uFillTx/>
                  <a:latin typeface="Segoe UI Semibold"/>
                  <a:ea typeface="Segoe UI" pitchFamily="34" charset="0"/>
                  <a:cs typeface="Segoe UI Semibold" panose="020B0502040204020203" pitchFamily="34" charset="0"/>
                </a:rPr>
                <a:t>Azure</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300" b="1" i="0" u="none" strike="noStrike" kern="1200" cap="none" spc="0" normalizeH="0" baseline="0" noProof="0" dirty="0">
                  <a:ln>
                    <a:noFill/>
                  </a:ln>
                  <a:solidFill>
                    <a:srgbClr val="000000"/>
                  </a:solidFill>
                  <a:effectLst/>
                  <a:uLnTx/>
                  <a:uFillTx/>
                  <a:latin typeface="Segoe UI Semibold"/>
                  <a:ea typeface="Segoe UI" pitchFamily="34" charset="0"/>
                  <a:cs typeface="Segoe UI Semibold" panose="020B0502040204020203" pitchFamily="34" charset="0"/>
                </a:rPr>
                <a:t>Data Lake Storage</a:t>
              </a:r>
            </a:p>
          </p:txBody>
        </p:sp>
        <p:sp>
          <p:nvSpPr>
            <p:cNvPr id="14" name="TextBox 13">
              <a:extLst>
                <a:ext uri="{FF2B5EF4-FFF2-40B4-BE49-F238E27FC236}">
                  <a16:creationId xmlns:a16="http://schemas.microsoft.com/office/drawing/2014/main" id="{FBFF6E47-23C5-4A67-9823-C4714F0669B6}"/>
                </a:ext>
              </a:extLst>
            </p:cNvPr>
            <p:cNvSpPr txBox="1"/>
            <p:nvPr/>
          </p:nvSpPr>
          <p:spPr>
            <a:xfrm>
              <a:off x="6724420" y="5453263"/>
              <a:ext cx="1414300" cy="484556"/>
            </a:xfrm>
            <a:prstGeom prst="rect">
              <a:avLst/>
            </a:prstGeom>
            <a:noFill/>
          </p:spPr>
          <p:txBody>
            <a:bodyPr wrap="square" lIns="0" tIns="0" rIns="0" bIns="0" rtlCol="0">
              <a:spAutoFit/>
            </a:bodyPr>
            <a:lstStyle/>
            <a:p>
              <a:pPr marL="0" marR="0" lvl="0" indent="0" algn="l" defTabSz="914400" rtl="0" eaLnBrk="1" fontAlgn="auto" latinLnBrk="0" hangingPunct="1">
                <a:lnSpc>
                  <a:spcPts val="13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78D4"/>
                  </a:solidFill>
                  <a:effectLst/>
                  <a:uLnTx/>
                  <a:uFillTx/>
                  <a:latin typeface="Segoe UI Semibold"/>
                  <a:ea typeface="Segoe UI" panose="020B0502040204020203" pitchFamily="34" charset="0"/>
                  <a:cs typeface="Segoe UI" panose="020B0502040204020203" pitchFamily="34" charset="0"/>
                </a:rPr>
                <a:t>Common Data Model</a:t>
              </a:r>
            </a:p>
            <a:p>
              <a:pPr marL="0" marR="0" lvl="0" indent="0" algn="l" defTabSz="914400" rtl="0" eaLnBrk="1" fontAlgn="auto" latinLnBrk="0" hangingPunct="1">
                <a:lnSpc>
                  <a:spcPts val="13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78D4"/>
                  </a:solidFill>
                  <a:effectLst/>
                  <a:uLnTx/>
                  <a:uFillTx/>
                  <a:latin typeface="Segoe UI Semibold"/>
                  <a:ea typeface="Segoe UI" panose="020B0502040204020203" pitchFamily="34" charset="0"/>
                  <a:cs typeface="Segoe UI" panose="020B0502040204020203" pitchFamily="34" charset="0"/>
                </a:rPr>
                <a:t>Enterprise Security</a:t>
              </a:r>
            </a:p>
            <a:p>
              <a:pPr marL="0" marR="0" lvl="0" indent="0" algn="l" defTabSz="914400" rtl="0" eaLnBrk="1" fontAlgn="auto" latinLnBrk="0" hangingPunct="1">
                <a:lnSpc>
                  <a:spcPts val="13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78D4"/>
                  </a:solidFill>
                  <a:effectLst/>
                  <a:uLnTx/>
                  <a:uFillTx/>
                  <a:latin typeface="Segoe UI Semibold"/>
                  <a:ea typeface="Segoe UI" panose="020B0502040204020203" pitchFamily="34" charset="0"/>
                  <a:cs typeface="Segoe UI" panose="020B0502040204020203" pitchFamily="34" charset="0"/>
                </a:rPr>
                <a:t>Optimized for Analytics</a:t>
              </a:r>
            </a:p>
          </p:txBody>
        </p:sp>
        <p:grpSp>
          <p:nvGrpSpPr>
            <p:cNvPr id="15" name="Group 14">
              <a:extLst>
                <a:ext uri="{FF2B5EF4-FFF2-40B4-BE49-F238E27FC236}">
                  <a16:creationId xmlns:a16="http://schemas.microsoft.com/office/drawing/2014/main" id="{33BE2FFE-D754-4C7C-BCCB-2F0D8B396188}"/>
                </a:ext>
              </a:extLst>
            </p:cNvPr>
            <p:cNvGrpSpPr/>
            <p:nvPr/>
          </p:nvGrpSpPr>
          <p:grpSpPr>
            <a:xfrm>
              <a:off x="3931915" y="4998201"/>
              <a:ext cx="2436090" cy="774917"/>
              <a:chOff x="4053274" y="4916113"/>
              <a:chExt cx="2436090" cy="857006"/>
            </a:xfrm>
          </p:grpSpPr>
          <p:cxnSp>
            <p:nvCxnSpPr>
              <p:cNvPr id="16" name="Straight Connector 15">
                <a:extLst>
                  <a:ext uri="{FF2B5EF4-FFF2-40B4-BE49-F238E27FC236}">
                    <a16:creationId xmlns:a16="http://schemas.microsoft.com/office/drawing/2014/main" id="{27CF1A39-0075-4FA4-ADB3-0D4C88F63A6D}"/>
                  </a:ext>
                </a:extLst>
              </p:cNvPr>
              <p:cNvCxnSpPr>
                <a:cxnSpLocks/>
              </p:cNvCxnSpPr>
              <p:nvPr/>
            </p:nvCxnSpPr>
            <p:spPr>
              <a:xfrm flipV="1">
                <a:off x="4053274"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EA08610E-A314-4A75-B9B3-2DC75E473717}"/>
                  </a:ext>
                </a:extLst>
              </p:cNvPr>
              <p:cNvCxnSpPr>
                <a:cxnSpLocks/>
              </p:cNvCxnSpPr>
              <p:nvPr/>
            </p:nvCxnSpPr>
            <p:spPr>
              <a:xfrm flipV="1">
                <a:off x="4146264" y="4916113"/>
                <a:ext cx="0" cy="770123"/>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833CACC8-1351-4061-833E-3886F45A3703}"/>
                  </a:ext>
                </a:extLst>
              </p:cNvPr>
              <p:cNvCxnSpPr>
                <a:cxnSpLocks/>
              </p:cNvCxnSpPr>
              <p:nvPr/>
            </p:nvCxnSpPr>
            <p:spPr>
              <a:xfrm flipV="1">
                <a:off x="4239862"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AA4253C-AD68-4811-B626-AEF12EA9C69B}"/>
                  </a:ext>
                </a:extLst>
              </p:cNvPr>
              <p:cNvCxnSpPr>
                <a:cxnSpLocks/>
              </p:cNvCxnSpPr>
              <p:nvPr/>
            </p:nvCxnSpPr>
            <p:spPr>
              <a:xfrm flipV="1">
                <a:off x="4327618" y="4916113"/>
                <a:ext cx="0" cy="770123"/>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19E2B07C-5840-4E76-9961-BAED39D3F721}"/>
                  </a:ext>
                </a:extLst>
              </p:cNvPr>
              <p:cNvCxnSpPr>
                <a:cxnSpLocks/>
              </p:cNvCxnSpPr>
              <p:nvPr/>
            </p:nvCxnSpPr>
            <p:spPr>
              <a:xfrm flipV="1">
                <a:off x="4420557"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925D8228-CABD-48BE-B2FD-F8B9CBEC4FB1}"/>
                  </a:ext>
                </a:extLst>
              </p:cNvPr>
              <p:cNvCxnSpPr>
                <a:cxnSpLocks/>
              </p:cNvCxnSpPr>
              <p:nvPr/>
            </p:nvCxnSpPr>
            <p:spPr>
              <a:xfrm flipV="1">
                <a:off x="4505798"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AD386C60-4191-46F7-802C-2B9D531544B7}"/>
                  </a:ext>
                </a:extLst>
              </p:cNvPr>
              <p:cNvCxnSpPr>
                <a:cxnSpLocks/>
              </p:cNvCxnSpPr>
              <p:nvPr/>
            </p:nvCxnSpPr>
            <p:spPr>
              <a:xfrm flipV="1">
                <a:off x="4595679"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CC1B94F7-9F65-4F6D-8F49-E6840E434E87}"/>
                  </a:ext>
                </a:extLst>
              </p:cNvPr>
              <p:cNvCxnSpPr>
                <a:cxnSpLocks/>
              </p:cNvCxnSpPr>
              <p:nvPr/>
            </p:nvCxnSpPr>
            <p:spPr>
              <a:xfrm flipV="1">
                <a:off x="4683807"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7CAD5DC-6FBB-461B-8992-5B4D2827C4FE}"/>
                  </a:ext>
                </a:extLst>
              </p:cNvPr>
              <p:cNvCxnSpPr>
                <a:cxnSpLocks/>
              </p:cNvCxnSpPr>
              <p:nvPr/>
            </p:nvCxnSpPr>
            <p:spPr>
              <a:xfrm flipV="1">
                <a:off x="4776798"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34BE2AE-161F-4C8F-829C-9531DB245921}"/>
                  </a:ext>
                </a:extLst>
              </p:cNvPr>
              <p:cNvCxnSpPr>
                <a:cxnSpLocks/>
              </p:cNvCxnSpPr>
              <p:nvPr/>
            </p:nvCxnSpPr>
            <p:spPr>
              <a:xfrm flipV="1">
                <a:off x="4869788"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F92C06B9-08B9-4E52-B4D3-3A3B8FA0AEA9}"/>
                  </a:ext>
                </a:extLst>
              </p:cNvPr>
              <p:cNvCxnSpPr>
                <a:cxnSpLocks/>
              </p:cNvCxnSpPr>
              <p:nvPr/>
            </p:nvCxnSpPr>
            <p:spPr>
              <a:xfrm flipV="1">
                <a:off x="4952178"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B1D975C-3AA3-481A-BEBC-A9D59E761F26}"/>
                  </a:ext>
                </a:extLst>
              </p:cNvPr>
              <p:cNvCxnSpPr>
                <a:cxnSpLocks/>
              </p:cNvCxnSpPr>
              <p:nvPr/>
            </p:nvCxnSpPr>
            <p:spPr>
              <a:xfrm flipV="1">
                <a:off x="5045168"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D69D3AE7-2E91-41D8-AD0B-D1ECA3D8FB55}"/>
                  </a:ext>
                </a:extLst>
              </p:cNvPr>
              <p:cNvCxnSpPr>
                <a:cxnSpLocks/>
              </p:cNvCxnSpPr>
              <p:nvPr/>
            </p:nvCxnSpPr>
            <p:spPr>
              <a:xfrm flipV="1">
                <a:off x="5138766"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9D3AFC8F-FCEA-4AEB-BC7B-7B16368CD215}"/>
                  </a:ext>
                </a:extLst>
              </p:cNvPr>
              <p:cNvCxnSpPr>
                <a:cxnSpLocks/>
              </p:cNvCxnSpPr>
              <p:nvPr/>
            </p:nvCxnSpPr>
            <p:spPr>
              <a:xfrm flipV="1">
                <a:off x="5226522" y="4916113"/>
                <a:ext cx="0" cy="770123"/>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2A81E13-EB0B-4A6E-8D23-2EE7113ACF84}"/>
                  </a:ext>
                </a:extLst>
              </p:cNvPr>
              <p:cNvCxnSpPr>
                <a:cxnSpLocks/>
              </p:cNvCxnSpPr>
              <p:nvPr/>
            </p:nvCxnSpPr>
            <p:spPr>
              <a:xfrm flipV="1">
                <a:off x="5319461"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5A99B171-D7FD-402F-9800-BAF64A150744}"/>
                  </a:ext>
                </a:extLst>
              </p:cNvPr>
              <p:cNvCxnSpPr>
                <a:cxnSpLocks/>
              </p:cNvCxnSpPr>
              <p:nvPr/>
            </p:nvCxnSpPr>
            <p:spPr>
              <a:xfrm flipV="1">
                <a:off x="5404702" y="4916113"/>
                <a:ext cx="0" cy="779428"/>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12C4D812-5626-4539-8C73-0DB6B39507BF}"/>
                  </a:ext>
                </a:extLst>
              </p:cNvPr>
              <p:cNvCxnSpPr>
                <a:cxnSpLocks/>
              </p:cNvCxnSpPr>
              <p:nvPr/>
            </p:nvCxnSpPr>
            <p:spPr>
              <a:xfrm flipV="1">
                <a:off x="5494583"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079B3711-8A14-48E1-B6A1-C6E95F14FAB6}"/>
                  </a:ext>
                </a:extLst>
              </p:cNvPr>
              <p:cNvCxnSpPr>
                <a:cxnSpLocks/>
              </p:cNvCxnSpPr>
              <p:nvPr/>
            </p:nvCxnSpPr>
            <p:spPr>
              <a:xfrm flipV="1">
                <a:off x="5582711" y="4916113"/>
                <a:ext cx="0" cy="779428"/>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E9959F9-6C20-4AB5-836A-8521B8437F44}"/>
                  </a:ext>
                </a:extLst>
              </p:cNvPr>
              <p:cNvCxnSpPr>
                <a:cxnSpLocks/>
              </p:cNvCxnSpPr>
              <p:nvPr/>
            </p:nvCxnSpPr>
            <p:spPr>
              <a:xfrm flipV="1">
                <a:off x="5675702"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796833F7-1C59-41D2-9D4F-8417F031019C}"/>
                  </a:ext>
                </a:extLst>
              </p:cNvPr>
              <p:cNvCxnSpPr>
                <a:cxnSpLocks/>
              </p:cNvCxnSpPr>
              <p:nvPr/>
            </p:nvCxnSpPr>
            <p:spPr>
              <a:xfrm flipV="1">
                <a:off x="5768692" y="4916113"/>
                <a:ext cx="0" cy="770123"/>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04A68315-2FE5-4721-94EB-C5553BA52636}"/>
                  </a:ext>
                </a:extLst>
              </p:cNvPr>
              <p:cNvCxnSpPr>
                <a:cxnSpLocks/>
              </p:cNvCxnSpPr>
              <p:nvPr/>
            </p:nvCxnSpPr>
            <p:spPr>
              <a:xfrm flipV="1">
                <a:off x="5859438"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38795316-3792-40A1-ACBC-37A71B46CAA9}"/>
                  </a:ext>
                </a:extLst>
              </p:cNvPr>
              <p:cNvCxnSpPr>
                <a:cxnSpLocks/>
              </p:cNvCxnSpPr>
              <p:nvPr/>
            </p:nvCxnSpPr>
            <p:spPr>
              <a:xfrm flipV="1">
                <a:off x="5947194"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65A90FE8-A567-44FD-A403-2133BC513904}"/>
                  </a:ext>
                </a:extLst>
              </p:cNvPr>
              <p:cNvCxnSpPr>
                <a:cxnSpLocks/>
              </p:cNvCxnSpPr>
              <p:nvPr/>
            </p:nvCxnSpPr>
            <p:spPr>
              <a:xfrm flipV="1">
                <a:off x="6040133"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75A4382F-3490-43EB-857A-0C0060195611}"/>
                  </a:ext>
                </a:extLst>
              </p:cNvPr>
              <p:cNvCxnSpPr>
                <a:cxnSpLocks/>
              </p:cNvCxnSpPr>
              <p:nvPr/>
            </p:nvCxnSpPr>
            <p:spPr>
              <a:xfrm flipV="1">
                <a:off x="6125374" y="4916113"/>
                <a:ext cx="0" cy="779428"/>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36CFE2EC-E362-4235-AD4B-2896DC1C08C4}"/>
                  </a:ext>
                </a:extLst>
              </p:cNvPr>
              <p:cNvCxnSpPr>
                <a:cxnSpLocks/>
              </p:cNvCxnSpPr>
              <p:nvPr/>
            </p:nvCxnSpPr>
            <p:spPr>
              <a:xfrm flipV="1">
                <a:off x="6215255"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57011FEC-1B27-4B3B-9EA6-A3ECA49C7A9D}"/>
                  </a:ext>
                </a:extLst>
              </p:cNvPr>
              <p:cNvCxnSpPr>
                <a:cxnSpLocks/>
              </p:cNvCxnSpPr>
              <p:nvPr/>
            </p:nvCxnSpPr>
            <p:spPr>
              <a:xfrm flipV="1">
                <a:off x="6318974" y="4916113"/>
                <a:ext cx="0" cy="779428"/>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D3B14C8C-BBDA-4A8D-A229-0F24D175B704}"/>
                  </a:ext>
                </a:extLst>
              </p:cNvPr>
              <p:cNvCxnSpPr>
                <a:cxnSpLocks/>
              </p:cNvCxnSpPr>
              <p:nvPr/>
            </p:nvCxnSpPr>
            <p:spPr>
              <a:xfrm flipV="1">
                <a:off x="6396374"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72C04F8A-5A90-4F6C-85DB-0E9ABEF3F5BB}"/>
                  </a:ext>
                </a:extLst>
              </p:cNvPr>
              <p:cNvCxnSpPr>
                <a:cxnSpLocks/>
              </p:cNvCxnSpPr>
              <p:nvPr/>
            </p:nvCxnSpPr>
            <p:spPr>
              <a:xfrm flipV="1">
                <a:off x="6489364"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cxnSp>
        <p:nvCxnSpPr>
          <p:cNvPr id="44" name="Straight Connector 43">
            <a:extLst>
              <a:ext uri="{FF2B5EF4-FFF2-40B4-BE49-F238E27FC236}">
                <a16:creationId xmlns:a16="http://schemas.microsoft.com/office/drawing/2014/main" id="{9DB36C69-98B0-40A2-AD4A-5674747177AC}"/>
              </a:ext>
            </a:extLst>
          </p:cNvPr>
          <p:cNvCxnSpPr>
            <a:cxnSpLocks/>
            <a:endCxn id="45" idx="1"/>
          </p:cNvCxnSpPr>
          <p:nvPr/>
        </p:nvCxnSpPr>
        <p:spPr>
          <a:xfrm>
            <a:off x="8247767" y="5807479"/>
            <a:ext cx="823208" cy="9247"/>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45" name="Rectangle 44">
            <a:extLst>
              <a:ext uri="{FF2B5EF4-FFF2-40B4-BE49-F238E27FC236}">
                <a16:creationId xmlns:a16="http://schemas.microsoft.com/office/drawing/2014/main" id="{DCD1C0D0-FBFF-4E66-AECF-DE65604BB1C7}"/>
              </a:ext>
            </a:extLst>
          </p:cNvPr>
          <p:cNvSpPr/>
          <p:nvPr/>
        </p:nvSpPr>
        <p:spPr bwMode="auto">
          <a:xfrm>
            <a:off x="9070975" y="5577561"/>
            <a:ext cx="2538413" cy="478329"/>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Data </a:t>
            </a:r>
            <a:r>
              <a:rPr kumimoji="0" lang="en-US" sz="1200" b="1"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lake integrated </a:t>
            </a:r>
            <a:r>
              <a:rPr kumimoji="0" lang="en-US" sz="12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and Common Data Model aware</a:t>
            </a:r>
            <a:endParaRPr kumimoji="0" lang="en-US" sz="1200" b="1"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endParaRPr>
          </a:p>
        </p:txBody>
      </p:sp>
      <p:sp>
        <p:nvSpPr>
          <p:cNvPr id="46" name="Rectangle 45">
            <a:extLst>
              <a:ext uri="{FF2B5EF4-FFF2-40B4-BE49-F238E27FC236}">
                <a16:creationId xmlns:a16="http://schemas.microsoft.com/office/drawing/2014/main" id="{36E778D1-F36B-4F99-BE6E-061554CFF1DA}"/>
              </a:ext>
            </a:extLst>
          </p:cNvPr>
          <p:cNvSpPr/>
          <p:nvPr/>
        </p:nvSpPr>
        <p:spPr bwMode="auto">
          <a:xfrm>
            <a:off x="2052413" y="4424534"/>
            <a:ext cx="1612367" cy="436509"/>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dirty="0">
                <a:ln>
                  <a:noFill/>
                </a:ln>
                <a:solidFill>
                  <a:srgbClr val="FFFFFF"/>
                </a:solidFill>
                <a:effectLst/>
                <a:uLnTx/>
                <a:uFillTx/>
                <a:latin typeface="Segoe UI"/>
                <a:ea typeface="Segoe UI" pitchFamily="34" charset="0"/>
                <a:cs typeface="Segoe UI" pitchFamily="34" charset="0"/>
              </a:rPr>
              <a:t>METASTORE</a:t>
            </a:r>
          </a:p>
        </p:txBody>
      </p:sp>
      <p:sp>
        <p:nvSpPr>
          <p:cNvPr id="47" name="Rectangle 46">
            <a:extLst>
              <a:ext uri="{FF2B5EF4-FFF2-40B4-BE49-F238E27FC236}">
                <a16:creationId xmlns:a16="http://schemas.microsoft.com/office/drawing/2014/main" id="{253DD55B-E7DD-4EDA-8046-553354EE11EB}"/>
              </a:ext>
            </a:extLst>
          </p:cNvPr>
          <p:cNvSpPr/>
          <p:nvPr/>
        </p:nvSpPr>
        <p:spPr bwMode="auto">
          <a:xfrm>
            <a:off x="2052413" y="3331416"/>
            <a:ext cx="1612366" cy="430482"/>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dirty="0">
                <a:ln>
                  <a:noFill/>
                </a:ln>
                <a:solidFill>
                  <a:srgbClr val="FFFFFF"/>
                </a:solidFill>
                <a:effectLst/>
                <a:uLnTx/>
                <a:uFillTx/>
                <a:latin typeface="Segoe UI"/>
                <a:ea typeface="Segoe UI" pitchFamily="34" charset="0"/>
                <a:cs typeface="Segoe UI" pitchFamily="34" charset="0"/>
              </a:rPr>
              <a:t>SECURITY</a:t>
            </a:r>
          </a:p>
        </p:txBody>
      </p:sp>
      <p:sp>
        <p:nvSpPr>
          <p:cNvPr id="48" name="Rectangle 47">
            <a:extLst>
              <a:ext uri="{FF2B5EF4-FFF2-40B4-BE49-F238E27FC236}">
                <a16:creationId xmlns:a16="http://schemas.microsoft.com/office/drawing/2014/main" id="{C0545D86-76AA-424C-A711-D569E3AF3F45}"/>
              </a:ext>
            </a:extLst>
          </p:cNvPr>
          <p:cNvSpPr/>
          <p:nvPr/>
        </p:nvSpPr>
        <p:spPr bwMode="auto">
          <a:xfrm>
            <a:off x="2052413" y="2781843"/>
            <a:ext cx="1612366" cy="436509"/>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dirty="0">
                <a:ln>
                  <a:noFill/>
                </a:ln>
                <a:solidFill>
                  <a:srgbClr val="FFFFFF"/>
                </a:solidFill>
                <a:effectLst/>
                <a:uLnTx/>
                <a:uFillTx/>
                <a:latin typeface="Segoe UI"/>
                <a:ea typeface="Segoe UI" pitchFamily="34" charset="0"/>
                <a:cs typeface="Segoe UI" pitchFamily="34" charset="0"/>
              </a:rPr>
              <a:t>MANAGEMENT</a:t>
            </a:r>
          </a:p>
        </p:txBody>
      </p:sp>
      <p:sp>
        <p:nvSpPr>
          <p:cNvPr id="49" name="Rectangle 48">
            <a:extLst>
              <a:ext uri="{FF2B5EF4-FFF2-40B4-BE49-F238E27FC236}">
                <a16:creationId xmlns:a16="http://schemas.microsoft.com/office/drawing/2014/main" id="{94464004-5A22-4B58-8133-C5D17DE63CF0}"/>
              </a:ext>
            </a:extLst>
          </p:cNvPr>
          <p:cNvSpPr/>
          <p:nvPr/>
        </p:nvSpPr>
        <p:spPr bwMode="auto">
          <a:xfrm>
            <a:off x="2052413" y="3874962"/>
            <a:ext cx="1612366" cy="436509"/>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dirty="0">
                <a:ln>
                  <a:noFill/>
                </a:ln>
                <a:solidFill>
                  <a:srgbClr val="FFFFFF"/>
                </a:solidFill>
                <a:effectLst/>
                <a:uLnTx/>
                <a:uFillTx/>
                <a:latin typeface="Segoe UI"/>
                <a:ea typeface="Segoe UI" pitchFamily="34" charset="0"/>
                <a:cs typeface="Segoe UI" pitchFamily="34" charset="0"/>
              </a:rPr>
              <a:t>MONITORING</a:t>
            </a:r>
          </a:p>
        </p:txBody>
      </p:sp>
      <p:sp>
        <p:nvSpPr>
          <p:cNvPr id="50" name="Rectangle 49">
            <a:extLst>
              <a:ext uri="{FF2B5EF4-FFF2-40B4-BE49-F238E27FC236}">
                <a16:creationId xmlns:a16="http://schemas.microsoft.com/office/drawing/2014/main" id="{2671B03A-81D6-478F-BD24-4FBE61123CBB}"/>
              </a:ext>
            </a:extLst>
          </p:cNvPr>
          <p:cNvSpPr/>
          <p:nvPr/>
        </p:nvSpPr>
        <p:spPr bwMode="auto">
          <a:xfrm>
            <a:off x="9070975" y="4838611"/>
            <a:ext cx="2538413" cy="647920"/>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Integrated </a:t>
            </a:r>
            <a:r>
              <a:rPr kumimoji="0" lang="en-US" sz="1200" b="1"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platform services </a:t>
            </a:r>
            <a:br>
              <a:rPr lang="en-US" sz="1200" b="1" i="0" u="none" strike="noStrike" kern="1200" cap="none" spc="0" normalizeH="0" baseline="0" noProof="0" dirty="0">
                <a:ln>
                  <a:noFill/>
                </a:ln>
                <a:effectLst/>
                <a:uLnTx/>
                <a:uFillTx/>
                <a:latin typeface="Segoe UI"/>
              </a:rPr>
            </a:br>
            <a:r>
              <a:rPr kumimoji="0" lang="en-US" sz="12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for, management, security, monitoring, and </a:t>
            </a:r>
            <a:r>
              <a:rPr lang="en-US" sz="1200" dirty="0">
                <a:gradFill>
                  <a:gsLst>
                    <a:gs pos="2917">
                      <a:prstClr val="black"/>
                    </a:gs>
                    <a:gs pos="30000">
                      <a:prstClr val="black"/>
                    </a:gs>
                  </a:gsLst>
                  <a:lin ang="5400000" scaled="0"/>
                </a:gradFill>
                <a:latin typeface="Segoe UI"/>
              </a:rPr>
              <a:t>meta-store</a:t>
            </a:r>
            <a:endParaRPr kumimoji="0" lang="en-US" sz="1200" b="1"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endParaRPr>
          </a:p>
        </p:txBody>
      </p:sp>
      <p:cxnSp>
        <p:nvCxnSpPr>
          <p:cNvPr id="51" name="Straight Connector 50">
            <a:extLst>
              <a:ext uri="{FF2B5EF4-FFF2-40B4-BE49-F238E27FC236}">
                <a16:creationId xmlns:a16="http://schemas.microsoft.com/office/drawing/2014/main" id="{CF0E0A25-6A3F-4F14-ACA8-E489033D7762}"/>
              </a:ext>
            </a:extLst>
          </p:cNvPr>
          <p:cNvCxnSpPr>
            <a:cxnSpLocks/>
            <a:endCxn id="50" idx="1"/>
          </p:cNvCxnSpPr>
          <p:nvPr/>
        </p:nvCxnSpPr>
        <p:spPr>
          <a:xfrm>
            <a:off x="8189008" y="4861043"/>
            <a:ext cx="881967" cy="301528"/>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07AE5EB2-1FDA-46F8-A22D-C8910947F966}"/>
              </a:ext>
              <a:ext uri="{C183D7F6-B498-43B3-948B-1728B52AA6E4}">
                <adec:decorative xmlns:adec="http://schemas.microsoft.com/office/drawing/2017/decorative" val="1"/>
              </a:ext>
            </a:extLst>
          </p:cNvPr>
          <p:cNvCxnSpPr>
            <a:cxnSpLocks/>
          </p:cNvCxnSpPr>
          <p:nvPr/>
        </p:nvCxnSpPr>
        <p:spPr>
          <a:xfrm>
            <a:off x="1877839" y="2781843"/>
            <a:ext cx="0" cy="2079200"/>
          </a:xfrm>
          <a:prstGeom prst="line">
            <a:avLst/>
          </a:prstGeom>
          <a:ln w="25400">
            <a:gradFill>
              <a:gsLst>
                <a:gs pos="0">
                  <a:schemeClr val="accent1"/>
                </a:gs>
                <a:gs pos="100000">
                  <a:srgbClr val="50E6FF"/>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9CF6DD72-B710-49D1-94A5-A87AE0396FE3}"/>
              </a:ext>
            </a:extLst>
          </p:cNvPr>
          <p:cNvSpPr/>
          <p:nvPr/>
        </p:nvSpPr>
        <p:spPr bwMode="auto">
          <a:xfrm>
            <a:off x="3816117" y="4602301"/>
            <a:ext cx="4213419" cy="25874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18288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dirty="0">
                <a:ln>
                  <a:noFill/>
                </a:ln>
                <a:solidFill>
                  <a:srgbClr val="FFFFFF"/>
                </a:solidFill>
                <a:effectLst/>
                <a:uLnTx/>
                <a:uFillTx/>
                <a:latin typeface="Segoe UI"/>
                <a:ea typeface="Segoe UI" pitchFamily="34" charset="0"/>
                <a:cs typeface="Segoe UI" pitchFamily="34" charset="0"/>
              </a:rPr>
              <a:t>DATA INTEGRATION</a:t>
            </a:r>
          </a:p>
        </p:txBody>
      </p:sp>
      <p:grpSp>
        <p:nvGrpSpPr>
          <p:cNvPr id="54" name="Group 53">
            <a:extLst>
              <a:ext uri="{FF2B5EF4-FFF2-40B4-BE49-F238E27FC236}">
                <a16:creationId xmlns:a16="http://schemas.microsoft.com/office/drawing/2014/main" id="{427BE648-DAF1-4C51-9831-952F9DF49EDF}"/>
              </a:ext>
            </a:extLst>
          </p:cNvPr>
          <p:cNvGrpSpPr/>
          <p:nvPr/>
        </p:nvGrpSpPr>
        <p:grpSpPr>
          <a:xfrm>
            <a:off x="5952629" y="4060181"/>
            <a:ext cx="2076908" cy="490796"/>
            <a:chOff x="5911431" y="4135704"/>
            <a:chExt cx="2076908" cy="490796"/>
          </a:xfrm>
        </p:grpSpPr>
        <p:sp>
          <p:nvSpPr>
            <p:cNvPr id="55" name="Rectangle 54">
              <a:extLst>
                <a:ext uri="{FF2B5EF4-FFF2-40B4-BE49-F238E27FC236}">
                  <a16:creationId xmlns:a16="http://schemas.microsoft.com/office/drawing/2014/main" id="{AC3BB007-AB8E-4A06-9574-2BD3CA50573A}"/>
                </a:ext>
              </a:extLst>
            </p:cNvPr>
            <p:cNvSpPr/>
            <p:nvPr/>
          </p:nvSpPr>
          <p:spPr bwMode="auto">
            <a:xfrm>
              <a:off x="5911431" y="4135704"/>
              <a:ext cx="2076908" cy="490796"/>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6" name="Picture 4">
              <a:extLst>
                <a:ext uri="{FF2B5EF4-FFF2-40B4-BE49-F238E27FC236}">
                  <a16:creationId xmlns:a16="http://schemas.microsoft.com/office/drawing/2014/main" id="{3E0DBEF9-A1CA-4B28-B499-62249BE721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28306" y="4221643"/>
              <a:ext cx="594448" cy="309482"/>
            </a:xfrm>
            <a:prstGeom prst="rect">
              <a:avLst/>
            </a:prstGeom>
            <a:noFill/>
            <a:extLst>
              <a:ext uri="{909E8E84-426E-40DD-AFC4-6F175D3DCCD1}">
                <a14:hiddenFill xmlns:a14="http://schemas.microsoft.com/office/drawing/2010/main">
                  <a:solidFill>
                    <a:srgbClr val="FFFFFF"/>
                  </a:solidFill>
                </a14:hiddenFill>
              </a:ext>
            </a:extLst>
          </p:spPr>
        </p:pic>
      </p:grpSp>
      <p:sp>
        <p:nvSpPr>
          <p:cNvPr id="57" name="Rectangle 56">
            <a:extLst>
              <a:ext uri="{FF2B5EF4-FFF2-40B4-BE49-F238E27FC236}">
                <a16:creationId xmlns:a16="http://schemas.microsoft.com/office/drawing/2014/main" id="{922C63DC-3060-4300-8BB4-671C252FE040}"/>
              </a:ext>
            </a:extLst>
          </p:cNvPr>
          <p:cNvSpPr/>
          <p:nvPr/>
        </p:nvSpPr>
        <p:spPr bwMode="auto">
          <a:xfrm>
            <a:off x="3816118" y="4062392"/>
            <a:ext cx="2085040" cy="490796"/>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SQL</a:t>
            </a:r>
          </a:p>
        </p:txBody>
      </p:sp>
      <p:sp>
        <p:nvSpPr>
          <p:cNvPr id="58" name="TextBox 57">
            <a:extLst>
              <a:ext uri="{FF2B5EF4-FFF2-40B4-BE49-F238E27FC236}">
                <a16:creationId xmlns:a16="http://schemas.microsoft.com/office/drawing/2014/main" id="{295C5000-8792-4BAB-81C4-8262B78BADEE}"/>
              </a:ext>
            </a:extLst>
          </p:cNvPr>
          <p:cNvSpPr txBox="1"/>
          <p:nvPr/>
        </p:nvSpPr>
        <p:spPr>
          <a:xfrm>
            <a:off x="3816117" y="3856987"/>
            <a:ext cx="2399295" cy="154081"/>
          </a:xfrm>
          <a:prstGeom prst="rect">
            <a:avLst/>
          </a:prstGeom>
          <a:noFill/>
        </p:spPr>
        <p:txBody>
          <a:bodyPr wrap="square" lIns="0" tIns="0" rIns="0" bIns="0" rtlCol="0">
            <a:spAutoFit/>
          </a:bodyPr>
          <a:lstStyle/>
          <a:p>
            <a:pPr marL="0" marR="0" lvl="0" indent="0" algn="l" defTabSz="914400" rtl="0" eaLnBrk="1" fontAlgn="auto" latinLnBrk="0" hangingPunct="1">
              <a:lnSpc>
                <a:spcPts val="13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0000"/>
                </a:solidFill>
                <a:effectLst/>
                <a:uLnTx/>
                <a:uFillTx/>
                <a:latin typeface="Segoe UI Semibold"/>
                <a:ea typeface="Segoe UI" panose="020B0502040204020203" pitchFamily="34" charset="0"/>
                <a:cs typeface="Segoe UI" panose="020B0502040204020203" pitchFamily="34" charset="0"/>
              </a:rPr>
              <a:t>Analytics Runtimes</a:t>
            </a:r>
          </a:p>
        </p:txBody>
      </p:sp>
      <p:sp>
        <p:nvSpPr>
          <p:cNvPr id="59" name="Rectangle 58">
            <a:extLst>
              <a:ext uri="{FF2B5EF4-FFF2-40B4-BE49-F238E27FC236}">
                <a16:creationId xmlns:a16="http://schemas.microsoft.com/office/drawing/2014/main" id="{49223E51-AF5A-4394-9724-724B4EE7B46E}"/>
              </a:ext>
            </a:extLst>
          </p:cNvPr>
          <p:cNvSpPr/>
          <p:nvPr/>
        </p:nvSpPr>
        <p:spPr bwMode="auto">
          <a:xfrm>
            <a:off x="9070975" y="3128453"/>
            <a:ext cx="2538413" cy="1619128"/>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Integrated analytics runtimes available dedicated and serverless</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Synapse SQL </a:t>
            </a:r>
            <a:r>
              <a:rPr kumimoji="0" lang="en-US" sz="12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offering T-SQL for batch, streaming and interactive processing</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Apache Spark</a:t>
            </a:r>
            <a:r>
              <a:rPr kumimoji="0" lang="en-US" sz="12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 for big data processing with Python, Scala</a:t>
            </a:r>
            <a:r>
              <a:rPr lang="en-US" sz="1200" dirty="0">
                <a:gradFill>
                  <a:gsLst>
                    <a:gs pos="2917">
                      <a:prstClr val="black"/>
                    </a:gs>
                    <a:gs pos="30000">
                      <a:prstClr val="black"/>
                    </a:gs>
                  </a:gsLst>
                  <a:lin ang="5400000" scaled="0"/>
                </a:gradFill>
                <a:latin typeface="Segoe UI"/>
              </a:rPr>
              <a:t> </a:t>
            </a:r>
            <a:r>
              <a:rPr kumimoji="0" lang="en-US" sz="12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and .NET</a:t>
            </a:r>
          </a:p>
        </p:txBody>
      </p:sp>
      <p:cxnSp>
        <p:nvCxnSpPr>
          <p:cNvPr id="60" name="Straight Connector 59">
            <a:extLst>
              <a:ext uri="{FF2B5EF4-FFF2-40B4-BE49-F238E27FC236}">
                <a16:creationId xmlns:a16="http://schemas.microsoft.com/office/drawing/2014/main" id="{A045CDCF-C358-41C3-A628-9F37A5C58049}"/>
              </a:ext>
            </a:extLst>
          </p:cNvPr>
          <p:cNvCxnSpPr>
            <a:cxnSpLocks/>
            <a:endCxn id="59" idx="1"/>
          </p:cNvCxnSpPr>
          <p:nvPr/>
        </p:nvCxnSpPr>
        <p:spPr>
          <a:xfrm>
            <a:off x="8183998" y="3938017"/>
            <a:ext cx="886977" cy="0"/>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61" name="Rectangle 60">
            <a:extLst>
              <a:ext uri="{FF2B5EF4-FFF2-40B4-BE49-F238E27FC236}">
                <a16:creationId xmlns:a16="http://schemas.microsoft.com/office/drawing/2014/main" id="{79CA8C01-9D65-43CE-9E9D-AC7F86F522A8}"/>
              </a:ext>
            </a:extLst>
          </p:cNvPr>
          <p:cNvSpPr/>
          <p:nvPr/>
        </p:nvSpPr>
        <p:spPr bwMode="auto">
          <a:xfrm>
            <a:off x="3816118" y="3494173"/>
            <a:ext cx="2085040" cy="25874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18288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dirty="0">
                <a:ln>
                  <a:noFill/>
                </a:ln>
                <a:solidFill>
                  <a:srgbClr val="FFFFFF"/>
                </a:solidFill>
                <a:effectLst/>
                <a:uLnTx/>
                <a:uFillTx/>
                <a:latin typeface="Segoe UI"/>
                <a:ea typeface="Segoe UI" pitchFamily="34" charset="0"/>
                <a:cs typeface="Segoe UI" pitchFamily="34" charset="0"/>
              </a:rPr>
              <a:t>DEDICATED</a:t>
            </a:r>
          </a:p>
        </p:txBody>
      </p:sp>
      <p:sp>
        <p:nvSpPr>
          <p:cNvPr id="62" name="Rectangle 61">
            <a:extLst>
              <a:ext uri="{FF2B5EF4-FFF2-40B4-BE49-F238E27FC236}">
                <a16:creationId xmlns:a16="http://schemas.microsoft.com/office/drawing/2014/main" id="{098A2E19-8A08-4B94-8974-15F1264A3606}"/>
              </a:ext>
            </a:extLst>
          </p:cNvPr>
          <p:cNvSpPr/>
          <p:nvPr/>
        </p:nvSpPr>
        <p:spPr bwMode="auto">
          <a:xfrm>
            <a:off x="5952628" y="3494173"/>
            <a:ext cx="2076908" cy="258742"/>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18288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dirty="0">
                <a:ln>
                  <a:noFill/>
                </a:ln>
                <a:solidFill>
                  <a:srgbClr val="FFFFFF"/>
                </a:solidFill>
                <a:effectLst/>
                <a:uLnTx/>
                <a:uFillTx/>
                <a:latin typeface="Segoe UI"/>
                <a:ea typeface="Segoe UI" pitchFamily="34" charset="0"/>
                <a:cs typeface="Segoe UI" pitchFamily="34" charset="0"/>
              </a:rPr>
              <a:t>SERVERLESS</a:t>
            </a:r>
          </a:p>
        </p:txBody>
      </p:sp>
      <p:sp>
        <p:nvSpPr>
          <p:cNvPr id="63" name="TextBox 62">
            <a:extLst>
              <a:ext uri="{FF2B5EF4-FFF2-40B4-BE49-F238E27FC236}">
                <a16:creationId xmlns:a16="http://schemas.microsoft.com/office/drawing/2014/main" id="{B64F9498-F3A5-4BD4-856A-82B4BDE1A214}"/>
              </a:ext>
            </a:extLst>
          </p:cNvPr>
          <p:cNvSpPr txBox="1"/>
          <p:nvPr/>
        </p:nvSpPr>
        <p:spPr>
          <a:xfrm>
            <a:off x="3816117" y="3300623"/>
            <a:ext cx="2399295" cy="154081"/>
          </a:xfrm>
          <a:prstGeom prst="rect">
            <a:avLst/>
          </a:prstGeom>
          <a:noFill/>
        </p:spPr>
        <p:txBody>
          <a:bodyPr wrap="square" lIns="0" tIns="0" rIns="0" bIns="0" rtlCol="0">
            <a:spAutoFit/>
          </a:bodyPr>
          <a:lstStyle/>
          <a:p>
            <a:pPr marL="0" marR="0" lvl="0" indent="0" algn="l" defTabSz="914400" rtl="0" eaLnBrk="1" fontAlgn="auto" latinLnBrk="0" hangingPunct="1">
              <a:lnSpc>
                <a:spcPts val="13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0000"/>
                </a:solidFill>
                <a:effectLst/>
                <a:uLnTx/>
                <a:uFillTx/>
                <a:latin typeface="Segoe UI Semibold"/>
                <a:ea typeface="Segoe UI" panose="020B0502040204020203" pitchFamily="34" charset="0"/>
                <a:cs typeface="Segoe UI" panose="020B0502040204020203" pitchFamily="34" charset="0"/>
              </a:rPr>
              <a:t>Form Factors</a:t>
            </a:r>
          </a:p>
        </p:txBody>
      </p:sp>
      <p:sp>
        <p:nvSpPr>
          <p:cNvPr id="64" name="Rectangle 63">
            <a:extLst>
              <a:ext uri="{FF2B5EF4-FFF2-40B4-BE49-F238E27FC236}">
                <a16:creationId xmlns:a16="http://schemas.microsoft.com/office/drawing/2014/main" id="{9C6A3698-44F0-4A60-AF21-9869FA9D60D6}"/>
              </a:ext>
            </a:extLst>
          </p:cNvPr>
          <p:cNvSpPr/>
          <p:nvPr/>
        </p:nvSpPr>
        <p:spPr bwMode="auto">
          <a:xfrm>
            <a:off x="3816118" y="2959610"/>
            <a:ext cx="822960" cy="25874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SQL</a:t>
            </a:r>
          </a:p>
        </p:txBody>
      </p:sp>
      <p:sp>
        <p:nvSpPr>
          <p:cNvPr id="65" name="TextBox 64">
            <a:extLst>
              <a:ext uri="{FF2B5EF4-FFF2-40B4-BE49-F238E27FC236}">
                <a16:creationId xmlns:a16="http://schemas.microsoft.com/office/drawing/2014/main" id="{734526D6-FE7E-4F96-A661-C41872D8932E}"/>
              </a:ext>
            </a:extLst>
          </p:cNvPr>
          <p:cNvSpPr txBox="1"/>
          <p:nvPr/>
        </p:nvSpPr>
        <p:spPr>
          <a:xfrm>
            <a:off x="3816117" y="2760004"/>
            <a:ext cx="2399295" cy="154081"/>
          </a:xfrm>
          <a:prstGeom prst="rect">
            <a:avLst/>
          </a:prstGeom>
          <a:noFill/>
        </p:spPr>
        <p:txBody>
          <a:bodyPr wrap="square" lIns="0" tIns="0" rIns="0" bIns="0" rtlCol="0">
            <a:spAutoFit/>
          </a:bodyPr>
          <a:lstStyle/>
          <a:p>
            <a:pPr marL="0" marR="0" lvl="0" indent="0" algn="l" defTabSz="914400" rtl="0" eaLnBrk="1" fontAlgn="auto" latinLnBrk="0" hangingPunct="1">
              <a:lnSpc>
                <a:spcPts val="13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0000"/>
                </a:solidFill>
                <a:effectLst/>
                <a:uLnTx/>
                <a:uFillTx/>
                <a:latin typeface="Segoe UI Semibold"/>
                <a:ea typeface="Segoe UI" panose="020B0502040204020203" pitchFamily="34" charset="0"/>
                <a:cs typeface="Segoe UI" panose="020B0502040204020203" pitchFamily="34" charset="0"/>
              </a:rPr>
              <a:t>Languages</a:t>
            </a:r>
          </a:p>
        </p:txBody>
      </p:sp>
      <p:sp>
        <p:nvSpPr>
          <p:cNvPr id="66" name="Rectangle 65">
            <a:extLst>
              <a:ext uri="{FF2B5EF4-FFF2-40B4-BE49-F238E27FC236}">
                <a16:creationId xmlns:a16="http://schemas.microsoft.com/office/drawing/2014/main" id="{9EB32D62-8B35-4F1E-9613-55EFA5CC52A9}"/>
              </a:ext>
            </a:extLst>
          </p:cNvPr>
          <p:cNvSpPr/>
          <p:nvPr/>
        </p:nvSpPr>
        <p:spPr bwMode="auto">
          <a:xfrm>
            <a:off x="4664010" y="2958902"/>
            <a:ext cx="822960" cy="25874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Python</a:t>
            </a:r>
          </a:p>
        </p:txBody>
      </p:sp>
      <p:sp>
        <p:nvSpPr>
          <p:cNvPr id="67" name="Rectangle 66">
            <a:extLst>
              <a:ext uri="{FF2B5EF4-FFF2-40B4-BE49-F238E27FC236}">
                <a16:creationId xmlns:a16="http://schemas.microsoft.com/office/drawing/2014/main" id="{C977EB28-CB90-43A3-B1FE-73402A86728B}"/>
              </a:ext>
            </a:extLst>
          </p:cNvPr>
          <p:cNvSpPr/>
          <p:nvPr/>
        </p:nvSpPr>
        <p:spPr bwMode="auto">
          <a:xfrm>
            <a:off x="5505078" y="2952385"/>
            <a:ext cx="822960" cy="25874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.NET </a:t>
            </a:r>
          </a:p>
        </p:txBody>
      </p:sp>
      <p:sp>
        <p:nvSpPr>
          <p:cNvPr id="68" name="Rectangle 67">
            <a:extLst>
              <a:ext uri="{FF2B5EF4-FFF2-40B4-BE49-F238E27FC236}">
                <a16:creationId xmlns:a16="http://schemas.microsoft.com/office/drawing/2014/main" id="{8661F14E-5C68-4FC1-BE09-29CB29AA6C3C}"/>
              </a:ext>
            </a:extLst>
          </p:cNvPr>
          <p:cNvSpPr/>
          <p:nvPr/>
        </p:nvSpPr>
        <p:spPr bwMode="auto">
          <a:xfrm>
            <a:off x="6354861" y="2958902"/>
            <a:ext cx="822960" cy="25874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Java</a:t>
            </a:r>
          </a:p>
        </p:txBody>
      </p:sp>
      <p:sp>
        <p:nvSpPr>
          <p:cNvPr id="69" name="Rectangle 68">
            <a:extLst>
              <a:ext uri="{FF2B5EF4-FFF2-40B4-BE49-F238E27FC236}">
                <a16:creationId xmlns:a16="http://schemas.microsoft.com/office/drawing/2014/main" id="{B19BB60F-986C-417F-A157-2347EA8F173E}"/>
              </a:ext>
            </a:extLst>
          </p:cNvPr>
          <p:cNvSpPr/>
          <p:nvPr/>
        </p:nvSpPr>
        <p:spPr bwMode="auto">
          <a:xfrm>
            <a:off x="7204644" y="2958902"/>
            <a:ext cx="822960" cy="25874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Scala</a:t>
            </a:r>
          </a:p>
        </p:txBody>
      </p:sp>
      <p:cxnSp>
        <p:nvCxnSpPr>
          <p:cNvPr id="71" name="Straight Connector 70">
            <a:extLst>
              <a:ext uri="{FF2B5EF4-FFF2-40B4-BE49-F238E27FC236}">
                <a16:creationId xmlns:a16="http://schemas.microsoft.com/office/drawing/2014/main" id="{78950CC2-CDBF-4D29-B705-517C66A6DEEB}"/>
              </a:ext>
            </a:extLst>
          </p:cNvPr>
          <p:cNvCxnSpPr>
            <a:cxnSpLocks/>
            <a:endCxn id="72" idx="1"/>
          </p:cNvCxnSpPr>
          <p:nvPr/>
        </p:nvCxnSpPr>
        <p:spPr>
          <a:xfrm flipV="1">
            <a:off x="8189008" y="2793344"/>
            <a:ext cx="881967" cy="283848"/>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72" name="Rectangle 71">
            <a:extLst>
              <a:ext uri="{FF2B5EF4-FFF2-40B4-BE49-F238E27FC236}">
                <a16:creationId xmlns:a16="http://schemas.microsoft.com/office/drawing/2014/main" id="{339F9E20-A3E4-44A4-A338-008632A30E22}"/>
              </a:ext>
            </a:extLst>
          </p:cNvPr>
          <p:cNvSpPr/>
          <p:nvPr/>
        </p:nvSpPr>
        <p:spPr bwMode="auto">
          <a:xfrm>
            <a:off x="9070975" y="2554268"/>
            <a:ext cx="2538413" cy="478152"/>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Multiple </a:t>
            </a:r>
            <a:r>
              <a:rPr kumimoji="0" lang="en-US" sz="1200" b="1"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languages </a:t>
            </a:r>
            <a:r>
              <a:rPr kumimoji="0" lang="en-US" sz="12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suited to different analytics workloads</a:t>
            </a:r>
            <a:endParaRPr kumimoji="0" lang="en-US" sz="1200" b="1"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endParaRPr>
          </a:p>
        </p:txBody>
      </p:sp>
      <p:sp>
        <p:nvSpPr>
          <p:cNvPr id="73" name="Rectangle 72">
            <a:extLst>
              <a:ext uri="{FF2B5EF4-FFF2-40B4-BE49-F238E27FC236}">
                <a16:creationId xmlns:a16="http://schemas.microsoft.com/office/drawing/2014/main" id="{F49EEA15-32AB-4B0F-9706-7911CBF9345C}"/>
              </a:ext>
            </a:extLst>
          </p:cNvPr>
          <p:cNvSpPr/>
          <p:nvPr/>
        </p:nvSpPr>
        <p:spPr bwMode="auto">
          <a:xfrm>
            <a:off x="892021" y="2165340"/>
            <a:ext cx="7428235" cy="386241"/>
          </a:xfrm>
          <a:prstGeom prst="rect">
            <a:avLst/>
          </a:prstGeom>
          <a:solidFill>
            <a:schemeClr val="bg1"/>
          </a:solidFill>
          <a:ln>
            <a:noFill/>
            <a:headEnd type="none" w="med" len="med"/>
            <a:tailEnd type="none" w="med" len="med"/>
          </a:ln>
          <a:effectLst>
            <a:outerShdw blurRad="190500" dist="50800" dir="2700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18872" rIns="91440" bIns="9144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Experience</a:t>
            </a:r>
          </a:p>
        </p:txBody>
      </p:sp>
      <p:sp>
        <p:nvSpPr>
          <p:cNvPr id="74" name="TextBox 4">
            <a:extLst>
              <a:ext uri="{FF2B5EF4-FFF2-40B4-BE49-F238E27FC236}">
                <a16:creationId xmlns:a16="http://schemas.microsoft.com/office/drawing/2014/main" id="{C42E5283-ADAA-4C97-908E-9F6713B36689}"/>
              </a:ext>
            </a:extLst>
          </p:cNvPr>
          <p:cNvSpPr txBox="1"/>
          <p:nvPr/>
        </p:nvSpPr>
        <p:spPr>
          <a:xfrm>
            <a:off x="3816117" y="2238678"/>
            <a:ext cx="1962874" cy="217817"/>
          </a:xfrm>
          <a:prstGeom prst="rect">
            <a:avLst/>
          </a:prstGeom>
          <a:noFill/>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300" b="1" i="0" u="none" strike="noStrike" kern="1200" cap="none" spc="0" normalizeH="0" baseline="0" noProof="0" dirty="0">
                <a:ln>
                  <a:noFill/>
                </a:ln>
                <a:solidFill>
                  <a:srgbClr val="0078D4"/>
                </a:solidFill>
                <a:effectLst/>
                <a:uLnTx/>
                <a:uFillTx/>
                <a:latin typeface="Segoe UI" panose="020B0502040204020203" pitchFamily="34" charset="0"/>
                <a:ea typeface="+mn-ea"/>
                <a:cs typeface="Segoe UI" panose="020B0502040204020203" pitchFamily="34" charset="0"/>
              </a:rPr>
              <a:t>Synapse Analytics Studio</a:t>
            </a:r>
          </a:p>
        </p:txBody>
      </p:sp>
      <p:cxnSp>
        <p:nvCxnSpPr>
          <p:cNvPr id="75" name="Straight Connector 74">
            <a:extLst>
              <a:ext uri="{FF2B5EF4-FFF2-40B4-BE49-F238E27FC236}">
                <a16:creationId xmlns:a16="http://schemas.microsoft.com/office/drawing/2014/main" id="{43794DA4-5102-4CD6-96B5-A8D7E9ACD050}"/>
              </a:ext>
            </a:extLst>
          </p:cNvPr>
          <p:cNvCxnSpPr>
            <a:cxnSpLocks/>
            <a:endCxn id="76" idx="1"/>
          </p:cNvCxnSpPr>
          <p:nvPr/>
        </p:nvCxnSpPr>
        <p:spPr>
          <a:xfrm flipV="1">
            <a:off x="8189008" y="2227973"/>
            <a:ext cx="881967" cy="150381"/>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76" name="Rectangle 75">
            <a:extLst>
              <a:ext uri="{FF2B5EF4-FFF2-40B4-BE49-F238E27FC236}">
                <a16:creationId xmlns:a16="http://schemas.microsoft.com/office/drawing/2014/main" id="{378CFE44-DCCE-4D93-915F-883EDFFB6216}"/>
              </a:ext>
            </a:extLst>
          </p:cNvPr>
          <p:cNvSpPr/>
          <p:nvPr/>
        </p:nvSpPr>
        <p:spPr bwMode="auto">
          <a:xfrm>
            <a:off x="9070975" y="1988897"/>
            <a:ext cx="2538413" cy="478152"/>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SaaS </a:t>
            </a:r>
            <a:r>
              <a:rPr kumimoji="0" lang="en-US" sz="1200" b="1"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developer experiences </a:t>
            </a:r>
            <a:r>
              <a:rPr kumimoji="0" lang="en-US" sz="12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for code free and code first</a:t>
            </a:r>
            <a:endParaRPr kumimoji="0" lang="en-US" sz="2400" b="1"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endParaRPr>
          </a:p>
        </p:txBody>
      </p:sp>
      <p:cxnSp>
        <p:nvCxnSpPr>
          <p:cNvPr id="77" name="Straight Connector 76">
            <a:extLst>
              <a:ext uri="{FF2B5EF4-FFF2-40B4-BE49-F238E27FC236}">
                <a16:creationId xmlns:a16="http://schemas.microsoft.com/office/drawing/2014/main" id="{56995DF9-D656-4DE0-BDF7-692A2FD26A0B}"/>
              </a:ext>
              <a:ext uri="{C183D7F6-B498-43B3-948B-1728B52AA6E4}">
                <adec:decorative xmlns:adec="http://schemas.microsoft.com/office/drawing/2017/decorative" val="1"/>
              </a:ext>
            </a:extLst>
          </p:cNvPr>
          <p:cNvCxnSpPr>
            <a:cxnSpLocks/>
          </p:cNvCxnSpPr>
          <p:nvPr/>
        </p:nvCxnSpPr>
        <p:spPr>
          <a:xfrm>
            <a:off x="1877839" y="2257467"/>
            <a:ext cx="0" cy="228371"/>
          </a:xfrm>
          <a:prstGeom prst="line">
            <a:avLst/>
          </a:prstGeom>
          <a:ln w="25400">
            <a:gradFill>
              <a:gsLst>
                <a:gs pos="0">
                  <a:schemeClr val="accent1"/>
                </a:gs>
                <a:gs pos="100000">
                  <a:srgbClr val="50E6FF"/>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8" name="TextBox 4">
            <a:extLst>
              <a:ext uri="{FF2B5EF4-FFF2-40B4-BE49-F238E27FC236}">
                <a16:creationId xmlns:a16="http://schemas.microsoft.com/office/drawing/2014/main" id="{D1DCCB60-6ECC-4659-9D23-B522271D68F8}"/>
              </a:ext>
            </a:extLst>
          </p:cNvPr>
          <p:cNvSpPr txBox="1"/>
          <p:nvPr/>
        </p:nvSpPr>
        <p:spPr>
          <a:xfrm>
            <a:off x="3814170" y="1558439"/>
            <a:ext cx="4090536" cy="387414"/>
          </a:xfrm>
          <a:prstGeom prst="rect">
            <a:avLst/>
          </a:prstGeom>
          <a:noFill/>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70C3"/>
                </a:solidFill>
                <a:effectLst/>
                <a:uLnTx/>
                <a:uFillTx/>
                <a:latin typeface="Segoe UI Semibold"/>
                <a:ea typeface="+mn-ea"/>
                <a:cs typeface="+mn-cs"/>
              </a:rPr>
              <a:t>Artificial Intelligence / Machine Learning / Internet of Things</a:t>
            </a: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70C3"/>
                </a:solidFill>
                <a:effectLst/>
                <a:uLnTx/>
                <a:uFillTx/>
                <a:latin typeface="Segoe UI Semibold"/>
                <a:ea typeface="+mn-ea"/>
                <a:cs typeface="+mn-cs"/>
              </a:rPr>
              <a:t>Intelligent Apps / Business Intelligence</a:t>
            </a:r>
          </a:p>
        </p:txBody>
      </p:sp>
      <p:sp>
        <p:nvSpPr>
          <p:cNvPr id="79" name="Rectangle 78">
            <a:extLst>
              <a:ext uri="{FF2B5EF4-FFF2-40B4-BE49-F238E27FC236}">
                <a16:creationId xmlns:a16="http://schemas.microsoft.com/office/drawing/2014/main" id="{CB424E2C-F29B-4D82-83BA-BA7878441F1C}"/>
              </a:ext>
            </a:extLst>
          </p:cNvPr>
          <p:cNvSpPr/>
          <p:nvPr/>
        </p:nvSpPr>
        <p:spPr bwMode="auto">
          <a:xfrm>
            <a:off x="9070975" y="1440811"/>
            <a:ext cx="2538413" cy="455537"/>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Designed for analytics </a:t>
            </a:r>
            <a:r>
              <a:rPr kumimoji="0" lang="en-US" sz="1200" b="1"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workloads at any scale</a:t>
            </a:r>
            <a:endParaRPr kumimoji="0" lang="en-US" sz="2400" b="1"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endParaRPr>
          </a:p>
        </p:txBody>
      </p:sp>
      <p:cxnSp>
        <p:nvCxnSpPr>
          <p:cNvPr id="80" name="Straight Connector 79">
            <a:extLst>
              <a:ext uri="{FF2B5EF4-FFF2-40B4-BE49-F238E27FC236}">
                <a16:creationId xmlns:a16="http://schemas.microsoft.com/office/drawing/2014/main" id="{300F791C-19BC-4423-B30C-BCF87167F5F8}"/>
              </a:ext>
            </a:extLst>
          </p:cNvPr>
          <p:cNvCxnSpPr>
            <a:cxnSpLocks/>
            <a:endCxn id="79" idx="1"/>
          </p:cNvCxnSpPr>
          <p:nvPr/>
        </p:nvCxnSpPr>
        <p:spPr>
          <a:xfrm>
            <a:off x="8427197" y="1664937"/>
            <a:ext cx="643778" cy="3643"/>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81" name="Rectangle 80">
            <a:extLst>
              <a:ext uri="{FF2B5EF4-FFF2-40B4-BE49-F238E27FC236}">
                <a16:creationId xmlns:a16="http://schemas.microsoft.com/office/drawing/2014/main" id="{7677DF5E-6766-4A6A-9F68-B1B9F2645E3E}"/>
              </a:ext>
            </a:extLst>
          </p:cNvPr>
          <p:cNvSpPr/>
          <p:nvPr/>
        </p:nvSpPr>
        <p:spPr bwMode="auto">
          <a:xfrm>
            <a:off x="2088114" y="4424534"/>
            <a:ext cx="1612367" cy="43650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dirty="0">
                <a:ln>
                  <a:noFill/>
                </a:ln>
                <a:solidFill>
                  <a:srgbClr val="FFFFFF"/>
                </a:solidFill>
                <a:effectLst/>
                <a:uLnTx/>
                <a:uFillTx/>
                <a:latin typeface="Segoe UI"/>
                <a:ea typeface="Segoe UI" pitchFamily="34" charset="0"/>
                <a:cs typeface="Segoe UI" pitchFamily="34" charset="0"/>
              </a:rPr>
              <a:t>METASTORE</a:t>
            </a:r>
          </a:p>
        </p:txBody>
      </p:sp>
      <p:sp>
        <p:nvSpPr>
          <p:cNvPr id="82" name="Rectangle 81">
            <a:extLst>
              <a:ext uri="{FF2B5EF4-FFF2-40B4-BE49-F238E27FC236}">
                <a16:creationId xmlns:a16="http://schemas.microsoft.com/office/drawing/2014/main" id="{D88D7BB1-BDF8-4775-AA26-B0590A51F615}"/>
              </a:ext>
            </a:extLst>
          </p:cNvPr>
          <p:cNvSpPr/>
          <p:nvPr/>
        </p:nvSpPr>
        <p:spPr bwMode="auto">
          <a:xfrm>
            <a:off x="2088114" y="3331416"/>
            <a:ext cx="1612366" cy="43048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dirty="0">
                <a:ln>
                  <a:noFill/>
                </a:ln>
                <a:solidFill>
                  <a:srgbClr val="FFFFFF"/>
                </a:solidFill>
                <a:effectLst/>
                <a:uLnTx/>
                <a:uFillTx/>
                <a:latin typeface="Segoe UI"/>
                <a:ea typeface="Segoe UI" pitchFamily="34" charset="0"/>
                <a:cs typeface="Segoe UI" pitchFamily="34" charset="0"/>
              </a:rPr>
              <a:t>SECURITY</a:t>
            </a:r>
          </a:p>
        </p:txBody>
      </p:sp>
      <p:sp>
        <p:nvSpPr>
          <p:cNvPr id="83" name="Rectangle 82">
            <a:extLst>
              <a:ext uri="{FF2B5EF4-FFF2-40B4-BE49-F238E27FC236}">
                <a16:creationId xmlns:a16="http://schemas.microsoft.com/office/drawing/2014/main" id="{136D8A84-F510-4C10-94A5-7D017C5C9E26}"/>
              </a:ext>
            </a:extLst>
          </p:cNvPr>
          <p:cNvSpPr/>
          <p:nvPr/>
        </p:nvSpPr>
        <p:spPr bwMode="auto">
          <a:xfrm>
            <a:off x="2088114" y="2781843"/>
            <a:ext cx="1612366" cy="43650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dirty="0">
                <a:ln>
                  <a:noFill/>
                </a:ln>
                <a:solidFill>
                  <a:srgbClr val="FFFFFF"/>
                </a:solidFill>
                <a:effectLst/>
                <a:uLnTx/>
                <a:uFillTx/>
                <a:latin typeface="Segoe UI"/>
                <a:ea typeface="Segoe UI" pitchFamily="34" charset="0"/>
                <a:cs typeface="Segoe UI" pitchFamily="34" charset="0"/>
              </a:rPr>
              <a:t>MANAGEMENT</a:t>
            </a:r>
          </a:p>
        </p:txBody>
      </p:sp>
      <p:sp>
        <p:nvSpPr>
          <p:cNvPr id="84" name="Rectangle 83">
            <a:extLst>
              <a:ext uri="{FF2B5EF4-FFF2-40B4-BE49-F238E27FC236}">
                <a16:creationId xmlns:a16="http://schemas.microsoft.com/office/drawing/2014/main" id="{0C0020B8-A67A-4478-8823-22B9CB98F106}"/>
              </a:ext>
            </a:extLst>
          </p:cNvPr>
          <p:cNvSpPr/>
          <p:nvPr/>
        </p:nvSpPr>
        <p:spPr bwMode="auto">
          <a:xfrm>
            <a:off x="2088114" y="3874962"/>
            <a:ext cx="1612366" cy="43650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dirty="0">
                <a:ln>
                  <a:noFill/>
                </a:ln>
                <a:solidFill>
                  <a:srgbClr val="FFFFFF"/>
                </a:solidFill>
                <a:effectLst/>
                <a:uLnTx/>
                <a:uFillTx/>
                <a:latin typeface="Segoe UI"/>
                <a:ea typeface="Segoe UI" pitchFamily="34" charset="0"/>
                <a:cs typeface="Segoe UI" pitchFamily="34" charset="0"/>
              </a:rPr>
              <a:t>MONITORING</a:t>
            </a:r>
          </a:p>
        </p:txBody>
      </p:sp>
    </p:spTree>
    <p:extLst>
      <p:ext uri="{BB962C8B-B14F-4D97-AF65-F5344CB8AC3E}">
        <p14:creationId xmlns:p14="http://schemas.microsoft.com/office/powerpoint/2010/main" val="20134389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5"/>
                                        </p:tgtEl>
                                        <p:attrNameLst>
                                          <p:attrName>style.visibility</p:attrName>
                                        </p:attrNameLst>
                                      </p:cBhvr>
                                      <p:to>
                                        <p:strVal val="visible"/>
                                      </p:to>
                                    </p:set>
                                    <p:animEffect transition="in" filter="fade">
                                      <p:cBhvr>
                                        <p:cTn id="23" dur="500"/>
                                        <p:tgtEl>
                                          <p:spTgt spid="45"/>
                                        </p:tgtEl>
                                      </p:cBhvr>
                                    </p:animEffect>
                                  </p:childTnLst>
                                </p:cTn>
                              </p:par>
                              <p:par>
                                <p:cTn id="24" presetID="10" presetClass="entr" presetSubtype="0" fill="hold" nodeType="withEffect">
                                  <p:stCondLst>
                                    <p:cond delay="0"/>
                                  </p:stCondLst>
                                  <p:childTnLst>
                                    <p:set>
                                      <p:cBhvr>
                                        <p:cTn id="25" dur="1" fill="hold">
                                          <p:stCondLst>
                                            <p:cond delay="0"/>
                                          </p:stCondLst>
                                        </p:cTn>
                                        <p:tgtEl>
                                          <p:spTgt spid="44"/>
                                        </p:tgtEl>
                                        <p:attrNameLst>
                                          <p:attrName>style.visibility</p:attrName>
                                        </p:attrNameLst>
                                      </p:cBhvr>
                                      <p:to>
                                        <p:strVal val="visible"/>
                                      </p:to>
                                    </p:set>
                                    <p:animEffect transition="in" filter="fade">
                                      <p:cBhvr>
                                        <p:cTn id="26" dur="500"/>
                                        <p:tgtEl>
                                          <p:spTgt spid="4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48"/>
                                        </p:tgtEl>
                                        <p:attrNameLst>
                                          <p:attrName>style.visibility</p:attrName>
                                        </p:attrNameLst>
                                      </p:cBhvr>
                                      <p:to>
                                        <p:strVal val="visible"/>
                                      </p:to>
                                    </p:set>
                                    <p:animEffect transition="in" filter="fade">
                                      <p:cBhvr>
                                        <p:cTn id="31" dur="200"/>
                                        <p:tgtEl>
                                          <p:spTgt spid="48"/>
                                        </p:tgtEl>
                                      </p:cBhvr>
                                    </p:animEffect>
                                  </p:childTnLst>
                                </p:cTn>
                              </p:par>
                            </p:childTnLst>
                          </p:cTn>
                        </p:par>
                        <p:par>
                          <p:cTn id="32" fill="hold">
                            <p:stCondLst>
                              <p:cond delay="200"/>
                            </p:stCondLst>
                            <p:childTnLst>
                              <p:par>
                                <p:cTn id="33" presetID="10" presetClass="entr" presetSubtype="0" fill="hold" grpId="0" nodeType="afterEffect">
                                  <p:stCondLst>
                                    <p:cond delay="200"/>
                                  </p:stCondLst>
                                  <p:childTnLst>
                                    <p:set>
                                      <p:cBhvr>
                                        <p:cTn id="34" dur="1" fill="hold">
                                          <p:stCondLst>
                                            <p:cond delay="0"/>
                                          </p:stCondLst>
                                        </p:cTn>
                                        <p:tgtEl>
                                          <p:spTgt spid="47"/>
                                        </p:tgtEl>
                                        <p:attrNameLst>
                                          <p:attrName>style.visibility</p:attrName>
                                        </p:attrNameLst>
                                      </p:cBhvr>
                                      <p:to>
                                        <p:strVal val="visible"/>
                                      </p:to>
                                    </p:set>
                                    <p:animEffect transition="in" filter="fade">
                                      <p:cBhvr>
                                        <p:cTn id="35" dur="200"/>
                                        <p:tgtEl>
                                          <p:spTgt spid="47"/>
                                        </p:tgtEl>
                                      </p:cBhvr>
                                    </p:animEffect>
                                  </p:childTnLst>
                                </p:cTn>
                              </p:par>
                            </p:childTnLst>
                          </p:cTn>
                        </p:par>
                        <p:par>
                          <p:cTn id="36" fill="hold">
                            <p:stCondLst>
                              <p:cond delay="600"/>
                            </p:stCondLst>
                            <p:childTnLst>
                              <p:par>
                                <p:cTn id="37" presetID="10" presetClass="entr" presetSubtype="0" fill="hold" grpId="0" nodeType="afterEffect">
                                  <p:stCondLst>
                                    <p:cond delay="200"/>
                                  </p:stCondLst>
                                  <p:childTnLst>
                                    <p:set>
                                      <p:cBhvr>
                                        <p:cTn id="38" dur="1" fill="hold">
                                          <p:stCondLst>
                                            <p:cond delay="0"/>
                                          </p:stCondLst>
                                        </p:cTn>
                                        <p:tgtEl>
                                          <p:spTgt spid="49"/>
                                        </p:tgtEl>
                                        <p:attrNameLst>
                                          <p:attrName>style.visibility</p:attrName>
                                        </p:attrNameLst>
                                      </p:cBhvr>
                                      <p:to>
                                        <p:strVal val="visible"/>
                                      </p:to>
                                    </p:set>
                                    <p:animEffect transition="in" filter="fade">
                                      <p:cBhvr>
                                        <p:cTn id="39" dur="200"/>
                                        <p:tgtEl>
                                          <p:spTgt spid="49"/>
                                        </p:tgtEl>
                                      </p:cBhvr>
                                    </p:animEffect>
                                  </p:childTnLst>
                                </p:cTn>
                              </p:par>
                            </p:childTnLst>
                          </p:cTn>
                        </p:par>
                        <p:par>
                          <p:cTn id="40" fill="hold">
                            <p:stCondLst>
                              <p:cond delay="1000"/>
                            </p:stCondLst>
                            <p:childTnLst>
                              <p:par>
                                <p:cTn id="41" presetID="10" presetClass="entr" presetSubtype="0" fill="hold" grpId="0" nodeType="afterEffect">
                                  <p:stCondLst>
                                    <p:cond delay="200"/>
                                  </p:stCondLst>
                                  <p:childTnLst>
                                    <p:set>
                                      <p:cBhvr>
                                        <p:cTn id="42" dur="1" fill="hold">
                                          <p:stCondLst>
                                            <p:cond delay="0"/>
                                          </p:stCondLst>
                                        </p:cTn>
                                        <p:tgtEl>
                                          <p:spTgt spid="46"/>
                                        </p:tgtEl>
                                        <p:attrNameLst>
                                          <p:attrName>style.visibility</p:attrName>
                                        </p:attrNameLst>
                                      </p:cBhvr>
                                      <p:to>
                                        <p:strVal val="visible"/>
                                      </p:to>
                                    </p:set>
                                    <p:animEffect transition="in" filter="fade">
                                      <p:cBhvr>
                                        <p:cTn id="43" dur="200"/>
                                        <p:tgtEl>
                                          <p:spTgt spid="46"/>
                                        </p:tgtEl>
                                      </p:cBhvr>
                                    </p:animEffect>
                                  </p:childTnLst>
                                </p:cTn>
                              </p:par>
                              <p:par>
                                <p:cTn id="44" presetID="16" presetClass="entr" presetSubtype="42" fill="hold" nodeType="withEffect">
                                  <p:stCondLst>
                                    <p:cond delay="0"/>
                                  </p:stCondLst>
                                  <p:childTnLst>
                                    <p:set>
                                      <p:cBhvr>
                                        <p:cTn id="45" dur="1" fill="hold">
                                          <p:stCondLst>
                                            <p:cond delay="0"/>
                                          </p:stCondLst>
                                        </p:cTn>
                                        <p:tgtEl>
                                          <p:spTgt spid="52"/>
                                        </p:tgtEl>
                                        <p:attrNameLst>
                                          <p:attrName>style.visibility</p:attrName>
                                        </p:attrNameLst>
                                      </p:cBhvr>
                                      <p:to>
                                        <p:strVal val="visible"/>
                                      </p:to>
                                    </p:set>
                                    <p:animEffect transition="in" filter="barn(outHorizontal)">
                                      <p:cBhvr>
                                        <p:cTn id="46" dur="500"/>
                                        <p:tgtEl>
                                          <p:spTgt spid="52"/>
                                        </p:tgtEl>
                                      </p:cBhvr>
                                    </p:animEffect>
                                  </p:childTnLst>
                                </p:cTn>
                              </p:par>
                            </p:childTnLst>
                          </p:cTn>
                        </p:par>
                        <p:par>
                          <p:cTn id="47" fill="hold">
                            <p:stCondLst>
                              <p:cond delay="1500"/>
                            </p:stCondLst>
                            <p:childTnLst>
                              <p:par>
                                <p:cTn id="48" presetID="10" presetClass="entr" presetSubtype="0" fill="hold" grpId="0" nodeType="afterEffect">
                                  <p:stCondLst>
                                    <p:cond delay="700"/>
                                  </p:stCondLst>
                                  <p:childTnLst>
                                    <p:set>
                                      <p:cBhvr>
                                        <p:cTn id="49" dur="1" fill="hold">
                                          <p:stCondLst>
                                            <p:cond delay="0"/>
                                          </p:stCondLst>
                                        </p:cTn>
                                        <p:tgtEl>
                                          <p:spTgt spid="50"/>
                                        </p:tgtEl>
                                        <p:attrNameLst>
                                          <p:attrName>style.visibility</p:attrName>
                                        </p:attrNameLst>
                                      </p:cBhvr>
                                      <p:to>
                                        <p:strVal val="visible"/>
                                      </p:to>
                                    </p:set>
                                    <p:animEffect transition="in" filter="fade">
                                      <p:cBhvr>
                                        <p:cTn id="50" dur="500"/>
                                        <p:tgtEl>
                                          <p:spTgt spid="50"/>
                                        </p:tgtEl>
                                      </p:cBhvr>
                                    </p:animEffect>
                                  </p:childTnLst>
                                </p:cTn>
                              </p:par>
                              <p:par>
                                <p:cTn id="51" presetID="10" presetClass="entr" presetSubtype="0" fill="hold" nodeType="withEffect">
                                  <p:stCondLst>
                                    <p:cond delay="700"/>
                                  </p:stCondLst>
                                  <p:childTnLst>
                                    <p:set>
                                      <p:cBhvr>
                                        <p:cTn id="52" dur="1" fill="hold">
                                          <p:stCondLst>
                                            <p:cond delay="0"/>
                                          </p:stCondLst>
                                        </p:cTn>
                                        <p:tgtEl>
                                          <p:spTgt spid="51"/>
                                        </p:tgtEl>
                                        <p:attrNameLst>
                                          <p:attrName>style.visibility</p:attrName>
                                        </p:attrNameLst>
                                      </p:cBhvr>
                                      <p:to>
                                        <p:strVal val="visible"/>
                                      </p:to>
                                    </p:set>
                                    <p:animEffect transition="in" filter="fade">
                                      <p:cBhvr>
                                        <p:cTn id="53" dur="500"/>
                                        <p:tgtEl>
                                          <p:spTgt spid="51"/>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53"/>
                                        </p:tgtEl>
                                        <p:attrNameLst>
                                          <p:attrName>style.visibility</p:attrName>
                                        </p:attrNameLst>
                                      </p:cBhvr>
                                      <p:to>
                                        <p:strVal val="visible"/>
                                      </p:to>
                                    </p:set>
                                    <p:animEffect transition="in" filter="fade">
                                      <p:cBhvr>
                                        <p:cTn id="58" dur="500"/>
                                        <p:tgtEl>
                                          <p:spTgt spid="53"/>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58"/>
                                        </p:tgtEl>
                                        <p:attrNameLst>
                                          <p:attrName>style.visibility</p:attrName>
                                        </p:attrNameLst>
                                      </p:cBhvr>
                                      <p:to>
                                        <p:strVal val="visible"/>
                                      </p:to>
                                    </p:set>
                                    <p:animEffect transition="in" filter="fade">
                                      <p:cBhvr>
                                        <p:cTn id="63" dur="500"/>
                                        <p:tgtEl>
                                          <p:spTgt spid="58"/>
                                        </p:tgtEl>
                                      </p:cBhvr>
                                    </p:animEffect>
                                  </p:childTnLst>
                                </p:cTn>
                              </p:par>
                            </p:childTnLst>
                          </p:cTn>
                        </p:par>
                        <p:par>
                          <p:cTn id="64" fill="hold">
                            <p:stCondLst>
                              <p:cond delay="500"/>
                            </p:stCondLst>
                            <p:childTnLst>
                              <p:par>
                                <p:cTn id="65" presetID="10" presetClass="entr" presetSubtype="0" fill="hold" grpId="0" nodeType="afterEffect">
                                  <p:stCondLst>
                                    <p:cond delay="0"/>
                                  </p:stCondLst>
                                  <p:childTnLst>
                                    <p:set>
                                      <p:cBhvr>
                                        <p:cTn id="66" dur="1" fill="hold">
                                          <p:stCondLst>
                                            <p:cond delay="0"/>
                                          </p:stCondLst>
                                        </p:cTn>
                                        <p:tgtEl>
                                          <p:spTgt spid="57"/>
                                        </p:tgtEl>
                                        <p:attrNameLst>
                                          <p:attrName>style.visibility</p:attrName>
                                        </p:attrNameLst>
                                      </p:cBhvr>
                                      <p:to>
                                        <p:strVal val="visible"/>
                                      </p:to>
                                    </p:set>
                                    <p:animEffect transition="in" filter="fade">
                                      <p:cBhvr>
                                        <p:cTn id="67" dur="400"/>
                                        <p:tgtEl>
                                          <p:spTgt spid="57"/>
                                        </p:tgtEl>
                                      </p:cBhvr>
                                    </p:animEffect>
                                  </p:childTnLst>
                                </p:cTn>
                              </p:par>
                            </p:childTnLst>
                          </p:cTn>
                        </p:par>
                        <p:par>
                          <p:cTn id="68" fill="hold">
                            <p:stCondLst>
                              <p:cond delay="900"/>
                            </p:stCondLst>
                            <p:childTnLst>
                              <p:par>
                                <p:cTn id="69" presetID="10" presetClass="entr" presetSubtype="0" fill="hold" nodeType="afterEffect">
                                  <p:stCondLst>
                                    <p:cond delay="200"/>
                                  </p:stCondLst>
                                  <p:childTnLst>
                                    <p:set>
                                      <p:cBhvr>
                                        <p:cTn id="70" dur="1" fill="hold">
                                          <p:stCondLst>
                                            <p:cond delay="0"/>
                                          </p:stCondLst>
                                        </p:cTn>
                                        <p:tgtEl>
                                          <p:spTgt spid="54"/>
                                        </p:tgtEl>
                                        <p:attrNameLst>
                                          <p:attrName>style.visibility</p:attrName>
                                        </p:attrNameLst>
                                      </p:cBhvr>
                                      <p:to>
                                        <p:strVal val="visible"/>
                                      </p:to>
                                    </p:set>
                                    <p:animEffect transition="in" filter="fade">
                                      <p:cBhvr>
                                        <p:cTn id="71" dur="400"/>
                                        <p:tgtEl>
                                          <p:spTgt spid="54"/>
                                        </p:tgtEl>
                                      </p:cBhvr>
                                    </p:animEffect>
                                  </p:childTnLst>
                                </p:cTn>
                              </p:par>
                            </p:childTnLst>
                          </p:cTn>
                        </p:par>
                        <p:par>
                          <p:cTn id="72" fill="hold">
                            <p:stCondLst>
                              <p:cond delay="1500"/>
                            </p:stCondLst>
                            <p:childTnLst>
                              <p:par>
                                <p:cTn id="73" presetID="10" presetClass="entr" presetSubtype="0" fill="hold" grpId="0" nodeType="afterEffect">
                                  <p:stCondLst>
                                    <p:cond delay="300"/>
                                  </p:stCondLst>
                                  <p:childTnLst>
                                    <p:set>
                                      <p:cBhvr>
                                        <p:cTn id="74" dur="1" fill="hold">
                                          <p:stCondLst>
                                            <p:cond delay="0"/>
                                          </p:stCondLst>
                                        </p:cTn>
                                        <p:tgtEl>
                                          <p:spTgt spid="59"/>
                                        </p:tgtEl>
                                        <p:attrNameLst>
                                          <p:attrName>style.visibility</p:attrName>
                                        </p:attrNameLst>
                                      </p:cBhvr>
                                      <p:to>
                                        <p:strVal val="visible"/>
                                      </p:to>
                                    </p:set>
                                    <p:animEffect transition="in" filter="fade">
                                      <p:cBhvr>
                                        <p:cTn id="75" dur="200"/>
                                        <p:tgtEl>
                                          <p:spTgt spid="59"/>
                                        </p:tgtEl>
                                      </p:cBhvr>
                                    </p:animEffect>
                                  </p:childTnLst>
                                </p:cTn>
                              </p:par>
                              <p:par>
                                <p:cTn id="76" presetID="10" presetClass="entr" presetSubtype="0" fill="hold" nodeType="withEffect">
                                  <p:stCondLst>
                                    <p:cond delay="300"/>
                                  </p:stCondLst>
                                  <p:childTnLst>
                                    <p:set>
                                      <p:cBhvr>
                                        <p:cTn id="77" dur="1" fill="hold">
                                          <p:stCondLst>
                                            <p:cond delay="0"/>
                                          </p:stCondLst>
                                        </p:cTn>
                                        <p:tgtEl>
                                          <p:spTgt spid="60"/>
                                        </p:tgtEl>
                                        <p:attrNameLst>
                                          <p:attrName>style.visibility</p:attrName>
                                        </p:attrNameLst>
                                      </p:cBhvr>
                                      <p:to>
                                        <p:strVal val="visible"/>
                                      </p:to>
                                    </p:set>
                                    <p:animEffect transition="in" filter="fade">
                                      <p:cBhvr>
                                        <p:cTn id="78" dur="200"/>
                                        <p:tgtEl>
                                          <p:spTgt spid="60"/>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grpId="0" nodeType="clickEffect">
                                  <p:stCondLst>
                                    <p:cond delay="0"/>
                                  </p:stCondLst>
                                  <p:childTnLst>
                                    <p:set>
                                      <p:cBhvr>
                                        <p:cTn id="82" dur="1" fill="hold">
                                          <p:stCondLst>
                                            <p:cond delay="0"/>
                                          </p:stCondLst>
                                        </p:cTn>
                                        <p:tgtEl>
                                          <p:spTgt spid="63"/>
                                        </p:tgtEl>
                                        <p:attrNameLst>
                                          <p:attrName>style.visibility</p:attrName>
                                        </p:attrNameLst>
                                      </p:cBhvr>
                                      <p:to>
                                        <p:strVal val="visible"/>
                                      </p:to>
                                    </p:set>
                                    <p:animEffect transition="in" filter="fade">
                                      <p:cBhvr>
                                        <p:cTn id="83" dur="500"/>
                                        <p:tgtEl>
                                          <p:spTgt spid="63"/>
                                        </p:tgtEl>
                                      </p:cBhvr>
                                    </p:animEffect>
                                  </p:childTnLst>
                                </p:cTn>
                              </p:par>
                            </p:childTnLst>
                          </p:cTn>
                        </p:par>
                        <p:par>
                          <p:cTn id="84" fill="hold">
                            <p:stCondLst>
                              <p:cond delay="500"/>
                            </p:stCondLst>
                            <p:childTnLst>
                              <p:par>
                                <p:cTn id="85" presetID="10" presetClass="entr" presetSubtype="0" fill="hold" grpId="0" nodeType="afterEffect">
                                  <p:stCondLst>
                                    <p:cond delay="0"/>
                                  </p:stCondLst>
                                  <p:childTnLst>
                                    <p:set>
                                      <p:cBhvr>
                                        <p:cTn id="86" dur="1" fill="hold">
                                          <p:stCondLst>
                                            <p:cond delay="0"/>
                                          </p:stCondLst>
                                        </p:cTn>
                                        <p:tgtEl>
                                          <p:spTgt spid="61"/>
                                        </p:tgtEl>
                                        <p:attrNameLst>
                                          <p:attrName>style.visibility</p:attrName>
                                        </p:attrNameLst>
                                      </p:cBhvr>
                                      <p:to>
                                        <p:strVal val="visible"/>
                                      </p:to>
                                    </p:set>
                                    <p:animEffect transition="in" filter="fade">
                                      <p:cBhvr>
                                        <p:cTn id="87" dur="400"/>
                                        <p:tgtEl>
                                          <p:spTgt spid="61"/>
                                        </p:tgtEl>
                                      </p:cBhvr>
                                    </p:animEffect>
                                  </p:childTnLst>
                                </p:cTn>
                              </p:par>
                            </p:childTnLst>
                          </p:cTn>
                        </p:par>
                        <p:par>
                          <p:cTn id="88" fill="hold">
                            <p:stCondLst>
                              <p:cond delay="900"/>
                            </p:stCondLst>
                            <p:childTnLst>
                              <p:par>
                                <p:cTn id="89" presetID="10" presetClass="entr" presetSubtype="0" fill="hold" grpId="0" nodeType="afterEffect">
                                  <p:stCondLst>
                                    <p:cond delay="200"/>
                                  </p:stCondLst>
                                  <p:childTnLst>
                                    <p:set>
                                      <p:cBhvr>
                                        <p:cTn id="90" dur="1" fill="hold">
                                          <p:stCondLst>
                                            <p:cond delay="0"/>
                                          </p:stCondLst>
                                        </p:cTn>
                                        <p:tgtEl>
                                          <p:spTgt spid="62"/>
                                        </p:tgtEl>
                                        <p:attrNameLst>
                                          <p:attrName>style.visibility</p:attrName>
                                        </p:attrNameLst>
                                      </p:cBhvr>
                                      <p:to>
                                        <p:strVal val="visible"/>
                                      </p:to>
                                    </p:set>
                                    <p:animEffect transition="in" filter="fade">
                                      <p:cBhvr>
                                        <p:cTn id="91" dur="400"/>
                                        <p:tgtEl>
                                          <p:spTgt spid="62"/>
                                        </p:tgtEl>
                                      </p:cBhvr>
                                    </p:animEffect>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grpId="0" nodeType="clickEffect">
                                  <p:stCondLst>
                                    <p:cond delay="0"/>
                                  </p:stCondLst>
                                  <p:childTnLst>
                                    <p:set>
                                      <p:cBhvr>
                                        <p:cTn id="95" dur="1" fill="hold">
                                          <p:stCondLst>
                                            <p:cond delay="0"/>
                                          </p:stCondLst>
                                        </p:cTn>
                                        <p:tgtEl>
                                          <p:spTgt spid="65"/>
                                        </p:tgtEl>
                                        <p:attrNameLst>
                                          <p:attrName>style.visibility</p:attrName>
                                        </p:attrNameLst>
                                      </p:cBhvr>
                                      <p:to>
                                        <p:strVal val="visible"/>
                                      </p:to>
                                    </p:set>
                                    <p:animEffect transition="in" filter="fade">
                                      <p:cBhvr>
                                        <p:cTn id="96" dur="500"/>
                                        <p:tgtEl>
                                          <p:spTgt spid="65"/>
                                        </p:tgtEl>
                                      </p:cBhvr>
                                    </p:animEffect>
                                  </p:childTnLst>
                                </p:cTn>
                              </p:par>
                            </p:childTnLst>
                          </p:cTn>
                        </p:par>
                        <p:par>
                          <p:cTn id="97" fill="hold">
                            <p:stCondLst>
                              <p:cond delay="500"/>
                            </p:stCondLst>
                            <p:childTnLst>
                              <p:par>
                                <p:cTn id="98" presetID="10" presetClass="entr" presetSubtype="0" fill="hold" grpId="0" nodeType="afterEffect">
                                  <p:stCondLst>
                                    <p:cond delay="0"/>
                                  </p:stCondLst>
                                  <p:childTnLst>
                                    <p:set>
                                      <p:cBhvr>
                                        <p:cTn id="99" dur="1" fill="hold">
                                          <p:stCondLst>
                                            <p:cond delay="0"/>
                                          </p:stCondLst>
                                        </p:cTn>
                                        <p:tgtEl>
                                          <p:spTgt spid="64"/>
                                        </p:tgtEl>
                                        <p:attrNameLst>
                                          <p:attrName>style.visibility</p:attrName>
                                        </p:attrNameLst>
                                      </p:cBhvr>
                                      <p:to>
                                        <p:strVal val="visible"/>
                                      </p:to>
                                    </p:set>
                                    <p:animEffect transition="in" filter="fade">
                                      <p:cBhvr>
                                        <p:cTn id="100" dur="400"/>
                                        <p:tgtEl>
                                          <p:spTgt spid="64"/>
                                        </p:tgtEl>
                                      </p:cBhvr>
                                    </p:animEffect>
                                  </p:childTnLst>
                                </p:cTn>
                              </p:par>
                            </p:childTnLst>
                          </p:cTn>
                        </p:par>
                        <p:par>
                          <p:cTn id="101" fill="hold">
                            <p:stCondLst>
                              <p:cond delay="900"/>
                            </p:stCondLst>
                            <p:childTnLst>
                              <p:par>
                                <p:cTn id="102" presetID="10" presetClass="entr" presetSubtype="0" fill="hold" grpId="0" nodeType="afterEffect">
                                  <p:stCondLst>
                                    <p:cond delay="0"/>
                                  </p:stCondLst>
                                  <p:childTnLst>
                                    <p:set>
                                      <p:cBhvr>
                                        <p:cTn id="103" dur="1" fill="hold">
                                          <p:stCondLst>
                                            <p:cond delay="0"/>
                                          </p:stCondLst>
                                        </p:cTn>
                                        <p:tgtEl>
                                          <p:spTgt spid="66"/>
                                        </p:tgtEl>
                                        <p:attrNameLst>
                                          <p:attrName>style.visibility</p:attrName>
                                        </p:attrNameLst>
                                      </p:cBhvr>
                                      <p:to>
                                        <p:strVal val="visible"/>
                                      </p:to>
                                    </p:set>
                                    <p:animEffect transition="in" filter="fade">
                                      <p:cBhvr>
                                        <p:cTn id="104" dur="400"/>
                                        <p:tgtEl>
                                          <p:spTgt spid="66"/>
                                        </p:tgtEl>
                                      </p:cBhvr>
                                    </p:animEffect>
                                  </p:childTnLst>
                                </p:cTn>
                              </p:par>
                            </p:childTnLst>
                          </p:cTn>
                        </p:par>
                        <p:par>
                          <p:cTn id="105" fill="hold">
                            <p:stCondLst>
                              <p:cond delay="1300"/>
                            </p:stCondLst>
                            <p:childTnLst>
                              <p:par>
                                <p:cTn id="106" presetID="10" presetClass="entr" presetSubtype="0" fill="hold" grpId="0" nodeType="afterEffect">
                                  <p:stCondLst>
                                    <p:cond delay="0"/>
                                  </p:stCondLst>
                                  <p:childTnLst>
                                    <p:set>
                                      <p:cBhvr>
                                        <p:cTn id="107" dur="1" fill="hold">
                                          <p:stCondLst>
                                            <p:cond delay="0"/>
                                          </p:stCondLst>
                                        </p:cTn>
                                        <p:tgtEl>
                                          <p:spTgt spid="67"/>
                                        </p:tgtEl>
                                        <p:attrNameLst>
                                          <p:attrName>style.visibility</p:attrName>
                                        </p:attrNameLst>
                                      </p:cBhvr>
                                      <p:to>
                                        <p:strVal val="visible"/>
                                      </p:to>
                                    </p:set>
                                    <p:animEffect transition="in" filter="fade">
                                      <p:cBhvr>
                                        <p:cTn id="108" dur="400"/>
                                        <p:tgtEl>
                                          <p:spTgt spid="67"/>
                                        </p:tgtEl>
                                      </p:cBhvr>
                                    </p:animEffect>
                                  </p:childTnLst>
                                </p:cTn>
                              </p:par>
                            </p:childTnLst>
                          </p:cTn>
                        </p:par>
                        <p:par>
                          <p:cTn id="109" fill="hold">
                            <p:stCondLst>
                              <p:cond delay="1700"/>
                            </p:stCondLst>
                            <p:childTnLst>
                              <p:par>
                                <p:cTn id="110" presetID="10" presetClass="entr" presetSubtype="0" fill="hold" grpId="0" nodeType="afterEffect">
                                  <p:stCondLst>
                                    <p:cond delay="0"/>
                                  </p:stCondLst>
                                  <p:childTnLst>
                                    <p:set>
                                      <p:cBhvr>
                                        <p:cTn id="111" dur="1" fill="hold">
                                          <p:stCondLst>
                                            <p:cond delay="0"/>
                                          </p:stCondLst>
                                        </p:cTn>
                                        <p:tgtEl>
                                          <p:spTgt spid="68"/>
                                        </p:tgtEl>
                                        <p:attrNameLst>
                                          <p:attrName>style.visibility</p:attrName>
                                        </p:attrNameLst>
                                      </p:cBhvr>
                                      <p:to>
                                        <p:strVal val="visible"/>
                                      </p:to>
                                    </p:set>
                                    <p:animEffect transition="in" filter="fade">
                                      <p:cBhvr>
                                        <p:cTn id="112" dur="400"/>
                                        <p:tgtEl>
                                          <p:spTgt spid="68"/>
                                        </p:tgtEl>
                                      </p:cBhvr>
                                    </p:animEffect>
                                  </p:childTnLst>
                                </p:cTn>
                              </p:par>
                            </p:childTnLst>
                          </p:cTn>
                        </p:par>
                        <p:par>
                          <p:cTn id="113" fill="hold">
                            <p:stCondLst>
                              <p:cond delay="2100"/>
                            </p:stCondLst>
                            <p:childTnLst>
                              <p:par>
                                <p:cTn id="114" presetID="10" presetClass="entr" presetSubtype="0" fill="hold" grpId="0" nodeType="afterEffect">
                                  <p:stCondLst>
                                    <p:cond delay="0"/>
                                  </p:stCondLst>
                                  <p:childTnLst>
                                    <p:set>
                                      <p:cBhvr>
                                        <p:cTn id="115" dur="1" fill="hold">
                                          <p:stCondLst>
                                            <p:cond delay="0"/>
                                          </p:stCondLst>
                                        </p:cTn>
                                        <p:tgtEl>
                                          <p:spTgt spid="69"/>
                                        </p:tgtEl>
                                        <p:attrNameLst>
                                          <p:attrName>style.visibility</p:attrName>
                                        </p:attrNameLst>
                                      </p:cBhvr>
                                      <p:to>
                                        <p:strVal val="visible"/>
                                      </p:to>
                                    </p:set>
                                    <p:animEffect transition="in" filter="fade">
                                      <p:cBhvr>
                                        <p:cTn id="116" dur="400"/>
                                        <p:tgtEl>
                                          <p:spTgt spid="69"/>
                                        </p:tgtEl>
                                      </p:cBhvr>
                                    </p:animEffect>
                                  </p:childTnLst>
                                </p:cTn>
                              </p:par>
                            </p:childTnLst>
                          </p:cTn>
                        </p:par>
                        <p:par>
                          <p:cTn id="117" fill="hold">
                            <p:stCondLst>
                              <p:cond delay="2500"/>
                            </p:stCondLst>
                            <p:childTnLst>
                              <p:par>
                                <p:cTn id="118" presetID="10" presetClass="entr" presetSubtype="0" fill="hold" grpId="0" nodeType="afterEffect">
                                  <p:stCondLst>
                                    <p:cond delay="200"/>
                                  </p:stCondLst>
                                  <p:childTnLst>
                                    <p:set>
                                      <p:cBhvr>
                                        <p:cTn id="119" dur="1" fill="hold">
                                          <p:stCondLst>
                                            <p:cond delay="0"/>
                                          </p:stCondLst>
                                        </p:cTn>
                                        <p:tgtEl>
                                          <p:spTgt spid="72"/>
                                        </p:tgtEl>
                                        <p:attrNameLst>
                                          <p:attrName>style.visibility</p:attrName>
                                        </p:attrNameLst>
                                      </p:cBhvr>
                                      <p:to>
                                        <p:strVal val="visible"/>
                                      </p:to>
                                    </p:set>
                                    <p:animEffect transition="in" filter="fade">
                                      <p:cBhvr>
                                        <p:cTn id="120" dur="200"/>
                                        <p:tgtEl>
                                          <p:spTgt spid="72"/>
                                        </p:tgtEl>
                                      </p:cBhvr>
                                    </p:animEffect>
                                  </p:childTnLst>
                                </p:cTn>
                              </p:par>
                              <p:par>
                                <p:cTn id="121" presetID="10" presetClass="entr" presetSubtype="0" fill="hold" nodeType="withEffect">
                                  <p:stCondLst>
                                    <p:cond delay="0"/>
                                  </p:stCondLst>
                                  <p:childTnLst>
                                    <p:set>
                                      <p:cBhvr>
                                        <p:cTn id="122" dur="1" fill="hold">
                                          <p:stCondLst>
                                            <p:cond delay="0"/>
                                          </p:stCondLst>
                                        </p:cTn>
                                        <p:tgtEl>
                                          <p:spTgt spid="71"/>
                                        </p:tgtEl>
                                        <p:attrNameLst>
                                          <p:attrName>style.visibility</p:attrName>
                                        </p:attrNameLst>
                                      </p:cBhvr>
                                      <p:to>
                                        <p:strVal val="visible"/>
                                      </p:to>
                                    </p:set>
                                    <p:animEffect transition="in" filter="fade">
                                      <p:cBhvr>
                                        <p:cTn id="123" dur="200"/>
                                        <p:tgtEl>
                                          <p:spTgt spid="71"/>
                                        </p:tgtEl>
                                      </p:cBhvr>
                                    </p:animEffect>
                                  </p:childTnLst>
                                </p:cTn>
                              </p:par>
                            </p:childTnLst>
                          </p:cTn>
                        </p:par>
                      </p:childTnLst>
                    </p:cTn>
                  </p:par>
                  <p:par>
                    <p:cTn id="124" fill="hold">
                      <p:stCondLst>
                        <p:cond delay="indefinite"/>
                      </p:stCondLst>
                      <p:childTnLst>
                        <p:par>
                          <p:cTn id="125" fill="hold">
                            <p:stCondLst>
                              <p:cond delay="0"/>
                            </p:stCondLst>
                            <p:childTnLst>
                              <p:par>
                                <p:cTn id="126" presetID="10" presetClass="entr" presetSubtype="0" fill="hold" grpId="0" nodeType="clickEffect">
                                  <p:stCondLst>
                                    <p:cond delay="0"/>
                                  </p:stCondLst>
                                  <p:childTnLst>
                                    <p:set>
                                      <p:cBhvr>
                                        <p:cTn id="127" dur="1" fill="hold">
                                          <p:stCondLst>
                                            <p:cond delay="0"/>
                                          </p:stCondLst>
                                        </p:cTn>
                                        <p:tgtEl>
                                          <p:spTgt spid="73"/>
                                        </p:tgtEl>
                                        <p:attrNameLst>
                                          <p:attrName>style.visibility</p:attrName>
                                        </p:attrNameLst>
                                      </p:cBhvr>
                                      <p:to>
                                        <p:strVal val="visible"/>
                                      </p:to>
                                    </p:set>
                                    <p:animEffect transition="in" filter="fade">
                                      <p:cBhvr>
                                        <p:cTn id="128" dur="500"/>
                                        <p:tgtEl>
                                          <p:spTgt spid="73"/>
                                        </p:tgtEl>
                                      </p:cBhvr>
                                    </p:animEffect>
                                  </p:childTnLst>
                                </p:cTn>
                              </p:par>
                              <p:par>
                                <p:cTn id="129" presetID="16" presetClass="entr" presetSubtype="42" fill="hold" nodeType="withEffect">
                                  <p:stCondLst>
                                    <p:cond delay="0"/>
                                  </p:stCondLst>
                                  <p:childTnLst>
                                    <p:set>
                                      <p:cBhvr>
                                        <p:cTn id="130" dur="1" fill="hold">
                                          <p:stCondLst>
                                            <p:cond delay="0"/>
                                          </p:stCondLst>
                                        </p:cTn>
                                        <p:tgtEl>
                                          <p:spTgt spid="77"/>
                                        </p:tgtEl>
                                        <p:attrNameLst>
                                          <p:attrName>style.visibility</p:attrName>
                                        </p:attrNameLst>
                                      </p:cBhvr>
                                      <p:to>
                                        <p:strVal val="visible"/>
                                      </p:to>
                                    </p:set>
                                    <p:animEffect transition="in" filter="barn(outHorizontal)">
                                      <p:cBhvr>
                                        <p:cTn id="131" dur="500"/>
                                        <p:tgtEl>
                                          <p:spTgt spid="77"/>
                                        </p:tgtEl>
                                      </p:cBhvr>
                                    </p:animEffect>
                                  </p:childTnLst>
                                </p:cTn>
                              </p:par>
                            </p:childTnLst>
                          </p:cTn>
                        </p:par>
                        <p:par>
                          <p:cTn id="132" fill="hold">
                            <p:stCondLst>
                              <p:cond delay="500"/>
                            </p:stCondLst>
                            <p:childTnLst>
                              <p:par>
                                <p:cTn id="133" presetID="10" presetClass="entr" presetSubtype="0" fill="hold" grpId="0" nodeType="afterEffect">
                                  <p:stCondLst>
                                    <p:cond delay="0"/>
                                  </p:stCondLst>
                                  <p:childTnLst>
                                    <p:set>
                                      <p:cBhvr>
                                        <p:cTn id="134" dur="1" fill="hold">
                                          <p:stCondLst>
                                            <p:cond delay="0"/>
                                          </p:stCondLst>
                                        </p:cTn>
                                        <p:tgtEl>
                                          <p:spTgt spid="74"/>
                                        </p:tgtEl>
                                        <p:attrNameLst>
                                          <p:attrName>style.visibility</p:attrName>
                                        </p:attrNameLst>
                                      </p:cBhvr>
                                      <p:to>
                                        <p:strVal val="visible"/>
                                      </p:to>
                                    </p:set>
                                    <p:animEffect transition="in" filter="fade">
                                      <p:cBhvr>
                                        <p:cTn id="135" dur="500"/>
                                        <p:tgtEl>
                                          <p:spTgt spid="74"/>
                                        </p:tgtEl>
                                      </p:cBhvr>
                                    </p:animEffect>
                                  </p:childTnLst>
                                </p:cTn>
                              </p:par>
                            </p:childTnLst>
                          </p:cTn>
                        </p:par>
                        <p:par>
                          <p:cTn id="136" fill="hold">
                            <p:stCondLst>
                              <p:cond delay="1000"/>
                            </p:stCondLst>
                            <p:childTnLst>
                              <p:par>
                                <p:cTn id="137" presetID="10" presetClass="entr" presetSubtype="0" fill="hold" grpId="0" nodeType="afterEffect">
                                  <p:stCondLst>
                                    <p:cond delay="200"/>
                                  </p:stCondLst>
                                  <p:childTnLst>
                                    <p:set>
                                      <p:cBhvr>
                                        <p:cTn id="138" dur="1" fill="hold">
                                          <p:stCondLst>
                                            <p:cond delay="0"/>
                                          </p:stCondLst>
                                        </p:cTn>
                                        <p:tgtEl>
                                          <p:spTgt spid="76"/>
                                        </p:tgtEl>
                                        <p:attrNameLst>
                                          <p:attrName>style.visibility</p:attrName>
                                        </p:attrNameLst>
                                      </p:cBhvr>
                                      <p:to>
                                        <p:strVal val="visible"/>
                                      </p:to>
                                    </p:set>
                                    <p:animEffect transition="in" filter="fade">
                                      <p:cBhvr>
                                        <p:cTn id="139" dur="200"/>
                                        <p:tgtEl>
                                          <p:spTgt spid="76"/>
                                        </p:tgtEl>
                                      </p:cBhvr>
                                    </p:animEffect>
                                  </p:childTnLst>
                                </p:cTn>
                              </p:par>
                              <p:par>
                                <p:cTn id="140" presetID="10" presetClass="entr" presetSubtype="0" fill="hold" nodeType="withEffect">
                                  <p:stCondLst>
                                    <p:cond delay="0"/>
                                  </p:stCondLst>
                                  <p:childTnLst>
                                    <p:set>
                                      <p:cBhvr>
                                        <p:cTn id="141" dur="1" fill="hold">
                                          <p:stCondLst>
                                            <p:cond delay="0"/>
                                          </p:stCondLst>
                                        </p:cTn>
                                        <p:tgtEl>
                                          <p:spTgt spid="75"/>
                                        </p:tgtEl>
                                        <p:attrNameLst>
                                          <p:attrName>style.visibility</p:attrName>
                                        </p:attrNameLst>
                                      </p:cBhvr>
                                      <p:to>
                                        <p:strVal val="visible"/>
                                      </p:to>
                                    </p:set>
                                    <p:animEffect transition="in" filter="fade">
                                      <p:cBhvr>
                                        <p:cTn id="142" dur="200"/>
                                        <p:tgtEl>
                                          <p:spTgt spid="75"/>
                                        </p:tgtEl>
                                      </p:cBhvr>
                                    </p:animEffect>
                                  </p:childTnLst>
                                </p:cTn>
                              </p:par>
                            </p:childTnLst>
                          </p:cTn>
                        </p:par>
                      </p:childTnLst>
                    </p:cTn>
                  </p:par>
                  <p:par>
                    <p:cTn id="143" fill="hold">
                      <p:stCondLst>
                        <p:cond delay="indefinite"/>
                      </p:stCondLst>
                      <p:childTnLst>
                        <p:par>
                          <p:cTn id="144" fill="hold">
                            <p:stCondLst>
                              <p:cond delay="0"/>
                            </p:stCondLst>
                            <p:childTnLst>
                              <p:par>
                                <p:cTn id="145" presetID="10" presetClass="entr" presetSubtype="0" fill="hold" grpId="0" nodeType="clickEffect">
                                  <p:stCondLst>
                                    <p:cond delay="0"/>
                                  </p:stCondLst>
                                  <p:childTnLst>
                                    <p:set>
                                      <p:cBhvr>
                                        <p:cTn id="146" dur="1" fill="hold">
                                          <p:stCondLst>
                                            <p:cond delay="0"/>
                                          </p:stCondLst>
                                        </p:cTn>
                                        <p:tgtEl>
                                          <p:spTgt spid="78"/>
                                        </p:tgtEl>
                                        <p:attrNameLst>
                                          <p:attrName>style.visibility</p:attrName>
                                        </p:attrNameLst>
                                      </p:cBhvr>
                                      <p:to>
                                        <p:strVal val="visible"/>
                                      </p:to>
                                    </p:set>
                                    <p:animEffect transition="in" filter="fade">
                                      <p:cBhvr>
                                        <p:cTn id="147" dur="500"/>
                                        <p:tgtEl>
                                          <p:spTgt spid="78"/>
                                        </p:tgtEl>
                                      </p:cBhvr>
                                    </p:animEffect>
                                  </p:childTnLst>
                                </p:cTn>
                              </p:par>
                            </p:childTnLst>
                          </p:cTn>
                        </p:par>
                        <p:par>
                          <p:cTn id="148" fill="hold">
                            <p:stCondLst>
                              <p:cond delay="500"/>
                            </p:stCondLst>
                            <p:childTnLst>
                              <p:par>
                                <p:cTn id="149" presetID="10" presetClass="entr" presetSubtype="0" fill="hold" grpId="0" nodeType="afterEffect">
                                  <p:stCondLst>
                                    <p:cond delay="500"/>
                                  </p:stCondLst>
                                  <p:childTnLst>
                                    <p:set>
                                      <p:cBhvr>
                                        <p:cTn id="150" dur="1" fill="hold">
                                          <p:stCondLst>
                                            <p:cond delay="0"/>
                                          </p:stCondLst>
                                        </p:cTn>
                                        <p:tgtEl>
                                          <p:spTgt spid="79"/>
                                        </p:tgtEl>
                                        <p:attrNameLst>
                                          <p:attrName>style.visibility</p:attrName>
                                        </p:attrNameLst>
                                      </p:cBhvr>
                                      <p:to>
                                        <p:strVal val="visible"/>
                                      </p:to>
                                    </p:set>
                                    <p:animEffect transition="in" filter="fade">
                                      <p:cBhvr>
                                        <p:cTn id="151" dur="200"/>
                                        <p:tgtEl>
                                          <p:spTgt spid="79"/>
                                        </p:tgtEl>
                                      </p:cBhvr>
                                    </p:animEffect>
                                  </p:childTnLst>
                                </p:cTn>
                              </p:par>
                              <p:par>
                                <p:cTn id="152" presetID="10" presetClass="entr" presetSubtype="0" fill="hold" nodeType="withEffect">
                                  <p:stCondLst>
                                    <p:cond delay="500"/>
                                  </p:stCondLst>
                                  <p:childTnLst>
                                    <p:set>
                                      <p:cBhvr>
                                        <p:cTn id="153" dur="1" fill="hold">
                                          <p:stCondLst>
                                            <p:cond delay="0"/>
                                          </p:stCondLst>
                                        </p:cTn>
                                        <p:tgtEl>
                                          <p:spTgt spid="80"/>
                                        </p:tgtEl>
                                        <p:attrNameLst>
                                          <p:attrName>style.visibility</p:attrName>
                                        </p:attrNameLst>
                                      </p:cBhvr>
                                      <p:to>
                                        <p:strVal val="visible"/>
                                      </p:to>
                                    </p:set>
                                    <p:animEffect transition="in" filter="fade">
                                      <p:cBhvr>
                                        <p:cTn id="154" dur="200"/>
                                        <p:tgtEl>
                                          <p:spTgt spid="80"/>
                                        </p:tgtEl>
                                      </p:cBhvr>
                                    </p:animEffect>
                                  </p:childTnLst>
                                </p:cTn>
                              </p:par>
                            </p:childTnLst>
                          </p:cTn>
                        </p:par>
                      </p:childTnLst>
                    </p:cTn>
                  </p:par>
                  <p:par>
                    <p:cTn id="155" fill="hold">
                      <p:stCondLst>
                        <p:cond delay="indefinite"/>
                      </p:stCondLst>
                      <p:childTnLst>
                        <p:par>
                          <p:cTn id="156" fill="hold">
                            <p:stCondLst>
                              <p:cond delay="0"/>
                            </p:stCondLst>
                            <p:childTnLst>
                              <p:par>
                                <p:cTn id="157" presetID="10" presetClass="entr" presetSubtype="0" fill="hold" grpId="0" nodeType="clickEffect">
                                  <p:stCondLst>
                                    <p:cond delay="0"/>
                                  </p:stCondLst>
                                  <p:childTnLst>
                                    <p:set>
                                      <p:cBhvr>
                                        <p:cTn id="158" dur="1" fill="hold">
                                          <p:stCondLst>
                                            <p:cond delay="0"/>
                                          </p:stCondLst>
                                        </p:cTn>
                                        <p:tgtEl>
                                          <p:spTgt spid="83"/>
                                        </p:tgtEl>
                                        <p:attrNameLst>
                                          <p:attrName>style.visibility</p:attrName>
                                        </p:attrNameLst>
                                      </p:cBhvr>
                                      <p:to>
                                        <p:strVal val="visible"/>
                                      </p:to>
                                    </p:set>
                                    <p:animEffect transition="in" filter="fade">
                                      <p:cBhvr>
                                        <p:cTn id="159" dur="200"/>
                                        <p:tgtEl>
                                          <p:spTgt spid="83"/>
                                        </p:tgtEl>
                                      </p:cBhvr>
                                    </p:animEffect>
                                  </p:childTnLst>
                                </p:cTn>
                              </p:par>
                            </p:childTnLst>
                          </p:cTn>
                        </p:par>
                        <p:par>
                          <p:cTn id="160" fill="hold">
                            <p:stCondLst>
                              <p:cond delay="200"/>
                            </p:stCondLst>
                            <p:childTnLst>
                              <p:par>
                                <p:cTn id="161" presetID="10" presetClass="entr" presetSubtype="0" fill="hold" grpId="0" nodeType="afterEffect">
                                  <p:stCondLst>
                                    <p:cond delay="200"/>
                                  </p:stCondLst>
                                  <p:childTnLst>
                                    <p:set>
                                      <p:cBhvr>
                                        <p:cTn id="162" dur="1" fill="hold">
                                          <p:stCondLst>
                                            <p:cond delay="0"/>
                                          </p:stCondLst>
                                        </p:cTn>
                                        <p:tgtEl>
                                          <p:spTgt spid="82"/>
                                        </p:tgtEl>
                                        <p:attrNameLst>
                                          <p:attrName>style.visibility</p:attrName>
                                        </p:attrNameLst>
                                      </p:cBhvr>
                                      <p:to>
                                        <p:strVal val="visible"/>
                                      </p:to>
                                    </p:set>
                                    <p:animEffect transition="in" filter="fade">
                                      <p:cBhvr>
                                        <p:cTn id="163" dur="200"/>
                                        <p:tgtEl>
                                          <p:spTgt spid="82"/>
                                        </p:tgtEl>
                                      </p:cBhvr>
                                    </p:animEffect>
                                  </p:childTnLst>
                                </p:cTn>
                              </p:par>
                            </p:childTnLst>
                          </p:cTn>
                        </p:par>
                        <p:par>
                          <p:cTn id="164" fill="hold">
                            <p:stCondLst>
                              <p:cond delay="600"/>
                            </p:stCondLst>
                            <p:childTnLst>
                              <p:par>
                                <p:cTn id="165" presetID="10" presetClass="entr" presetSubtype="0" fill="hold" grpId="0" nodeType="afterEffect">
                                  <p:stCondLst>
                                    <p:cond delay="200"/>
                                  </p:stCondLst>
                                  <p:childTnLst>
                                    <p:set>
                                      <p:cBhvr>
                                        <p:cTn id="166" dur="1" fill="hold">
                                          <p:stCondLst>
                                            <p:cond delay="0"/>
                                          </p:stCondLst>
                                        </p:cTn>
                                        <p:tgtEl>
                                          <p:spTgt spid="84"/>
                                        </p:tgtEl>
                                        <p:attrNameLst>
                                          <p:attrName>style.visibility</p:attrName>
                                        </p:attrNameLst>
                                      </p:cBhvr>
                                      <p:to>
                                        <p:strVal val="visible"/>
                                      </p:to>
                                    </p:set>
                                    <p:animEffect transition="in" filter="fade">
                                      <p:cBhvr>
                                        <p:cTn id="167" dur="200"/>
                                        <p:tgtEl>
                                          <p:spTgt spid="84"/>
                                        </p:tgtEl>
                                      </p:cBhvr>
                                    </p:animEffect>
                                  </p:childTnLst>
                                </p:cTn>
                              </p:par>
                            </p:childTnLst>
                          </p:cTn>
                        </p:par>
                        <p:par>
                          <p:cTn id="168" fill="hold">
                            <p:stCondLst>
                              <p:cond delay="1000"/>
                            </p:stCondLst>
                            <p:childTnLst>
                              <p:par>
                                <p:cTn id="169" presetID="10" presetClass="entr" presetSubtype="0" fill="hold" grpId="0" nodeType="afterEffect">
                                  <p:stCondLst>
                                    <p:cond delay="200"/>
                                  </p:stCondLst>
                                  <p:childTnLst>
                                    <p:set>
                                      <p:cBhvr>
                                        <p:cTn id="170" dur="1" fill="hold">
                                          <p:stCondLst>
                                            <p:cond delay="0"/>
                                          </p:stCondLst>
                                        </p:cTn>
                                        <p:tgtEl>
                                          <p:spTgt spid="81"/>
                                        </p:tgtEl>
                                        <p:attrNameLst>
                                          <p:attrName>style.visibility</p:attrName>
                                        </p:attrNameLst>
                                      </p:cBhvr>
                                      <p:to>
                                        <p:strVal val="visible"/>
                                      </p:to>
                                    </p:set>
                                    <p:animEffect transition="in" filter="fade">
                                      <p:cBhvr>
                                        <p:cTn id="171" dur="2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animBg="1"/>
      <p:bldP spid="45" grpId="0" animBg="1"/>
      <p:bldP spid="46" grpId="0" animBg="1"/>
      <p:bldP spid="47" grpId="0" animBg="1"/>
      <p:bldP spid="48" grpId="0" animBg="1"/>
      <p:bldP spid="49" grpId="0" animBg="1"/>
      <p:bldP spid="50" grpId="0" animBg="1"/>
      <p:bldP spid="53" grpId="0" animBg="1"/>
      <p:bldP spid="57" grpId="0" animBg="1"/>
      <p:bldP spid="58" grpId="0"/>
      <p:bldP spid="59" grpId="0" animBg="1"/>
      <p:bldP spid="61" grpId="0" animBg="1"/>
      <p:bldP spid="62" grpId="0" animBg="1"/>
      <p:bldP spid="63" grpId="0"/>
      <p:bldP spid="64" grpId="0" animBg="1"/>
      <p:bldP spid="65" grpId="0"/>
      <p:bldP spid="66" grpId="0" animBg="1"/>
      <p:bldP spid="67" grpId="0" animBg="1"/>
      <p:bldP spid="68" grpId="0" animBg="1"/>
      <p:bldP spid="69" grpId="0" animBg="1"/>
      <p:bldP spid="72" grpId="0" animBg="1"/>
      <p:bldP spid="73" grpId="0" animBg="1"/>
      <p:bldP spid="74" grpId="0"/>
      <p:bldP spid="76" grpId="0" animBg="1"/>
      <p:bldP spid="78" grpId="0"/>
      <p:bldP spid="79" grpId="0" animBg="1"/>
      <p:bldP spid="81" grpId="0" animBg="1"/>
      <p:bldP spid="82" grpId="0" animBg="1"/>
      <p:bldP spid="83" grpId="0" animBg="1"/>
      <p:bldP spid="84"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Rectangle 94">
            <a:extLst>
              <a:ext uri="{FF2B5EF4-FFF2-40B4-BE49-F238E27FC236}">
                <a16:creationId xmlns:a16="http://schemas.microsoft.com/office/drawing/2014/main" id="{FCF14BDF-B452-4D32-A5A0-A1AD4F6B15FD}"/>
              </a:ext>
            </a:extLst>
          </p:cNvPr>
          <p:cNvSpPr/>
          <p:nvPr/>
        </p:nvSpPr>
        <p:spPr bwMode="auto">
          <a:xfrm>
            <a:off x="802498" y="3133828"/>
            <a:ext cx="10485728"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STORE</a:t>
            </a:r>
            <a:endParaRPr lang="en-US" sz="2400" b="1">
              <a:solidFill>
                <a:schemeClr val="tx1">
                  <a:lumMod val="50000"/>
                  <a:lumOff val="50000"/>
                </a:schemeClr>
              </a:solidFill>
              <a:ea typeface="Segoe UI" pitchFamily="34" charset="0"/>
              <a:cs typeface="Segoe UI" pitchFamily="34" charset="0"/>
            </a:endParaRPr>
          </a:p>
        </p:txBody>
      </p:sp>
      <p:sp>
        <p:nvSpPr>
          <p:cNvPr id="91" name="Rectangle 90">
            <a:extLst>
              <a:ext uri="{FF2B5EF4-FFF2-40B4-BE49-F238E27FC236}">
                <a16:creationId xmlns:a16="http://schemas.microsoft.com/office/drawing/2014/main" id="{D1CDC214-4E1D-40C7-AE60-10304584D57A}"/>
              </a:ext>
            </a:extLst>
          </p:cNvPr>
          <p:cNvSpPr/>
          <p:nvPr/>
        </p:nvSpPr>
        <p:spPr bwMode="auto">
          <a:xfrm>
            <a:off x="9831103" y="1636150"/>
            <a:ext cx="1413210"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VISUALIZE</a:t>
            </a:r>
            <a:endParaRPr lang="en-US" sz="2400" b="1">
              <a:solidFill>
                <a:schemeClr val="tx1">
                  <a:lumMod val="50000"/>
                  <a:lumOff val="50000"/>
                </a:schemeClr>
              </a:solidFill>
              <a:ea typeface="Segoe UI" pitchFamily="34" charset="0"/>
              <a:cs typeface="Segoe UI" pitchFamily="34" charset="0"/>
            </a:endParaRPr>
          </a:p>
        </p:txBody>
      </p:sp>
      <p:sp>
        <p:nvSpPr>
          <p:cNvPr id="5" name="Title 2">
            <a:extLst>
              <a:ext uri="{FF2B5EF4-FFF2-40B4-BE49-F238E27FC236}">
                <a16:creationId xmlns:a16="http://schemas.microsoft.com/office/drawing/2014/main" id="{8AD66CDD-4D30-458A-B0C3-3DDB42D5EF03}"/>
              </a:ext>
            </a:extLst>
          </p:cNvPr>
          <p:cNvSpPr txBox="1">
            <a:spLocks/>
          </p:cNvSpPr>
          <p:nvPr/>
        </p:nvSpPr>
        <p:spPr>
          <a:xfrm>
            <a:off x="489425" y="-757915"/>
            <a:ext cx="5555178" cy="757914"/>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endParaRPr lang="en-US"/>
          </a:p>
        </p:txBody>
      </p:sp>
      <p:sp>
        <p:nvSpPr>
          <p:cNvPr id="6" name="Rectangle 5">
            <a:extLst>
              <a:ext uri="{FF2B5EF4-FFF2-40B4-BE49-F238E27FC236}">
                <a16:creationId xmlns:a16="http://schemas.microsoft.com/office/drawing/2014/main" id="{F608A9AF-2172-430A-A048-0E42E62E1535}"/>
              </a:ext>
            </a:extLst>
          </p:cNvPr>
          <p:cNvSpPr/>
          <p:nvPr/>
        </p:nvSpPr>
        <p:spPr bwMode="auto">
          <a:xfrm>
            <a:off x="763109" y="1636150"/>
            <a:ext cx="2057109"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INGEST</a:t>
            </a:r>
            <a:endParaRPr lang="en-US" sz="2400" b="1">
              <a:solidFill>
                <a:schemeClr val="tx1">
                  <a:lumMod val="50000"/>
                  <a:lumOff val="50000"/>
                </a:schemeClr>
              </a:solidFill>
              <a:ea typeface="Segoe UI" pitchFamily="34" charset="0"/>
              <a:cs typeface="Segoe UI" pitchFamily="34" charset="0"/>
            </a:endParaRPr>
          </a:p>
        </p:txBody>
      </p:sp>
      <p:sp>
        <p:nvSpPr>
          <p:cNvPr id="8" name="Rectangle 7">
            <a:extLst>
              <a:ext uri="{FF2B5EF4-FFF2-40B4-BE49-F238E27FC236}">
                <a16:creationId xmlns:a16="http://schemas.microsoft.com/office/drawing/2014/main" id="{170FB63E-99E9-43E4-A4D5-CCB5FD9A85F1}"/>
              </a:ext>
            </a:extLst>
          </p:cNvPr>
          <p:cNvSpPr/>
          <p:nvPr/>
        </p:nvSpPr>
        <p:spPr bwMode="auto">
          <a:xfrm>
            <a:off x="3030107" y="1636150"/>
            <a:ext cx="2057109"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PREPARE</a:t>
            </a:r>
            <a:endParaRPr lang="en-US" sz="2400" b="1">
              <a:solidFill>
                <a:schemeClr val="tx1">
                  <a:lumMod val="50000"/>
                  <a:lumOff val="50000"/>
                </a:schemeClr>
              </a:solidFill>
              <a:ea typeface="Segoe UI" pitchFamily="34" charset="0"/>
              <a:cs typeface="Segoe UI" pitchFamily="34" charset="0"/>
            </a:endParaRPr>
          </a:p>
        </p:txBody>
      </p:sp>
      <p:sp>
        <p:nvSpPr>
          <p:cNvPr id="9" name="Rectangle 8">
            <a:extLst>
              <a:ext uri="{FF2B5EF4-FFF2-40B4-BE49-F238E27FC236}">
                <a16:creationId xmlns:a16="http://schemas.microsoft.com/office/drawing/2014/main" id="{07F387B8-1A81-4F0D-9875-3BB4223648CB}"/>
              </a:ext>
            </a:extLst>
          </p:cNvPr>
          <p:cNvSpPr/>
          <p:nvPr/>
        </p:nvSpPr>
        <p:spPr bwMode="auto">
          <a:xfrm>
            <a:off x="5297106" y="1636150"/>
            <a:ext cx="2057109"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TRANSFORM &amp; ENRICH</a:t>
            </a:r>
            <a:endParaRPr lang="en-US" sz="2400" b="1">
              <a:solidFill>
                <a:schemeClr val="tx1">
                  <a:lumMod val="50000"/>
                  <a:lumOff val="50000"/>
                </a:schemeClr>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2C66B68D-EBC5-4D15-868A-0320583AE1E5}"/>
              </a:ext>
            </a:extLst>
          </p:cNvPr>
          <p:cNvSpPr/>
          <p:nvPr/>
        </p:nvSpPr>
        <p:spPr bwMode="auto">
          <a:xfrm>
            <a:off x="7564104" y="1636150"/>
            <a:ext cx="2057109"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SERVE</a:t>
            </a:r>
            <a:endParaRPr lang="en-US" sz="2400" b="1">
              <a:solidFill>
                <a:schemeClr val="tx1">
                  <a:lumMod val="50000"/>
                  <a:lumOff val="50000"/>
                </a:schemeClr>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00DFB5E-1348-4628-B21C-32CA65355B33}"/>
              </a:ext>
            </a:extLst>
          </p:cNvPr>
          <p:cNvSpPr>
            <a:spLocks noGrp="1"/>
          </p:cNvSpPr>
          <p:nvPr>
            <p:ph type="title"/>
          </p:nvPr>
        </p:nvSpPr>
        <p:spPr>
          <a:xfrm>
            <a:off x="588263" y="457621"/>
            <a:ext cx="11018520" cy="543108"/>
          </a:xfrm>
        </p:spPr>
        <p:txBody>
          <a:bodyPr/>
          <a:lstStyle/>
          <a:p>
            <a:r>
              <a:rPr lang="en-US"/>
              <a:t>Modern Data Warehouse</a:t>
            </a:r>
          </a:p>
        </p:txBody>
      </p:sp>
      <p:sp>
        <p:nvSpPr>
          <p:cNvPr id="7" name="Arrow: Right 6">
            <a:extLst>
              <a:ext uri="{FF2B5EF4-FFF2-40B4-BE49-F238E27FC236}">
                <a16:creationId xmlns:a16="http://schemas.microsoft.com/office/drawing/2014/main" id="{7CD998C7-60A1-40AB-B1B0-29F3E84072DB}"/>
              </a:ext>
            </a:extLst>
          </p:cNvPr>
          <p:cNvSpPr/>
          <p:nvPr/>
        </p:nvSpPr>
        <p:spPr bwMode="auto">
          <a:xfrm>
            <a:off x="947687" y="2309118"/>
            <a:ext cx="10078648" cy="475105"/>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9819347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ppt_x"/>
                                          </p:val>
                                        </p:tav>
                                        <p:tav tm="100000">
                                          <p:val>
                                            <p:strVal val="#ppt_x"/>
                                          </p:val>
                                        </p:tav>
                                      </p:tavLst>
                                    </p:anim>
                                    <p:anim calcmode="lin" valueType="num">
                                      <p:cBhvr additive="base">
                                        <p:cTn id="2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91"/>
                                        </p:tgtEl>
                                        <p:attrNameLst>
                                          <p:attrName>style.visibility</p:attrName>
                                        </p:attrNameLst>
                                      </p:cBhvr>
                                      <p:to>
                                        <p:strVal val="visible"/>
                                      </p:to>
                                    </p:set>
                                    <p:anim calcmode="lin" valueType="num">
                                      <p:cBhvr additive="base">
                                        <p:cTn id="31" dur="500" fill="hold"/>
                                        <p:tgtEl>
                                          <p:spTgt spid="91"/>
                                        </p:tgtEl>
                                        <p:attrNameLst>
                                          <p:attrName>ppt_x</p:attrName>
                                        </p:attrNameLst>
                                      </p:cBhvr>
                                      <p:tavLst>
                                        <p:tav tm="0">
                                          <p:val>
                                            <p:strVal val="#ppt_x"/>
                                          </p:val>
                                        </p:tav>
                                        <p:tav tm="100000">
                                          <p:val>
                                            <p:strVal val="#ppt_x"/>
                                          </p:val>
                                        </p:tav>
                                      </p:tavLst>
                                    </p:anim>
                                    <p:anim calcmode="lin" valueType="num">
                                      <p:cBhvr additive="base">
                                        <p:cTn id="32" dur="500" fill="hold"/>
                                        <p:tgtEl>
                                          <p:spTgt spid="9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animBg="1"/>
      <p:bldP spid="6" grpId="0" animBg="1"/>
      <p:bldP spid="8" grpId="0" animBg="1"/>
      <p:bldP spid="9" grpId="0" animBg="1"/>
      <p:bldP spid="10"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Ingest - Integration with Pipelines</a:t>
            </a:r>
          </a:p>
        </p:txBody>
      </p:sp>
    </p:spTree>
    <p:extLst>
      <p:ext uri="{BB962C8B-B14F-4D97-AF65-F5344CB8AC3E}">
        <p14:creationId xmlns:p14="http://schemas.microsoft.com/office/powerpoint/2010/main" val="1618946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p188="http://schemas.microsoft.com/office/powerpoint/2018/8/main" r:id="rId2"/>
    </p:ext>
  </p:extLs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1E531D-C5DA-453E-BB02-410233C5D561}"/>
              </a:ext>
            </a:extLst>
          </p:cNvPr>
          <p:cNvSpPr>
            <a:spLocks noGrp="1"/>
          </p:cNvSpPr>
          <p:nvPr>
            <p:ph type="title"/>
          </p:nvPr>
        </p:nvSpPr>
        <p:spPr/>
        <p:txBody>
          <a:bodyPr/>
          <a:lstStyle/>
          <a:p>
            <a:r>
              <a:rPr lang="en-US" dirty="0"/>
              <a:t>Linked services</a:t>
            </a:r>
          </a:p>
        </p:txBody>
      </p:sp>
      <p:sp>
        <p:nvSpPr>
          <p:cNvPr id="4" name="Text Placeholder 3">
            <a:extLst>
              <a:ext uri="{FF2B5EF4-FFF2-40B4-BE49-F238E27FC236}">
                <a16:creationId xmlns:a16="http://schemas.microsoft.com/office/drawing/2014/main" id="{C21EFEB7-305C-45F3-BA04-BC45B10F0CFA}"/>
              </a:ext>
            </a:extLst>
          </p:cNvPr>
          <p:cNvSpPr>
            <a:spLocks noGrp="1"/>
          </p:cNvSpPr>
          <p:nvPr>
            <p:ph type="body" sz="quarter" idx="11"/>
          </p:nvPr>
        </p:nvSpPr>
        <p:spPr>
          <a:xfrm>
            <a:off x="427229" y="1411312"/>
            <a:ext cx="4947307" cy="5344773"/>
          </a:xfrm>
        </p:spPr>
        <p:txBody>
          <a:bodyPr/>
          <a:lstStyle/>
          <a:p>
            <a:pPr>
              <a:lnSpc>
                <a:spcPct val="110000"/>
              </a:lnSpc>
              <a:spcBef>
                <a:spcPts val="600"/>
              </a:spcBef>
              <a:spcAft>
                <a:spcPts val="600"/>
              </a:spcAft>
            </a:pPr>
            <a:r>
              <a:rPr lang="en-US" sz="1961" dirty="0">
                <a:solidFill>
                  <a:schemeClr val="tx2"/>
                </a:solidFill>
                <a:latin typeface="+mj-lt"/>
              </a:rPr>
              <a:t>Overview</a:t>
            </a:r>
          </a:p>
          <a:p>
            <a:pPr>
              <a:lnSpc>
                <a:spcPct val="110000"/>
              </a:lnSpc>
              <a:spcBef>
                <a:spcPts val="600"/>
              </a:spcBef>
              <a:spcAft>
                <a:spcPts val="600"/>
              </a:spcAft>
            </a:pPr>
            <a:r>
              <a:rPr lang="en-US" sz="1765" dirty="0"/>
              <a:t>Linked services define the connection information needed to connect to external resources.</a:t>
            </a:r>
          </a:p>
          <a:p>
            <a:pPr>
              <a:lnSpc>
                <a:spcPct val="110000"/>
              </a:lnSpc>
              <a:spcBef>
                <a:spcPts val="600"/>
              </a:spcBef>
              <a:spcAft>
                <a:spcPts val="600"/>
              </a:spcAft>
            </a:pPr>
            <a:endParaRPr lang="en-US" sz="1765" dirty="0"/>
          </a:p>
          <a:p>
            <a:pPr>
              <a:lnSpc>
                <a:spcPct val="110000"/>
              </a:lnSpc>
              <a:spcBef>
                <a:spcPts val="600"/>
              </a:spcBef>
              <a:spcAft>
                <a:spcPts val="600"/>
              </a:spcAft>
            </a:pPr>
            <a:r>
              <a:rPr lang="en-US" sz="1961" dirty="0">
                <a:solidFill>
                  <a:schemeClr val="tx2"/>
                </a:solidFill>
                <a:latin typeface="+mj-lt"/>
              </a:rPr>
              <a:t>Benefits</a:t>
            </a:r>
          </a:p>
          <a:p>
            <a:pPr marL="280121" indent="-280121">
              <a:lnSpc>
                <a:spcPct val="110000"/>
              </a:lnSpc>
              <a:spcBef>
                <a:spcPts val="600"/>
              </a:spcBef>
              <a:spcAft>
                <a:spcPts val="600"/>
              </a:spcAft>
              <a:buFont typeface="Arial" panose="020B0604020202020204" pitchFamily="34" charset="0"/>
              <a:buChar char="•"/>
            </a:pPr>
            <a:r>
              <a:rPr lang="en-US" sz="1765" dirty="0"/>
              <a:t>Offers pre-build 90+ connectors </a:t>
            </a:r>
          </a:p>
          <a:p>
            <a:pPr marL="280121" indent="-280121">
              <a:lnSpc>
                <a:spcPct val="110000"/>
              </a:lnSpc>
              <a:spcBef>
                <a:spcPts val="600"/>
              </a:spcBef>
              <a:spcAft>
                <a:spcPts val="600"/>
              </a:spcAft>
              <a:buFont typeface="Arial" panose="020B0604020202020204" pitchFamily="34" charset="0"/>
              <a:buChar char="•"/>
            </a:pPr>
            <a:r>
              <a:rPr lang="en-US" sz="1765" dirty="0"/>
              <a:t>Easy cross platform data migration </a:t>
            </a:r>
          </a:p>
          <a:p>
            <a:pPr marL="280121" indent="-280121">
              <a:lnSpc>
                <a:spcPct val="110000"/>
              </a:lnSpc>
              <a:spcBef>
                <a:spcPts val="600"/>
              </a:spcBef>
              <a:spcAft>
                <a:spcPts val="600"/>
              </a:spcAft>
              <a:buFont typeface="Arial" panose="020B0604020202020204" pitchFamily="34" charset="0"/>
              <a:buChar char="•"/>
            </a:pPr>
            <a:r>
              <a:rPr lang="en-US" sz="1765" dirty="0"/>
              <a:t>Represents data store </a:t>
            </a:r>
            <a:r>
              <a:rPr lang="en-US" sz="1765" i="1" dirty="0"/>
              <a:t>or</a:t>
            </a:r>
            <a:r>
              <a:rPr lang="en-US" sz="1765" dirty="0"/>
              <a:t> compute resources</a:t>
            </a:r>
          </a:p>
          <a:p>
            <a:pPr>
              <a:lnSpc>
                <a:spcPct val="110000"/>
              </a:lnSpc>
              <a:spcBef>
                <a:spcPts val="600"/>
              </a:spcBef>
              <a:spcAft>
                <a:spcPts val="600"/>
              </a:spcAft>
            </a:pPr>
            <a:endParaRPr lang="en-US" sz="1765" dirty="0"/>
          </a:p>
          <a:p>
            <a:pPr>
              <a:lnSpc>
                <a:spcPct val="110000"/>
              </a:lnSpc>
              <a:spcBef>
                <a:spcPts val="600"/>
              </a:spcBef>
              <a:spcAft>
                <a:spcPts val="600"/>
              </a:spcAft>
            </a:pPr>
            <a:endParaRPr lang="en-US" sz="1961" dirty="0">
              <a:solidFill>
                <a:schemeClr val="tx2"/>
              </a:solidFill>
              <a:latin typeface="+mj-lt"/>
            </a:endParaRPr>
          </a:p>
        </p:txBody>
      </p:sp>
      <p:pic>
        <p:nvPicPr>
          <p:cNvPr id="6" name="Picture 5">
            <a:extLst>
              <a:ext uri="{FF2B5EF4-FFF2-40B4-BE49-F238E27FC236}">
                <a16:creationId xmlns:a16="http://schemas.microsoft.com/office/drawing/2014/main" id="{0542BDBE-585C-4EF3-AEA2-779E69881C05}"/>
              </a:ext>
            </a:extLst>
          </p:cNvPr>
          <p:cNvPicPr>
            <a:picLocks noChangeAspect="1"/>
          </p:cNvPicPr>
          <p:nvPr/>
        </p:nvPicPr>
        <p:blipFill>
          <a:blip r:embed="rId2"/>
          <a:stretch>
            <a:fillRect/>
          </a:stretch>
        </p:blipFill>
        <p:spPr>
          <a:xfrm>
            <a:off x="5555193" y="980952"/>
            <a:ext cx="6635943" cy="3088013"/>
          </a:xfrm>
          <a:prstGeom prst="rect">
            <a:avLst/>
          </a:prstGeom>
        </p:spPr>
      </p:pic>
      <p:pic>
        <p:nvPicPr>
          <p:cNvPr id="7" name="Picture 6">
            <a:extLst>
              <a:ext uri="{FF2B5EF4-FFF2-40B4-BE49-F238E27FC236}">
                <a16:creationId xmlns:a16="http://schemas.microsoft.com/office/drawing/2014/main" id="{5F208C84-C5BF-4E54-BB4D-6B7D00FCF9D6}"/>
              </a:ext>
            </a:extLst>
          </p:cNvPr>
          <p:cNvPicPr>
            <a:picLocks noChangeAspect="1"/>
          </p:cNvPicPr>
          <p:nvPr/>
        </p:nvPicPr>
        <p:blipFill>
          <a:blip r:embed="rId3"/>
          <a:stretch>
            <a:fillRect/>
          </a:stretch>
        </p:blipFill>
        <p:spPr>
          <a:xfrm>
            <a:off x="8901007" y="3053581"/>
            <a:ext cx="2961262" cy="3673323"/>
          </a:xfrm>
          <a:prstGeom prst="rect">
            <a:avLst/>
          </a:prstGeom>
          <a:ln>
            <a:solidFill>
              <a:schemeClr val="bg2">
                <a:lumMod val="50000"/>
              </a:schemeClr>
            </a:solidFill>
          </a:ln>
        </p:spPr>
      </p:pic>
      <p:sp>
        <p:nvSpPr>
          <p:cNvPr id="8" name="Rectangle 7">
            <a:extLst>
              <a:ext uri="{FF2B5EF4-FFF2-40B4-BE49-F238E27FC236}">
                <a16:creationId xmlns:a16="http://schemas.microsoft.com/office/drawing/2014/main" id="{F6FACEE6-A5CC-4CDA-8E27-BFA20E84EFD5}"/>
              </a:ext>
            </a:extLst>
          </p:cNvPr>
          <p:cNvSpPr/>
          <p:nvPr/>
        </p:nvSpPr>
        <p:spPr bwMode="auto">
          <a:xfrm>
            <a:off x="5901730" y="1722291"/>
            <a:ext cx="1086772" cy="217380"/>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a:extLst>
              <a:ext uri="{FF2B5EF4-FFF2-40B4-BE49-F238E27FC236}">
                <a16:creationId xmlns:a16="http://schemas.microsoft.com/office/drawing/2014/main" id="{1C155013-4219-43D6-818D-B6F6767B5EC6}"/>
              </a:ext>
            </a:extLst>
          </p:cNvPr>
          <p:cNvSpPr/>
          <p:nvPr/>
        </p:nvSpPr>
        <p:spPr bwMode="auto">
          <a:xfrm>
            <a:off x="7382623" y="1966746"/>
            <a:ext cx="597075" cy="244785"/>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10" name="Connector: Elbow 9">
            <a:extLst>
              <a:ext uri="{FF2B5EF4-FFF2-40B4-BE49-F238E27FC236}">
                <a16:creationId xmlns:a16="http://schemas.microsoft.com/office/drawing/2014/main" id="{85BE7839-A977-4551-8FB0-1C5912505218}"/>
              </a:ext>
            </a:extLst>
          </p:cNvPr>
          <p:cNvCxnSpPr>
            <a:cxnSpLocks/>
            <a:stCxn id="9" idx="3"/>
            <a:endCxn id="7" idx="0"/>
          </p:cNvCxnSpPr>
          <p:nvPr/>
        </p:nvCxnSpPr>
        <p:spPr>
          <a:xfrm>
            <a:off x="7979698" y="2089137"/>
            <a:ext cx="2401939" cy="964443"/>
          </a:xfrm>
          <a:prstGeom prst="bentConnector2">
            <a:avLst/>
          </a:prstGeom>
          <a:ln w="381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A0ED1A94-42E0-4A47-8721-23A31350A452}"/>
              </a:ext>
            </a:extLst>
          </p:cNvPr>
          <p:cNvSpPr/>
          <p:nvPr/>
        </p:nvSpPr>
        <p:spPr bwMode="auto">
          <a:xfrm>
            <a:off x="7382623" y="1027601"/>
            <a:ext cx="380210" cy="143741"/>
          </a:xfrm>
          <a:prstGeom prst="rect">
            <a:avLst/>
          </a:prstGeom>
          <a:solidFill>
            <a:schemeClr val="tx2"/>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120251885"/>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5">
            <a:extLst>
              <a:ext uri="{FF2B5EF4-FFF2-40B4-BE49-F238E27FC236}">
                <a16:creationId xmlns:a16="http://schemas.microsoft.com/office/drawing/2014/main" id="{34D5D165-603F-4368-920A-C450D1D6FD8F}"/>
              </a:ext>
            </a:extLst>
          </p:cNvPr>
          <p:cNvGraphicFramePr>
            <a:graphicFrameLocks noGrp="1"/>
          </p:cNvGraphicFramePr>
          <p:nvPr>
            <p:extLst>
              <p:ext uri="{D42A27DB-BD31-4B8C-83A1-F6EECF244321}">
                <p14:modId xmlns:p14="http://schemas.microsoft.com/office/powerpoint/2010/main" val="1043818956"/>
              </p:ext>
            </p:extLst>
          </p:nvPr>
        </p:nvGraphicFramePr>
        <p:xfrm>
          <a:off x="301121" y="980952"/>
          <a:ext cx="11589758" cy="5768253"/>
        </p:xfrm>
        <a:graphic>
          <a:graphicData uri="http://schemas.openxmlformats.org/drawingml/2006/table">
            <a:tbl>
              <a:tblPr firstRow="1">
                <a:tableStyleId>{17292A2E-F333-43FB-9621-5CBBE7FDCDCB}</a:tableStyleId>
              </a:tblPr>
              <a:tblGrid>
                <a:gridCol w="1708363">
                  <a:extLst>
                    <a:ext uri="{9D8B030D-6E8A-4147-A177-3AD203B41FA5}">
                      <a16:colId xmlns:a16="http://schemas.microsoft.com/office/drawing/2014/main" val="1349382137"/>
                    </a:ext>
                  </a:extLst>
                </a:gridCol>
                <a:gridCol w="1155689">
                  <a:extLst>
                    <a:ext uri="{9D8B030D-6E8A-4147-A177-3AD203B41FA5}">
                      <a16:colId xmlns:a16="http://schemas.microsoft.com/office/drawing/2014/main" val="4003087427"/>
                    </a:ext>
                  </a:extLst>
                </a:gridCol>
                <a:gridCol w="1262277">
                  <a:extLst>
                    <a:ext uri="{9D8B030D-6E8A-4147-A177-3AD203B41FA5}">
                      <a16:colId xmlns:a16="http://schemas.microsoft.com/office/drawing/2014/main" val="1914756200"/>
                    </a:ext>
                  </a:extLst>
                </a:gridCol>
                <a:gridCol w="1442192">
                  <a:extLst>
                    <a:ext uri="{9D8B030D-6E8A-4147-A177-3AD203B41FA5}">
                      <a16:colId xmlns:a16="http://schemas.microsoft.com/office/drawing/2014/main" val="1156580412"/>
                    </a:ext>
                  </a:extLst>
                </a:gridCol>
                <a:gridCol w="992752">
                  <a:extLst>
                    <a:ext uri="{9D8B030D-6E8A-4147-A177-3AD203B41FA5}">
                      <a16:colId xmlns:a16="http://schemas.microsoft.com/office/drawing/2014/main" val="1204242376"/>
                    </a:ext>
                  </a:extLst>
                </a:gridCol>
                <a:gridCol w="964102">
                  <a:extLst>
                    <a:ext uri="{9D8B030D-6E8A-4147-A177-3AD203B41FA5}">
                      <a16:colId xmlns:a16="http://schemas.microsoft.com/office/drawing/2014/main" val="3201287085"/>
                    </a:ext>
                  </a:extLst>
                </a:gridCol>
                <a:gridCol w="1399393">
                  <a:extLst>
                    <a:ext uri="{9D8B030D-6E8A-4147-A177-3AD203B41FA5}">
                      <a16:colId xmlns:a16="http://schemas.microsoft.com/office/drawing/2014/main" val="4198059753"/>
                    </a:ext>
                  </a:extLst>
                </a:gridCol>
                <a:gridCol w="1643851">
                  <a:extLst>
                    <a:ext uri="{9D8B030D-6E8A-4147-A177-3AD203B41FA5}">
                      <a16:colId xmlns:a16="http://schemas.microsoft.com/office/drawing/2014/main" val="3714147732"/>
                    </a:ext>
                  </a:extLst>
                </a:gridCol>
                <a:gridCol w="1021139">
                  <a:extLst>
                    <a:ext uri="{9D8B030D-6E8A-4147-A177-3AD203B41FA5}">
                      <a16:colId xmlns:a16="http://schemas.microsoft.com/office/drawing/2014/main" val="2009551186"/>
                    </a:ext>
                  </a:extLst>
                </a:gridCol>
              </a:tblGrid>
              <a:tr h="457135">
                <a:tc>
                  <a:txBody>
                    <a:bodyPr/>
                    <a:lstStyle/>
                    <a:p>
                      <a:pPr algn="ctr"/>
                      <a:r>
                        <a:rPr lang="en-US" sz="1200"/>
                        <a:t>Azure (15)</a:t>
                      </a:r>
                      <a:endParaRPr lang="en-US" sz="1200" b="1">
                        <a:latin typeface="+mn-lt"/>
                      </a:endParaRPr>
                    </a:p>
                  </a:txBody>
                  <a:tcPr marL="91427" marR="91427" marT="45713" marB="45713" anchor="ctr"/>
                </a:tc>
                <a:tc gridSpan="2">
                  <a:txBody>
                    <a:bodyPr/>
                    <a:lstStyle/>
                    <a:p>
                      <a:pPr algn="ctr"/>
                      <a:r>
                        <a:rPr lang="en-US" sz="1200"/>
                        <a:t>Database &amp; DW (26)</a:t>
                      </a:r>
                      <a:endParaRPr lang="en-US" sz="1200" b="1">
                        <a:latin typeface="+mn-lt"/>
                      </a:endParaRPr>
                    </a:p>
                  </a:txBody>
                  <a:tcPr marL="91427" marR="91427" marT="45713" marB="45713" anchor="ctr"/>
                </a:tc>
                <a:tc hMerge="1">
                  <a:txBody>
                    <a:bodyPr/>
                    <a:lstStyle/>
                    <a:p>
                      <a:endParaRPr lang="en-US"/>
                    </a:p>
                  </a:txBody>
                  <a:tcPr/>
                </a:tc>
                <a:tc>
                  <a:txBody>
                    <a:bodyPr/>
                    <a:lstStyle/>
                    <a:p>
                      <a:pPr algn="ctr"/>
                      <a:r>
                        <a:rPr lang="en-US" sz="1200"/>
                        <a:t>File Storage (6)</a:t>
                      </a:r>
                      <a:endParaRPr lang="en-US" sz="1200" b="1">
                        <a:latin typeface="+mn-lt"/>
                      </a:endParaRPr>
                    </a:p>
                  </a:txBody>
                  <a:tcPr marL="91427" marR="91427" marT="45713" marB="45713" anchor="ctr"/>
                </a:tc>
                <a:tc>
                  <a:txBody>
                    <a:bodyPr/>
                    <a:lstStyle/>
                    <a:p>
                      <a:pPr algn="ctr"/>
                      <a:r>
                        <a:rPr lang="en-US" sz="1200" b="1"/>
                        <a:t>File Formats(6)</a:t>
                      </a:r>
                      <a:endParaRPr lang="en-US" sz="1200" b="1">
                        <a:latin typeface="+mn-lt"/>
                      </a:endParaRPr>
                    </a:p>
                  </a:txBody>
                  <a:tcPr marL="91427" marR="91427" marT="45713" marB="45713" anchor="ctr"/>
                </a:tc>
                <a:tc>
                  <a:txBody>
                    <a:bodyPr/>
                    <a:lstStyle/>
                    <a:p>
                      <a:pPr algn="ctr"/>
                      <a:r>
                        <a:rPr lang="en-US" sz="1200"/>
                        <a:t>NoSQL (3) </a:t>
                      </a:r>
                      <a:endParaRPr lang="en-US" sz="1200" b="1">
                        <a:latin typeface="+mn-lt"/>
                      </a:endParaRPr>
                    </a:p>
                  </a:txBody>
                  <a:tcPr marL="91427" marR="91427" marT="45713" marB="45713" anchor="ctr"/>
                </a:tc>
                <a:tc gridSpan="2">
                  <a:txBody>
                    <a:bodyPr/>
                    <a:lstStyle/>
                    <a:p>
                      <a:pPr algn="ctr"/>
                      <a:r>
                        <a:rPr lang="en-US" sz="1200"/>
                        <a:t>Services and App (28)</a:t>
                      </a:r>
                      <a:endParaRPr lang="en-US" sz="1200" b="1">
                        <a:latin typeface="+mn-lt"/>
                      </a:endParaRPr>
                    </a:p>
                  </a:txBody>
                  <a:tcPr marL="91427" marR="91427" marT="45713" marB="45713" anchor="ctr"/>
                </a:tc>
                <a:tc hMerge="1">
                  <a:txBody>
                    <a:bodyPr/>
                    <a:lstStyle/>
                    <a:p>
                      <a:endParaRPr lang="en-US"/>
                    </a:p>
                  </a:txBody>
                  <a:tcPr/>
                </a:tc>
                <a:tc>
                  <a:txBody>
                    <a:bodyPr/>
                    <a:lstStyle/>
                    <a:p>
                      <a:pPr algn="ctr"/>
                      <a:r>
                        <a:rPr lang="en-US" sz="1200"/>
                        <a:t>Generic (4)</a:t>
                      </a:r>
                      <a:endParaRPr lang="en-US" sz="1200" b="1">
                        <a:latin typeface="+mn-lt"/>
                      </a:endParaRPr>
                    </a:p>
                  </a:txBody>
                  <a:tcPr marL="91427" marR="91427" marT="45713" marB="45713" anchor="ctr"/>
                </a:tc>
                <a:extLst>
                  <a:ext uri="{0D108BD9-81ED-4DB2-BD59-A6C34878D82A}">
                    <a16:rowId xmlns:a16="http://schemas.microsoft.com/office/drawing/2014/main" val="1794269896"/>
                  </a:ext>
                </a:extLst>
              </a:tr>
              <a:tr h="273570">
                <a:tc>
                  <a:txBody>
                    <a:bodyPr/>
                    <a:lstStyle/>
                    <a:p>
                      <a:pPr algn="ctr" fontAlgn="b"/>
                      <a:r>
                        <a:rPr lang="en-US" sz="1200" u="none" strike="noStrike">
                          <a:effectLst/>
                        </a:rPr>
                        <a:t>Blob storage</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Amazon Redshift</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Oracle</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Amazon S3</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b="0" u="none" strike="noStrike">
                          <a:solidFill>
                            <a:srgbClr val="000000"/>
                          </a:solidFill>
                          <a:effectLst/>
                        </a:rPr>
                        <a:t>AVRO</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Cassandra</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Amazon MWS</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Oracle Service Cloud </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Generic HTTP</a:t>
                      </a:r>
                      <a:endParaRPr lang="en-US" sz="1200" b="0" i="0" u="none" strike="noStrike">
                        <a:solidFill>
                          <a:srgbClr val="000000"/>
                        </a:solidFill>
                        <a:effectLst/>
                        <a:latin typeface="+mn-lt"/>
                      </a:endParaRPr>
                    </a:p>
                  </a:txBody>
                  <a:tcPr marL="6349" marR="6349" marT="6349" marB="0" anchor="ctr"/>
                </a:tc>
                <a:extLst>
                  <a:ext uri="{0D108BD9-81ED-4DB2-BD59-A6C34878D82A}">
                    <a16:rowId xmlns:a16="http://schemas.microsoft.com/office/drawing/2014/main" val="1310504516"/>
                  </a:ext>
                </a:extLst>
              </a:tr>
              <a:tr h="273570">
                <a:tc>
                  <a:txBody>
                    <a:bodyPr/>
                    <a:lstStyle/>
                    <a:p>
                      <a:pPr algn="ctr" fontAlgn="b"/>
                      <a:r>
                        <a:rPr lang="en-US" sz="1200" u="none" strike="noStrike">
                          <a:effectLst/>
                        </a:rPr>
                        <a:t>Cosmos DB - SQL API</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DB2</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Phoenix</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File system</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b="0" u="none" strike="noStrike">
                          <a:solidFill>
                            <a:srgbClr val="000000"/>
                          </a:solidFill>
                          <a:effectLst/>
                        </a:rPr>
                        <a:t>Binary</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Couchbase </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CDS for Apps</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PayPal </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Generic OData</a:t>
                      </a:r>
                      <a:endParaRPr lang="en-US" sz="1200" b="0" i="0" u="none" strike="noStrike">
                        <a:solidFill>
                          <a:srgbClr val="000000"/>
                        </a:solidFill>
                        <a:effectLst/>
                        <a:latin typeface="+mn-lt"/>
                      </a:endParaRPr>
                    </a:p>
                  </a:txBody>
                  <a:tcPr marL="6349" marR="6349" marT="6349" marB="0" anchor="ctr"/>
                </a:tc>
                <a:extLst>
                  <a:ext uri="{0D108BD9-81ED-4DB2-BD59-A6C34878D82A}">
                    <a16:rowId xmlns:a16="http://schemas.microsoft.com/office/drawing/2014/main" val="3948024008"/>
                  </a:ext>
                </a:extLst>
              </a:tr>
              <a:tr h="372057">
                <a:tc>
                  <a:txBody>
                    <a:bodyPr/>
                    <a:lstStyle/>
                    <a:p>
                      <a:pPr algn="ctr" fontAlgn="b"/>
                      <a:r>
                        <a:rPr lang="en-US" sz="1200" u="none" strike="noStrike">
                          <a:effectLst/>
                        </a:rPr>
                        <a:t>Cosmos DB - MongoDB API</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Drill</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PostgreSQL</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FTP</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b="0" u="none" strike="noStrike">
                          <a:solidFill>
                            <a:srgbClr val="000000"/>
                          </a:solidFill>
                          <a:effectLst/>
                        </a:rPr>
                        <a:t>Delimited Text</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MongoDB</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Concur </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QuickBooks </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Generic ODBC</a:t>
                      </a:r>
                      <a:endParaRPr lang="en-US" sz="1200" b="0" i="0" u="none" strike="noStrike">
                        <a:solidFill>
                          <a:srgbClr val="000000"/>
                        </a:solidFill>
                        <a:effectLst/>
                        <a:latin typeface="+mn-lt"/>
                      </a:endParaRPr>
                    </a:p>
                  </a:txBody>
                  <a:tcPr marL="6349" marR="6349" marT="6349" marB="0" anchor="ctr"/>
                </a:tc>
                <a:extLst>
                  <a:ext uri="{0D108BD9-81ED-4DB2-BD59-A6C34878D82A}">
                    <a16:rowId xmlns:a16="http://schemas.microsoft.com/office/drawing/2014/main" val="1549057961"/>
                  </a:ext>
                </a:extLst>
              </a:tr>
              <a:tr h="372057">
                <a:tc>
                  <a:txBody>
                    <a:bodyPr/>
                    <a:lstStyle/>
                    <a:p>
                      <a:pPr algn="ctr" fontAlgn="b"/>
                      <a:r>
                        <a:rPr lang="en-US" sz="1200" u="none" strike="noStrike">
                          <a:effectLst/>
                        </a:rPr>
                        <a:t>Data Explorer</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Google BigQuery</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Presto</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Google Cloud Storage</a:t>
                      </a:r>
                      <a:endParaRPr lang="en-US" sz="1200" b="0" i="0" u="none" strike="noStrike">
                        <a:solidFill>
                          <a:srgbClr val="000000"/>
                        </a:solidFill>
                        <a:effectLst/>
                        <a:latin typeface="+mn-lt"/>
                      </a:endParaRPr>
                    </a:p>
                  </a:txBody>
                  <a:tcPr marL="6349" marR="6349" marT="6349" marB="0" anchor="ctr"/>
                </a:tc>
                <a:tc>
                  <a:txBody>
                    <a:bodyPr/>
                    <a:lstStyle/>
                    <a:p>
                      <a:pPr algn="ctr"/>
                      <a:r>
                        <a:rPr lang="en-US" sz="1200"/>
                        <a:t>JSON</a:t>
                      </a: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fontAlgn="b"/>
                      <a:r>
                        <a:rPr lang="en-US" sz="1200" u="none" strike="noStrike">
                          <a:effectLst/>
                        </a:rPr>
                        <a:t>Dynamics 365</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Salesforce</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Generic REST</a:t>
                      </a:r>
                      <a:endParaRPr lang="en-US" sz="1200" b="0" i="0" u="none" strike="noStrike">
                        <a:solidFill>
                          <a:srgbClr val="000000"/>
                        </a:solidFill>
                        <a:effectLst/>
                        <a:latin typeface="+mn-lt"/>
                      </a:endParaRPr>
                    </a:p>
                  </a:txBody>
                  <a:tcPr marL="6349" marR="6349" marT="6349" marB="0" anchor="ctr"/>
                </a:tc>
                <a:extLst>
                  <a:ext uri="{0D108BD9-81ED-4DB2-BD59-A6C34878D82A}">
                    <a16:rowId xmlns:a16="http://schemas.microsoft.com/office/drawing/2014/main" val="2847148126"/>
                  </a:ext>
                </a:extLst>
              </a:tr>
              <a:tr h="372057">
                <a:tc>
                  <a:txBody>
                    <a:bodyPr/>
                    <a:lstStyle/>
                    <a:p>
                      <a:pPr algn="ctr" fontAlgn="b"/>
                      <a:r>
                        <a:rPr lang="en-US" sz="1200" u="none" strike="noStrike">
                          <a:effectLst/>
                        </a:rPr>
                        <a:t>Data Lake Storage Gen1</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Greenplum</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SAP BW Open Hub</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HDFS</a:t>
                      </a:r>
                      <a:endParaRPr lang="en-US" sz="1200" b="0" i="0" u="none" strike="noStrike">
                        <a:solidFill>
                          <a:srgbClr val="000000"/>
                        </a:solidFill>
                        <a:effectLst/>
                        <a:latin typeface="+mn-lt"/>
                      </a:endParaRPr>
                    </a:p>
                  </a:txBody>
                  <a:tcPr marL="6349" marR="6349" marT="6349" marB="0" anchor="ctr"/>
                </a:tc>
                <a:tc>
                  <a:txBody>
                    <a:bodyPr/>
                    <a:lstStyle/>
                    <a:p>
                      <a:pPr algn="ctr"/>
                      <a:r>
                        <a:rPr lang="en-US" sz="1200"/>
                        <a:t>ORC</a:t>
                      </a: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fontAlgn="b"/>
                      <a:r>
                        <a:rPr lang="en-US" sz="1200" u="none" strike="noStrike">
                          <a:effectLst/>
                        </a:rPr>
                        <a:t>Dynamics AX</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SF Service Cloud</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extLst>
                  <a:ext uri="{0D108BD9-81ED-4DB2-BD59-A6C34878D82A}">
                    <a16:rowId xmlns:a16="http://schemas.microsoft.com/office/drawing/2014/main" val="789527017"/>
                  </a:ext>
                </a:extLst>
              </a:tr>
              <a:tr h="364760">
                <a:tc>
                  <a:txBody>
                    <a:bodyPr/>
                    <a:lstStyle/>
                    <a:p>
                      <a:pPr algn="ctr" fontAlgn="b"/>
                      <a:r>
                        <a:rPr lang="en-US" sz="1200" u="none" strike="noStrike">
                          <a:effectLst/>
                        </a:rPr>
                        <a:t>Data Lake Storage Gen2</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HBase</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SAP BW via MDX</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SFTP</a:t>
                      </a:r>
                      <a:endParaRPr lang="en-US" sz="1200" b="0" i="0" u="none" strike="noStrike">
                        <a:solidFill>
                          <a:srgbClr val="000000"/>
                        </a:solidFill>
                        <a:effectLst/>
                        <a:latin typeface="+mn-lt"/>
                      </a:endParaRPr>
                    </a:p>
                  </a:txBody>
                  <a:tcPr marL="6349" marR="6349" marT="6349" marB="0" anchor="ctr"/>
                </a:tc>
                <a:tc>
                  <a:txBody>
                    <a:bodyPr/>
                    <a:lstStyle/>
                    <a:p>
                      <a:pPr algn="ctr"/>
                      <a:r>
                        <a:rPr lang="en-US" sz="1200"/>
                        <a:t>Parquet</a:t>
                      </a: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fontAlgn="b"/>
                      <a:r>
                        <a:rPr lang="en-US" sz="1200" u="none" strike="noStrike">
                          <a:effectLst/>
                        </a:rPr>
                        <a:t>Dynamics CRM</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SF Marketing Cloud</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extLst>
                  <a:ext uri="{0D108BD9-81ED-4DB2-BD59-A6C34878D82A}">
                    <a16:rowId xmlns:a16="http://schemas.microsoft.com/office/drawing/2014/main" val="3136698536"/>
                  </a:ext>
                </a:extLst>
              </a:tr>
              <a:tr h="364760">
                <a:tc>
                  <a:txBody>
                    <a:bodyPr/>
                    <a:lstStyle/>
                    <a:p>
                      <a:pPr algn="ctr" fontAlgn="b"/>
                      <a:r>
                        <a:rPr lang="en-US" sz="1200" u="none" strike="noStrike">
                          <a:effectLst/>
                        </a:rPr>
                        <a:t>Database for MariaDB</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Hive</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SAP HANA</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fontAlgn="b"/>
                      <a:r>
                        <a:rPr lang="en-US" sz="1200" u="none" strike="noStrike">
                          <a:effectLst/>
                        </a:rPr>
                        <a:t>Google AdWords</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SAP C4C</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extLst>
                  <a:ext uri="{0D108BD9-81ED-4DB2-BD59-A6C34878D82A}">
                    <a16:rowId xmlns:a16="http://schemas.microsoft.com/office/drawing/2014/main" val="4245973491"/>
                  </a:ext>
                </a:extLst>
              </a:tr>
              <a:tr h="364760">
                <a:tc>
                  <a:txBody>
                    <a:bodyPr/>
                    <a:lstStyle/>
                    <a:p>
                      <a:pPr algn="ctr" fontAlgn="b"/>
                      <a:r>
                        <a:rPr lang="en-US" sz="1200" u="none" strike="noStrike">
                          <a:effectLst/>
                        </a:rPr>
                        <a:t>Database for MySQL</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Apache Impala</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SAP table</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fontAlgn="b"/>
                      <a:r>
                        <a:rPr lang="en-US" sz="1200" u="none" strike="noStrike">
                          <a:effectLst/>
                        </a:rPr>
                        <a:t>HubSpot </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SAP ECC</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extLst>
                  <a:ext uri="{0D108BD9-81ED-4DB2-BD59-A6C34878D82A}">
                    <a16:rowId xmlns:a16="http://schemas.microsoft.com/office/drawing/2014/main" val="1148086681"/>
                  </a:ext>
                </a:extLst>
              </a:tr>
              <a:tr h="364760">
                <a:tc>
                  <a:txBody>
                    <a:bodyPr/>
                    <a:lstStyle/>
                    <a:p>
                      <a:pPr algn="ctr" fontAlgn="b"/>
                      <a:r>
                        <a:rPr lang="en-US" sz="1200" u="none" strike="noStrike">
                          <a:effectLst/>
                        </a:rPr>
                        <a:t>Database for PostgreSQL</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Informix</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Spark</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fontAlgn="b"/>
                      <a:r>
                        <a:rPr lang="en-US" sz="1200" u="none" strike="noStrike">
                          <a:effectLst/>
                        </a:rPr>
                        <a:t>Jira</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ServiceNow</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extLst>
                  <a:ext uri="{0D108BD9-81ED-4DB2-BD59-A6C34878D82A}">
                    <a16:rowId xmlns:a16="http://schemas.microsoft.com/office/drawing/2014/main" val="2504456552"/>
                  </a:ext>
                </a:extLst>
              </a:tr>
              <a:tr h="364760">
                <a:tc>
                  <a:txBody>
                    <a:bodyPr/>
                    <a:lstStyle/>
                    <a:p>
                      <a:pPr algn="ctr" fontAlgn="b"/>
                      <a:r>
                        <a:rPr lang="en-US" sz="1200" u="none" strike="noStrike">
                          <a:effectLst/>
                        </a:rPr>
                        <a:t>File Storage</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MariaDB</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SQL Server</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fontAlgn="b"/>
                      <a:r>
                        <a:rPr lang="en-US" sz="1200" u="none" strike="noStrike">
                          <a:effectLst/>
                        </a:rPr>
                        <a:t>Magento </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Shopify </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extLst>
                  <a:ext uri="{0D108BD9-81ED-4DB2-BD59-A6C34878D82A}">
                    <a16:rowId xmlns:a16="http://schemas.microsoft.com/office/drawing/2014/main" val="3710767065"/>
                  </a:ext>
                </a:extLst>
              </a:tr>
              <a:tr h="364760">
                <a:tc>
                  <a:txBody>
                    <a:bodyPr/>
                    <a:lstStyle/>
                    <a:p>
                      <a:pPr algn="ctr" fontAlgn="b"/>
                      <a:r>
                        <a:rPr lang="en-US" sz="1200" u="none" strike="noStrike">
                          <a:effectLst/>
                        </a:rPr>
                        <a:t>SQL Database</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Microsoft Access</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Sybase</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fontAlgn="b"/>
                      <a:r>
                        <a:rPr lang="en-US" sz="1200" u="none" strike="noStrike" err="1">
                          <a:effectLst/>
                        </a:rPr>
                        <a:t>Marketo</a:t>
                      </a:r>
                      <a:r>
                        <a:rPr lang="en-US" sz="1200" u="none" strike="noStrike">
                          <a:effectLst/>
                        </a:rPr>
                        <a:t> </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Square </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extLst>
                  <a:ext uri="{0D108BD9-81ED-4DB2-BD59-A6C34878D82A}">
                    <a16:rowId xmlns:a16="http://schemas.microsoft.com/office/drawing/2014/main" val="447842383"/>
                  </a:ext>
                </a:extLst>
              </a:tr>
              <a:tr h="364760">
                <a:tc>
                  <a:txBody>
                    <a:bodyPr/>
                    <a:lstStyle/>
                    <a:p>
                      <a:pPr algn="ctr" fontAlgn="b"/>
                      <a:r>
                        <a:rPr lang="en-US" sz="1200" u="none" strike="noStrike">
                          <a:effectLst/>
                        </a:rPr>
                        <a:t>SQL Database MI</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MySQL</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dirty="0">
                          <a:effectLst/>
                        </a:rPr>
                        <a:t>Teradata</a:t>
                      </a:r>
                      <a:endParaRPr lang="en-US" sz="1200" b="0" i="0" u="none" strike="noStrike" dirty="0">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fontAlgn="b"/>
                      <a:r>
                        <a:rPr lang="en-US" sz="1200" u="none" strike="noStrike">
                          <a:effectLst/>
                        </a:rPr>
                        <a:t>Office 365</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Web table</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extLst>
                  <a:ext uri="{0D108BD9-81ED-4DB2-BD59-A6C34878D82A}">
                    <a16:rowId xmlns:a16="http://schemas.microsoft.com/office/drawing/2014/main" val="2493079572"/>
                  </a:ext>
                </a:extLst>
              </a:tr>
              <a:tr h="364760">
                <a:tc>
                  <a:txBody>
                    <a:bodyPr/>
                    <a:lstStyle/>
                    <a:p>
                      <a:pPr algn="ctr" fontAlgn="b"/>
                      <a:r>
                        <a:rPr lang="en-US" sz="1200" u="none" strike="noStrike">
                          <a:effectLst/>
                        </a:rPr>
                        <a:t>SQL Data Warehouse</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Netezza</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Vertica</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fontAlgn="b"/>
                      <a:r>
                        <a:rPr lang="en-US" sz="1200" u="none" strike="noStrike">
                          <a:effectLst/>
                        </a:rPr>
                        <a:t>Oracle Eloqua </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Xero</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extLst>
                  <a:ext uri="{0D108BD9-81ED-4DB2-BD59-A6C34878D82A}">
                    <a16:rowId xmlns:a16="http://schemas.microsoft.com/office/drawing/2014/main" val="208778324"/>
                  </a:ext>
                </a:extLst>
              </a:tr>
              <a:tr h="364760">
                <a:tc>
                  <a:txBody>
                    <a:bodyPr/>
                    <a:lstStyle/>
                    <a:p>
                      <a:pPr algn="ctr" fontAlgn="b"/>
                      <a:r>
                        <a:rPr lang="en-US" sz="1200" u="none" strike="noStrike">
                          <a:effectLst/>
                        </a:rPr>
                        <a:t>Search index</a:t>
                      </a:r>
                      <a:endParaRPr lang="en-US" sz="1200" b="0" i="0" u="none" strike="noStrike">
                        <a:solidFill>
                          <a:srgbClr val="000000"/>
                        </a:solidFill>
                        <a:effectLst/>
                        <a:latin typeface="+mn-lt"/>
                      </a:endParaRPr>
                    </a:p>
                  </a:txBody>
                  <a:tcPr marL="6349" marR="6349" marT="6349" marB="0" anchor="ctr"/>
                </a:tc>
                <a:tc>
                  <a:txBody>
                    <a:bodyPr/>
                    <a:lstStyle/>
                    <a:p>
                      <a:pPr algn="ctr"/>
                      <a:r>
                        <a:rPr lang="en-US" sz="1200" dirty="0">
                          <a:latin typeface="+mn-lt"/>
                        </a:rPr>
                        <a:t>Snowflake</a:t>
                      </a: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fontAlgn="b"/>
                      <a:r>
                        <a:rPr lang="en-US" sz="1200" u="none" strike="noStrike">
                          <a:effectLst/>
                        </a:rPr>
                        <a:t>Oracle Responsys </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err="1">
                          <a:effectLst/>
                        </a:rPr>
                        <a:t>Zoho</a:t>
                      </a:r>
                      <a:r>
                        <a:rPr lang="en-US" sz="1200" u="none" strike="noStrike">
                          <a:effectLst/>
                        </a:rPr>
                        <a:t> </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extLst>
                  <a:ext uri="{0D108BD9-81ED-4DB2-BD59-A6C34878D82A}">
                    <a16:rowId xmlns:a16="http://schemas.microsoft.com/office/drawing/2014/main" val="1432505580"/>
                  </a:ext>
                </a:extLst>
              </a:tr>
              <a:tr h="364760">
                <a:tc>
                  <a:txBody>
                    <a:bodyPr/>
                    <a:lstStyle/>
                    <a:p>
                      <a:pPr algn="ctr" fontAlgn="b"/>
                      <a:r>
                        <a:rPr lang="en-US" sz="1200" u="none" strike="noStrike">
                          <a:effectLst/>
                        </a:rPr>
                        <a:t>Table storage</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dirty="0">
                        <a:latin typeface="+mn-lt"/>
                      </a:endParaRPr>
                    </a:p>
                  </a:txBody>
                  <a:tcPr marL="91427" marR="91427" marT="45713" marB="45713" anchor="ctr"/>
                </a:tc>
                <a:extLst>
                  <a:ext uri="{0D108BD9-81ED-4DB2-BD59-A6C34878D82A}">
                    <a16:rowId xmlns:a16="http://schemas.microsoft.com/office/drawing/2014/main" val="3821230554"/>
                  </a:ext>
                </a:extLst>
              </a:tr>
            </a:tbl>
          </a:graphicData>
        </a:graphic>
      </p:graphicFrame>
      <p:sp>
        <p:nvSpPr>
          <p:cNvPr id="3" name="Title 2">
            <a:extLst>
              <a:ext uri="{FF2B5EF4-FFF2-40B4-BE49-F238E27FC236}">
                <a16:creationId xmlns:a16="http://schemas.microsoft.com/office/drawing/2014/main" id="{F904E3FC-68A4-4E91-832F-3651075939B7}"/>
              </a:ext>
            </a:extLst>
          </p:cNvPr>
          <p:cNvSpPr>
            <a:spLocks noGrp="1"/>
          </p:cNvSpPr>
          <p:nvPr>
            <p:ph type="title"/>
          </p:nvPr>
        </p:nvSpPr>
        <p:spPr>
          <a:xfrm>
            <a:off x="426427" y="223038"/>
            <a:ext cx="9031166" cy="757914"/>
          </a:xfrm>
        </p:spPr>
        <p:txBody>
          <a:bodyPr/>
          <a:lstStyle/>
          <a:p>
            <a:r>
              <a:rPr lang="en-US">
                <a:solidFill>
                  <a:schemeClr val="tx1"/>
                </a:solidFill>
              </a:rPr>
              <a:t>90+ Connectors out of the box</a:t>
            </a:r>
          </a:p>
        </p:txBody>
      </p:sp>
    </p:spTree>
    <p:extLst>
      <p:ext uri="{BB962C8B-B14F-4D97-AF65-F5344CB8AC3E}">
        <p14:creationId xmlns:p14="http://schemas.microsoft.com/office/powerpoint/2010/main" val="1926470856"/>
      </p:ext>
    </p:extLst>
  </p:cSld>
  <p:clrMapOvr>
    <a:masterClrMapping/>
  </p:clrMapOvr>
  <p:transition>
    <p:fade/>
  </p:transition>
  <p:extLst>
    <p:ext uri="{6950BFC3-D8DA-4A85-94F7-54DA5524770B}">
      <p188:commentRel xmlns:p188="http://schemas.microsoft.com/office/powerpoint/2018/8/main" r:id="rId3"/>
    </p:ext>
  </p:extLs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Datasets</a:t>
            </a:r>
          </a:p>
        </p:txBody>
      </p:sp>
      <p:sp>
        <p:nvSpPr>
          <p:cNvPr id="7" name="Text Placeholder 3">
            <a:extLst>
              <a:ext uri="{FF2B5EF4-FFF2-40B4-BE49-F238E27FC236}">
                <a16:creationId xmlns:a16="http://schemas.microsoft.com/office/drawing/2014/main" id="{4CA5C305-930D-4A6A-BA6A-29E7885EF756}"/>
              </a:ext>
            </a:extLst>
          </p:cNvPr>
          <p:cNvSpPr>
            <a:spLocks noGrp="1"/>
          </p:cNvSpPr>
          <p:nvPr>
            <p:ph type="body" sz="quarter" idx="11"/>
          </p:nvPr>
        </p:nvSpPr>
        <p:spPr>
          <a:xfrm>
            <a:off x="427230" y="1130240"/>
            <a:ext cx="10348964" cy="977280"/>
          </a:xfrm>
        </p:spPr>
        <p:txBody>
          <a:bodyPr/>
          <a:lstStyle/>
          <a:p>
            <a:pPr>
              <a:lnSpc>
                <a:spcPct val="100000"/>
              </a:lnSpc>
            </a:pPr>
            <a:r>
              <a:rPr lang="en-US" sz="1961"/>
              <a:t>Orchestration datasets describe data that is persisted. </a:t>
            </a:r>
          </a:p>
          <a:p>
            <a:pPr>
              <a:lnSpc>
                <a:spcPct val="100000"/>
              </a:lnSpc>
            </a:pPr>
            <a:r>
              <a:rPr lang="en-US" sz="1961"/>
              <a:t>Once a dataset is defined, it can be used in pipelines and sources of data or as sinks of data. </a:t>
            </a:r>
            <a:endParaRPr lang="en-US" sz="1372">
              <a:solidFill>
                <a:schemeClr val="tx1"/>
              </a:solidFill>
            </a:endParaRPr>
          </a:p>
        </p:txBody>
      </p:sp>
      <p:pic>
        <p:nvPicPr>
          <p:cNvPr id="13" name="Picture 12">
            <a:extLst>
              <a:ext uri="{FF2B5EF4-FFF2-40B4-BE49-F238E27FC236}">
                <a16:creationId xmlns:a16="http://schemas.microsoft.com/office/drawing/2014/main" id="{3C67F815-6D67-4143-B944-600C3BFA823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85326" y="2765124"/>
            <a:ext cx="2380490" cy="1991838"/>
          </a:xfrm>
          <a:prstGeom prst="rect">
            <a:avLst/>
          </a:prstGeom>
          <a:ln>
            <a:solidFill>
              <a:schemeClr val="bg2">
                <a:lumMod val="50000"/>
              </a:schemeClr>
            </a:solidFill>
          </a:ln>
        </p:spPr>
      </p:pic>
      <p:pic>
        <p:nvPicPr>
          <p:cNvPr id="14" name="Picture 13">
            <a:extLst>
              <a:ext uri="{FF2B5EF4-FFF2-40B4-BE49-F238E27FC236}">
                <a16:creationId xmlns:a16="http://schemas.microsoft.com/office/drawing/2014/main" id="{68ADEF45-AEF8-45D0-9195-B896CC1270C4}"/>
              </a:ext>
            </a:extLst>
          </p:cNvPr>
          <p:cNvPicPr>
            <a:picLocks noChangeAspect="1"/>
          </p:cNvPicPr>
          <p:nvPr/>
        </p:nvPicPr>
        <p:blipFill>
          <a:blip r:embed="rId4"/>
          <a:stretch>
            <a:fillRect/>
          </a:stretch>
        </p:blipFill>
        <p:spPr>
          <a:xfrm>
            <a:off x="3751904" y="2107525"/>
            <a:ext cx="8124580" cy="4299676"/>
          </a:xfrm>
          <a:prstGeom prst="rect">
            <a:avLst/>
          </a:prstGeom>
          <a:ln>
            <a:solidFill>
              <a:schemeClr val="bg2">
                <a:lumMod val="50000"/>
              </a:schemeClr>
            </a:solidFill>
          </a:ln>
        </p:spPr>
      </p:pic>
      <p:sp>
        <p:nvSpPr>
          <p:cNvPr id="15" name="Rectangle 14">
            <a:extLst>
              <a:ext uri="{FF2B5EF4-FFF2-40B4-BE49-F238E27FC236}">
                <a16:creationId xmlns:a16="http://schemas.microsoft.com/office/drawing/2014/main" id="{5B1CDCFF-C9AE-4B4D-891B-7AF0FB33D22B}"/>
              </a:ext>
            </a:extLst>
          </p:cNvPr>
          <p:cNvSpPr/>
          <p:nvPr/>
        </p:nvSpPr>
        <p:spPr bwMode="auto">
          <a:xfrm>
            <a:off x="1103733" y="4385379"/>
            <a:ext cx="916159" cy="237377"/>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16" name="Straight Arrow Connector 15">
            <a:extLst>
              <a:ext uri="{FF2B5EF4-FFF2-40B4-BE49-F238E27FC236}">
                <a16:creationId xmlns:a16="http://schemas.microsoft.com/office/drawing/2014/main" id="{318BA5D2-508E-44C2-BABE-A72998637941}"/>
              </a:ext>
            </a:extLst>
          </p:cNvPr>
          <p:cNvCxnSpPr>
            <a:cxnSpLocks/>
            <a:stCxn id="15" idx="3"/>
          </p:cNvCxnSpPr>
          <p:nvPr/>
        </p:nvCxnSpPr>
        <p:spPr>
          <a:xfrm>
            <a:off x="2019892" y="4504068"/>
            <a:ext cx="1732012" cy="0"/>
          </a:xfrm>
          <a:prstGeom prst="straightConnector1">
            <a:avLst/>
          </a:prstGeom>
          <a:noFill/>
          <a:ln w="19050">
            <a:solidFill>
              <a:srgbClr val="FF0000"/>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cxnSp>
    </p:spTree>
    <p:extLst>
      <p:ext uri="{BB962C8B-B14F-4D97-AF65-F5344CB8AC3E}">
        <p14:creationId xmlns:p14="http://schemas.microsoft.com/office/powerpoint/2010/main" val="2950374186"/>
      </p:ext>
    </p:extLst>
  </p:cSld>
  <p:clrMapOvr>
    <a:masterClrMapping/>
  </p:clrMapOvr>
  <p:transition>
    <p:fade/>
  </p:transition>
  <p:extLst>
    <p:ext uri="{6950BFC3-D8DA-4A85-94F7-54DA5524770B}">
      <p188:commentRel xmlns:p188="http://schemas.microsoft.com/office/powerpoint/2018/8/main" r:id="rId2"/>
    </p:ext>
  </p:extLs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CF410326-FB5F-4427-80FF-32F0142A3F97}"/>
              </a:ext>
            </a:extLst>
          </p:cNvPr>
          <p:cNvSpPr/>
          <p:nvPr/>
        </p:nvSpPr>
        <p:spPr bwMode="auto">
          <a:xfrm>
            <a:off x="9786332" y="5400857"/>
            <a:ext cx="1833589" cy="78158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12" name="Graphic 11">
            <a:extLst>
              <a:ext uri="{FF2B5EF4-FFF2-40B4-BE49-F238E27FC236}">
                <a16:creationId xmlns:a16="http://schemas.microsoft.com/office/drawing/2014/main" id="{B7ACDA2B-AD5F-4036-902D-46B290779B9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665288" y="3781449"/>
            <a:ext cx="3205210" cy="3205210"/>
          </a:xfrm>
          <a:prstGeom prst="rect">
            <a:avLst/>
          </a:prstGeom>
          <a:effectLst/>
        </p:spPr>
      </p:pic>
      <p:sp>
        <p:nvSpPr>
          <p:cNvPr id="14" name="TextBox 13">
            <a:extLst>
              <a:ext uri="{FF2B5EF4-FFF2-40B4-BE49-F238E27FC236}">
                <a16:creationId xmlns:a16="http://schemas.microsoft.com/office/drawing/2014/main" id="{97C1A5A2-E19D-4E22-9B47-9BF642327AB8}"/>
              </a:ext>
            </a:extLst>
          </p:cNvPr>
          <p:cNvSpPr txBox="1"/>
          <p:nvPr/>
        </p:nvSpPr>
        <p:spPr>
          <a:xfrm>
            <a:off x="6859710" y="5750151"/>
            <a:ext cx="1031532" cy="153888"/>
          </a:xfrm>
          <a:prstGeom prst="rect">
            <a:avLst/>
          </a:prstGeom>
          <a:noFill/>
        </p:spPr>
        <p:txBody>
          <a:bodyPr wrap="square" lIns="0" tIns="0" rIns="0" bIns="0" rtlCol="0">
            <a:spAutoFit/>
          </a:bodyPr>
          <a:lstStyle/>
          <a:p>
            <a:pPr algn="l"/>
            <a:r>
              <a:rPr lang="en-US" sz="1000" b="1">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rPr>
              <a:t>Azure Services</a:t>
            </a:r>
          </a:p>
        </p:txBody>
      </p:sp>
      <p:cxnSp>
        <p:nvCxnSpPr>
          <p:cNvPr id="28" name="Straight Connector 27">
            <a:extLst>
              <a:ext uri="{FF2B5EF4-FFF2-40B4-BE49-F238E27FC236}">
                <a16:creationId xmlns:a16="http://schemas.microsoft.com/office/drawing/2014/main" id="{5911C991-3330-49F5-8851-1D0407E48B37}"/>
              </a:ext>
            </a:extLst>
          </p:cNvPr>
          <p:cNvCxnSpPr>
            <a:cxnSpLocks/>
          </p:cNvCxnSpPr>
          <p:nvPr/>
        </p:nvCxnSpPr>
        <p:spPr>
          <a:xfrm flipH="1">
            <a:off x="9866378" y="5753494"/>
            <a:ext cx="356330" cy="0"/>
          </a:xfrm>
          <a:prstGeom prst="line">
            <a:avLst/>
          </a:prstGeom>
          <a:ln w="12700">
            <a:solidFill>
              <a:schemeClr val="bg1">
                <a:lumMod val="50000"/>
              </a:schemeClr>
            </a:solidFill>
            <a:prstDash val="dash"/>
            <a:headEnd type="triangle" w="lg" len="sm"/>
            <a:tailEnd type="triangle" w="lg" len="sm"/>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95F707D-757B-4D31-A4FC-5032F67A1F80}"/>
              </a:ext>
            </a:extLst>
          </p:cNvPr>
          <p:cNvCxnSpPr>
            <a:cxnSpLocks/>
          </p:cNvCxnSpPr>
          <p:nvPr/>
        </p:nvCxnSpPr>
        <p:spPr>
          <a:xfrm flipH="1">
            <a:off x="9870065" y="5978846"/>
            <a:ext cx="359464" cy="0"/>
          </a:xfrm>
          <a:prstGeom prst="line">
            <a:avLst/>
          </a:prstGeom>
          <a:ln w="12700">
            <a:solidFill>
              <a:schemeClr val="bg1">
                <a:lumMod val="50000"/>
              </a:schemeClr>
            </a:solidFill>
            <a:prstDash val="solid"/>
            <a:headEnd type="triangle" w="lg" len="sm"/>
            <a:tailEnd type="triangle" w="lg" len="sm"/>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B6455D9C-9F5B-4A8C-AF41-880732305553}"/>
              </a:ext>
            </a:extLst>
          </p:cNvPr>
          <p:cNvSpPr txBox="1"/>
          <p:nvPr/>
        </p:nvSpPr>
        <p:spPr>
          <a:xfrm>
            <a:off x="10326755" y="5685589"/>
            <a:ext cx="1138024" cy="123111"/>
          </a:xfrm>
          <a:prstGeom prst="rect">
            <a:avLst/>
          </a:prstGeom>
          <a:noFill/>
        </p:spPr>
        <p:txBody>
          <a:bodyPr wrap="square" lIns="0" tIns="0" rIns="0" bIns="0" rtlCol="0">
            <a:spAutoFit/>
          </a:bodyPr>
          <a:lstStyle/>
          <a:p>
            <a:r>
              <a:rPr lang="en-US" sz="800" b="1">
                <a:solidFill>
                  <a:schemeClr val="bg1">
                    <a:lumMod val="50000"/>
                  </a:schemeClr>
                </a:solidFill>
                <a:latin typeface="Segoe UI Semibold" panose="020B0502040204020203" pitchFamily="34" charset="0"/>
                <a:cs typeface="Segoe UI Semibold" panose="020B0502040204020203" pitchFamily="34" charset="0"/>
              </a:rPr>
              <a:t>Command and Control</a:t>
            </a:r>
          </a:p>
        </p:txBody>
      </p:sp>
      <p:sp>
        <p:nvSpPr>
          <p:cNvPr id="31" name="TextBox 30">
            <a:extLst>
              <a:ext uri="{FF2B5EF4-FFF2-40B4-BE49-F238E27FC236}">
                <a16:creationId xmlns:a16="http://schemas.microsoft.com/office/drawing/2014/main" id="{D3C6BE7C-B581-4889-940E-EBC4318E4DEE}"/>
              </a:ext>
            </a:extLst>
          </p:cNvPr>
          <p:cNvSpPr txBox="1"/>
          <p:nvPr/>
        </p:nvSpPr>
        <p:spPr>
          <a:xfrm>
            <a:off x="9853121" y="5462051"/>
            <a:ext cx="686228" cy="123111"/>
          </a:xfrm>
          <a:prstGeom prst="rect">
            <a:avLst/>
          </a:prstGeom>
          <a:noFill/>
        </p:spPr>
        <p:txBody>
          <a:bodyPr wrap="square" lIns="0" tIns="0" rIns="0" bIns="0" rtlCol="0">
            <a:spAutoFit/>
          </a:bodyPr>
          <a:lstStyle/>
          <a:p>
            <a:r>
              <a:rPr lang="en-US" sz="800" b="1" spc="150">
                <a:solidFill>
                  <a:schemeClr val="bg1">
                    <a:lumMod val="50000"/>
                  </a:schemeClr>
                </a:solidFill>
                <a:latin typeface="Segoe UI Semibold" panose="020B0502040204020203" pitchFamily="34" charset="0"/>
                <a:cs typeface="Segoe UI Semibold" panose="020B0502040204020203" pitchFamily="34" charset="0"/>
              </a:rPr>
              <a:t>LEGEND</a:t>
            </a:r>
          </a:p>
        </p:txBody>
      </p:sp>
      <p:sp>
        <p:nvSpPr>
          <p:cNvPr id="32" name="TextBox 31">
            <a:extLst>
              <a:ext uri="{FF2B5EF4-FFF2-40B4-BE49-F238E27FC236}">
                <a16:creationId xmlns:a16="http://schemas.microsoft.com/office/drawing/2014/main" id="{B97E044C-4FCF-4E4F-89ED-C6150E40131E}"/>
              </a:ext>
            </a:extLst>
          </p:cNvPr>
          <p:cNvSpPr txBox="1"/>
          <p:nvPr/>
        </p:nvSpPr>
        <p:spPr>
          <a:xfrm>
            <a:off x="10337905" y="5910941"/>
            <a:ext cx="399683" cy="123111"/>
          </a:xfrm>
          <a:prstGeom prst="rect">
            <a:avLst/>
          </a:prstGeom>
          <a:noFill/>
        </p:spPr>
        <p:txBody>
          <a:bodyPr wrap="square" lIns="0" tIns="0" rIns="0" bIns="0" rtlCol="0">
            <a:spAutoFit/>
          </a:bodyPr>
          <a:lstStyle/>
          <a:p>
            <a:r>
              <a:rPr lang="en-US" sz="800" b="1">
                <a:solidFill>
                  <a:schemeClr val="bg1">
                    <a:lumMod val="50000"/>
                  </a:schemeClr>
                </a:solidFill>
                <a:latin typeface="Segoe UI Semibold" panose="020B0502040204020203" pitchFamily="34" charset="0"/>
                <a:cs typeface="Segoe UI Semibold" panose="020B0502040204020203" pitchFamily="34" charset="0"/>
              </a:rPr>
              <a:t>Data</a:t>
            </a:r>
          </a:p>
        </p:txBody>
      </p:sp>
      <p:sp>
        <p:nvSpPr>
          <p:cNvPr id="33" name="Title 1">
            <a:extLst>
              <a:ext uri="{FF2B5EF4-FFF2-40B4-BE49-F238E27FC236}">
                <a16:creationId xmlns:a16="http://schemas.microsoft.com/office/drawing/2014/main" id="{E98D83FB-BD23-46DD-AF68-3156AD99260B}"/>
              </a:ext>
            </a:extLst>
          </p:cNvPr>
          <p:cNvSpPr txBox="1">
            <a:spLocks/>
          </p:cNvSpPr>
          <p:nvPr/>
        </p:nvSpPr>
        <p:spPr>
          <a:xfrm>
            <a:off x="421467" y="365183"/>
            <a:ext cx="11016957" cy="553920"/>
          </a:xfrm>
          <a:prstGeom prst="rect">
            <a:avLst/>
          </a:prstGeom>
        </p:spPr>
        <p:txBody>
          <a:bodyPr vert="horz" wrap="square" lIns="0" tIns="164569" rIns="0" bIns="0" rtlCol="0" anchor="t">
            <a:noAutofit/>
          </a:bodyPr>
          <a:lstStyle>
            <a:lvl1pPr algn="l" defTabSz="914192" rtl="0" eaLnBrk="1" latinLnBrk="0" hangingPunct="1">
              <a:lnSpc>
                <a:spcPct val="90000"/>
              </a:lnSpc>
              <a:spcBef>
                <a:spcPct val="0"/>
              </a:spcBef>
              <a:buNone/>
              <a:defRPr lang="en-US" sz="3400" b="0" kern="1200" cap="none" spc="-147" baseline="0">
                <a:ln w="3175">
                  <a:noFill/>
                </a:ln>
                <a:solidFill>
                  <a:schemeClr val="tx2"/>
                </a:solidFill>
                <a:effectLst/>
                <a:latin typeface="+mj-lt"/>
                <a:ea typeface="+mn-ea"/>
                <a:cs typeface="Segoe UI" pitchFamily="34" charset="0"/>
              </a:defRPr>
            </a:lvl1pPr>
          </a:lstStyle>
          <a:p>
            <a:r>
              <a:rPr lang="en-US"/>
              <a:t>Components of Orchestration</a:t>
            </a:r>
          </a:p>
        </p:txBody>
      </p:sp>
      <p:grpSp>
        <p:nvGrpSpPr>
          <p:cNvPr id="111" name="Group 110">
            <a:extLst>
              <a:ext uri="{FF2B5EF4-FFF2-40B4-BE49-F238E27FC236}">
                <a16:creationId xmlns:a16="http://schemas.microsoft.com/office/drawing/2014/main" id="{8062AFC0-A445-4894-B104-82F06AE4FECC}"/>
              </a:ext>
            </a:extLst>
          </p:cNvPr>
          <p:cNvGrpSpPr/>
          <p:nvPr/>
        </p:nvGrpSpPr>
        <p:grpSpPr>
          <a:xfrm>
            <a:off x="584982" y="1441954"/>
            <a:ext cx="1505644" cy="1586372"/>
            <a:chOff x="584982" y="1441954"/>
            <a:chExt cx="1505644" cy="1586372"/>
          </a:xfrm>
        </p:grpSpPr>
        <p:sp>
          <p:nvSpPr>
            <p:cNvPr id="34" name="Rectangle 33">
              <a:extLst>
                <a:ext uri="{FF2B5EF4-FFF2-40B4-BE49-F238E27FC236}">
                  <a16:creationId xmlns:a16="http://schemas.microsoft.com/office/drawing/2014/main" id="{B0206B75-3599-4343-851B-7BE23FDF5F1D}"/>
                </a:ext>
              </a:extLst>
            </p:cNvPr>
            <p:cNvSpPr/>
            <p:nvPr/>
          </p:nvSpPr>
          <p:spPr bwMode="auto">
            <a:xfrm>
              <a:off x="584982" y="1441954"/>
              <a:ext cx="1237292" cy="1586372"/>
            </a:xfrm>
            <a:prstGeom prst="rect">
              <a:avLst/>
            </a:prstGeom>
            <a:solidFill>
              <a:schemeClr val="bg1"/>
            </a:solidFill>
            <a:ln>
              <a:noFill/>
              <a:headEnd type="none" w="med" len="med"/>
              <a:tailEnd type="none" w="med" len="med"/>
            </a:ln>
            <a:effectLst>
              <a:outerShdw blurRad="190500" dist="50800" dir="27000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37141" tIns="118855" rIns="0" bIns="0" numCol="1" spcCol="0" rtlCol="0" fromWordArt="0" anchor="t" anchorCtr="0" forceAA="0" compatLnSpc="1">
              <a:prstTxWarp prst="textNoShape">
                <a:avLst/>
              </a:prstTxWarp>
              <a:noAutofit/>
            </a:bodyPr>
            <a:lstStyle/>
            <a:p>
              <a:pPr defTabSz="932293" fontAlgn="base">
                <a:spcBef>
                  <a:spcPct val="0"/>
                </a:spcBef>
                <a:spcAft>
                  <a:spcPct val="0"/>
                </a:spcAft>
              </a:pPr>
              <a:r>
                <a:rPr lang="en-US" sz="1600" b="1">
                  <a:solidFill>
                    <a:schemeClr val="tx2"/>
                  </a:solidFill>
                  <a:latin typeface="Segoe UI" panose="020B0502040204020203" pitchFamily="34" charset="0"/>
                  <a:ea typeface="Segoe UI" panose="020B0502040204020203" pitchFamily="34" charset="0"/>
                  <a:cs typeface="Segoe UI" panose="020B0502040204020203" pitchFamily="34" charset="0"/>
                </a:rPr>
                <a:t>Trigger</a:t>
              </a:r>
            </a:p>
          </p:txBody>
        </p:sp>
        <p:sp>
          <p:nvSpPr>
            <p:cNvPr id="35" name="TextBox 34">
              <a:extLst>
                <a:ext uri="{FF2B5EF4-FFF2-40B4-BE49-F238E27FC236}">
                  <a16:creationId xmlns:a16="http://schemas.microsoft.com/office/drawing/2014/main" id="{5508C92B-AF5E-4FA2-8AA3-84F64AEDA6AD}"/>
                </a:ext>
              </a:extLst>
            </p:cNvPr>
            <p:cNvSpPr txBox="1"/>
            <p:nvPr/>
          </p:nvSpPr>
          <p:spPr>
            <a:xfrm>
              <a:off x="711722" y="1965577"/>
              <a:ext cx="1187128" cy="923330"/>
            </a:xfrm>
            <a:prstGeom prst="rect">
              <a:avLst/>
            </a:prstGeom>
            <a:noFill/>
          </p:spPr>
          <p:txBody>
            <a:bodyPr wrap="square" lIns="0" tIns="0" rIns="0" bIns="0" rtlCol="0">
              <a:spAutoFit/>
            </a:bodyPr>
            <a:lstStyle/>
            <a:p>
              <a:pPr algn="l"/>
              <a:r>
                <a:rPr lang="en-US" sz="1200" b="1">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rPr>
                <a:t>On demand</a:t>
              </a:r>
            </a:p>
            <a:p>
              <a:pPr algn="l"/>
              <a:r>
                <a:rPr lang="en-US" sz="1200" b="1">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rPr>
                <a:t>Schedule</a:t>
              </a:r>
            </a:p>
            <a:p>
              <a:pPr algn="l"/>
              <a:r>
                <a:rPr lang="en-US" sz="1200" b="1">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rPr>
                <a:t>Data Window</a:t>
              </a:r>
            </a:p>
            <a:p>
              <a:pPr algn="l"/>
              <a:r>
                <a:rPr lang="en-US" sz="1200" b="1">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rPr>
                <a:t>Event</a:t>
              </a:r>
            </a:p>
            <a:p>
              <a:pPr algn="l"/>
              <a:endParaRPr lang="en-US" sz="1200" b="1">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endParaRPr>
            </a:p>
          </p:txBody>
        </p:sp>
        <p:cxnSp>
          <p:nvCxnSpPr>
            <p:cNvPr id="37" name="Straight Connector 36">
              <a:extLst>
                <a:ext uri="{FF2B5EF4-FFF2-40B4-BE49-F238E27FC236}">
                  <a16:creationId xmlns:a16="http://schemas.microsoft.com/office/drawing/2014/main" id="{1E9BD7B6-65AC-45FB-B9EC-EDA5907C87C3}"/>
                </a:ext>
              </a:extLst>
            </p:cNvPr>
            <p:cNvCxnSpPr>
              <a:cxnSpLocks/>
            </p:cNvCxnSpPr>
            <p:nvPr/>
          </p:nvCxnSpPr>
          <p:spPr>
            <a:xfrm flipV="1">
              <a:off x="1792356" y="2425088"/>
              <a:ext cx="298270" cy="7493"/>
            </a:xfrm>
            <a:prstGeom prst="line">
              <a:avLst/>
            </a:prstGeom>
            <a:ln w="12700">
              <a:solidFill>
                <a:schemeClr val="tx1"/>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grpSp>
      <p:grpSp>
        <p:nvGrpSpPr>
          <p:cNvPr id="3" name="Group 2">
            <a:extLst>
              <a:ext uri="{FF2B5EF4-FFF2-40B4-BE49-F238E27FC236}">
                <a16:creationId xmlns:a16="http://schemas.microsoft.com/office/drawing/2014/main" id="{05BC01FD-4A8B-4F70-A37B-86907F34C33C}"/>
              </a:ext>
            </a:extLst>
          </p:cNvPr>
          <p:cNvGrpSpPr/>
          <p:nvPr/>
        </p:nvGrpSpPr>
        <p:grpSpPr>
          <a:xfrm>
            <a:off x="2308120" y="1441953"/>
            <a:ext cx="5679466" cy="1677749"/>
            <a:chOff x="2308120" y="1441953"/>
            <a:chExt cx="5679466" cy="1677749"/>
          </a:xfrm>
        </p:grpSpPr>
        <p:cxnSp>
          <p:nvCxnSpPr>
            <p:cNvPr id="10" name="Straight Connector 9">
              <a:extLst>
                <a:ext uri="{FF2B5EF4-FFF2-40B4-BE49-F238E27FC236}">
                  <a16:creationId xmlns:a16="http://schemas.microsoft.com/office/drawing/2014/main" id="{C1F0E04F-16E1-4600-A90E-3F5593307842}"/>
                </a:ext>
              </a:extLst>
            </p:cNvPr>
            <p:cNvCxnSpPr>
              <a:cxnSpLocks/>
            </p:cNvCxnSpPr>
            <p:nvPr/>
          </p:nvCxnSpPr>
          <p:spPr>
            <a:xfrm rot="5400000" flipV="1">
              <a:off x="2533569" y="2207132"/>
              <a:ext cx="0" cy="450898"/>
            </a:xfrm>
            <a:prstGeom prst="line">
              <a:avLst/>
            </a:prstGeom>
            <a:ln w="12700">
              <a:solidFill>
                <a:schemeClr val="tx1"/>
              </a:solidFill>
              <a:prstDash val="solid"/>
              <a:headEnd type="oval" w="lg" len="lg"/>
              <a:tailEnd type="none" w="lg" len="med"/>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78671885-B45D-460A-B662-BE5F4654C964}"/>
                </a:ext>
              </a:extLst>
            </p:cNvPr>
            <p:cNvSpPr/>
            <p:nvPr/>
          </p:nvSpPr>
          <p:spPr bwMode="auto">
            <a:xfrm>
              <a:off x="2546996" y="1441953"/>
              <a:ext cx="5440590" cy="1677749"/>
            </a:xfrm>
            <a:prstGeom prst="rect">
              <a:avLst/>
            </a:prstGeom>
            <a:solidFill>
              <a:schemeClr val="bg1"/>
            </a:solidFill>
            <a:ln>
              <a:noFill/>
              <a:headEnd type="none" w="med" len="med"/>
              <a:tailEnd type="none" w="med" len="med"/>
            </a:ln>
            <a:effectLst>
              <a:outerShdw blurRad="190500" dist="50800" dir="27000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37141" tIns="118855" rIns="0" bIns="0" numCol="1" spcCol="0" rtlCol="0" fromWordArt="0" anchor="t" anchorCtr="0" forceAA="0" compatLnSpc="1">
              <a:prstTxWarp prst="textNoShape">
                <a:avLst/>
              </a:prstTxWarp>
              <a:noAutofit/>
            </a:bodyPr>
            <a:lstStyle/>
            <a:p>
              <a:pPr defTabSz="932293" fontAlgn="base">
                <a:spcBef>
                  <a:spcPct val="0"/>
                </a:spcBef>
                <a:spcAft>
                  <a:spcPct val="0"/>
                </a:spcAft>
              </a:pPr>
              <a:r>
                <a:rPr lang="en-US" sz="1600" b="1" dirty="0">
                  <a:solidFill>
                    <a:schemeClr val="tx2"/>
                  </a:solidFill>
                  <a:latin typeface="Segoe UI" panose="020B0502040204020203" pitchFamily="34" charset="0"/>
                  <a:ea typeface="Segoe UI" panose="020B0502040204020203" pitchFamily="34" charset="0"/>
                  <a:cs typeface="Segoe UI" panose="020B0502040204020203" pitchFamily="34" charset="0"/>
                </a:rPr>
                <a:t>Pipeline</a:t>
              </a:r>
            </a:p>
          </p:txBody>
        </p:sp>
        <p:cxnSp>
          <p:nvCxnSpPr>
            <p:cNvPr id="38" name="Straight Connector 37">
              <a:extLst>
                <a:ext uri="{FF2B5EF4-FFF2-40B4-BE49-F238E27FC236}">
                  <a16:creationId xmlns:a16="http://schemas.microsoft.com/office/drawing/2014/main" id="{13C35DF8-1056-484C-86E0-2BBCAE4A34FE}"/>
                </a:ext>
              </a:extLst>
            </p:cNvPr>
            <p:cNvCxnSpPr>
              <a:cxnSpLocks/>
            </p:cNvCxnSpPr>
            <p:nvPr/>
          </p:nvCxnSpPr>
          <p:spPr>
            <a:xfrm rot="5400000" flipV="1">
              <a:off x="3560251" y="2207132"/>
              <a:ext cx="0" cy="450898"/>
            </a:xfrm>
            <a:prstGeom prst="line">
              <a:avLst/>
            </a:prstGeom>
            <a:ln w="12700">
              <a:solidFill>
                <a:srgbClr val="00B050"/>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0E0BE442-D68B-4FC5-86BB-FC3C529AA930}"/>
                </a:ext>
              </a:extLst>
            </p:cNvPr>
            <p:cNvSpPr/>
            <p:nvPr/>
          </p:nvSpPr>
          <p:spPr bwMode="auto">
            <a:xfrm>
              <a:off x="2689329" y="2255174"/>
              <a:ext cx="882269" cy="354814"/>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0" rIns="0" bIns="0" numCol="1" spcCol="0" rtlCol="0" fromWordArt="0" anchor="ctr" anchorCtr="0" forceAA="0" compatLnSpc="1">
              <a:prstTxWarp prst="textNoShape">
                <a:avLst/>
              </a:prstTxWarp>
              <a:noAutofit/>
            </a:bodyPr>
            <a:lstStyle/>
            <a:p>
              <a:pPr defTabSz="932293" fontAlgn="base">
                <a:spcBef>
                  <a:spcPct val="0"/>
                </a:spcBef>
                <a:spcAft>
                  <a:spcPct val="0"/>
                </a:spcAft>
              </a:pPr>
              <a:r>
                <a:rPr lang="en-US" sz="1000" b="1">
                  <a:solidFill>
                    <a:schemeClr val="bg1"/>
                  </a:solidFill>
                  <a:latin typeface="Segoe UI" panose="020B0502040204020203" pitchFamily="34" charset="0"/>
                  <a:ea typeface="Segoe UI" panose="020B0502040204020203" pitchFamily="34" charset="0"/>
                  <a:cs typeface="Segoe UI" panose="020B0502040204020203" pitchFamily="34" charset="0"/>
                </a:rPr>
                <a:t>Activity</a:t>
              </a:r>
              <a:endParaRPr lang="en-US" sz="1000">
                <a:solidFill>
                  <a:schemeClr val="bg1"/>
                </a:solidFill>
                <a:latin typeface="Segoe UI" panose="020B0502040204020203" pitchFamily="34" charset="0"/>
                <a:cs typeface="Segoe UI" panose="020B0502040204020203" pitchFamily="34" charset="0"/>
              </a:endParaRPr>
            </a:p>
          </p:txBody>
        </p:sp>
        <p:sp>
          <p:nvSpPr>
            <p:cNvPr id="40" name="Rectangle 39">
              <a:extLst>
                <a:ext uri="{FF2B5EF4-FFF2-40B4-BE49-F238E27FC236}">
                  <a16:creationId xmlns:a16="http://schemas.microsoft.com/office/drawing/2014/main" id="{60607F78-CA64-4394-963B-4CA7504ACFE2}"/>
                </a:ext>
              </a:extLst>
            </p:cNvPr>
            <p:cNvSpPr/>
            <p:nvPr/>
          </p:nvSpPr>
          <p:spPr bwMode="auto">
            <a:xfrm>
              <a:off x="5432678" y="1616103"/>
              <a:ext cx="2371663" cy="848670"/>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73141" rIns="0" bIns="0" numCol="1" spcCol="0" rtlCol="0" fromWordArt="0" anchor="t" anchorCtr="0" forceAA="0" compatLnSpc="1">
              <a:prstTxWarp prst="textNoShape">
                <a:avLst/>
              </a:prstTxWarp>
              <a:noAutofit/>
            </a:bodyPr>
            <a:lstStyle/>
            <a:p>
              <a:pPr defTabSz="932293" fontAlgn="base">
                <a:spcBef>
                  <a:spcPct val="0"/>
                </a:spcBef>
                <a:spcAft>
                  <a:spcPct val="0"/>
                </a:spcAft>
              </a:pPr>
              <a:r>
                <a:rPr lang="en-US" sz="100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foreach (…)</a:t>
              </a:r>
              <a:endParaRPr lang="en-US" sz="1000" b="1">
                <a:solidFill>
                  <a:schemeClr val="accent1"/>
                </a:solidFill>
                <a:latin typeface="Segoe UI" panose="020B0502040204020203" pitchFamily="34" charset="0"/>
                <a:ea typeface="Segoe UI" panose="020B0502040204020203" pitchFamily="34" charset="0"/>
                <a:cs typeface="Segoe UI" panose="020B0502040204020203" pitchFamily="34" charset="0"/>
              </a:endParaRPr>
            </a:p>
          </p:txBody>
        </p:sp>
        <p:sp>
          <p:nvSpPr>
            <p:cNvPr id="41" name="Rectangle 40">
              <a:extLst>
                <a:ext uri="{FF2B5EF4-FFF2-40B4-BE49-F238E27FC236}">
                  <a16:creationId xmlns:a16="http://schemas.microsoft.com/office/drawing/2014/main" id="{1F1AED7B-2E75-4331-AEB2-B32AD57C4E4C}"/>
                </a:ext>
              </a:extLst>
            </p:cNvPr>
            <p:cNvSpPr/>
            <p:nvPr/>
          </p:nvSpPr>
          <p:spPr bwMode="auto">
            <a:xfrm>
              <a:off x="3890568" y="2255174"/>
              <a:ext cx="882269" cy="354814"/>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0" rIns="0" bIns="0" numCol="1" spcCol="0" rtlCol="0" fromWordArt="0" anchor="ctr" anchorCtr="0" forceAA="0" compatLnSpc="1">
              <a:prstTxWarp prst="textNoShape">
                <a:avLst/>
              </a:prstTxWarp>
              <a:noAutofit/>
            </a:bodyPr>
            <a:lstStyle/>
            <a:p>
              <a:pPr defTabSz="932293" fontAlgn="base">
                <a:spcBef>
                  <a:spcPct val="0"/>
                </a:spcBef>
                <a:spcAft>
                  <a:spcPct val="0"/>
                </a:spcAft>
              </a:pPr>
              <a:r>
                <a:rPr lang="en-US" sz="1000" b="1">
                  <a:solidFill>
                    <a:schemeClr val="bg1"/>
                  </a:solidFill>
                  <a:latin typeface="Segoe UI" panose="020B0502040204020203" pitchFamily="34" charset="0"/>
                  <a:ea typeface="Segoe UI" panose="020B0502040204020203" pitchFamily="34" charset="0"/>
                  <a:cs typeface="Segoe UI" panose="020B0502040204020203" pitchFamily="34" charset="0"/>
                </a:rPr>
                <a:t>Activity</a:t>
              </a:r>
              <a:endParaRPr lang="en-US" sz="1000">
                <a:solidFill>
                  <a:schemeClr val="bg1"/>
                </a:solidFill>
                <a:latin typeface="Segoe UI" panose="020B0502040204020203" pitchFamily="34" charset="0"/>
                <a:cs typeface="Segoe UI" panose="020B0502040204020203" pitchFamily="34" charset="0"/>
              </a:endParaRPr>
            </a:p>
          </p:txBody>
        </p:sp>
        <p:cxnSp>
          <p:nvCxnSpPr>
            <p:cNvPr id="42" name="Straight Connector 41">
              <a:extLst>
                <a:ext uri="{FF2B5EF4-FFF2-40B4-BE49-F238E27FC236}">
                  <a16:creationId xmlns:a16="http://schemas.microsoft.com/office/drawing/2014/main" id="{5E34397D-BE4D-4055-93A3-EB506BAEB0E2}"/>
                </a:ext>
              </a:extLst>
            </p:cNvPr>
            <p:cNvCxnSpPr>
              <a:cxnSpLocks/>
            </p:cNvCxnSpPr>
            <p:nvPr/>
          </p:nvCxnSpPr>
          <p:spPr>
            <a:xfrm rot="5400000" flipV="1">
              <a:off x="6445933" y="1906566"/>
              <a:ext cx="0" cy="450898"/>
            </a:xfrm>
            <a:prstGeom prst="line">
              <a:avLst/>
            </a:prstGeom>
            <a:ln w="12700">
              <a:solidFill>
                <a:srgbClr val="00B050"/>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D2F0D157-C377-422D-B612-BC79414D69E9}"/>
                </a:ext>
              </a:extLst>
            </p:cNvPr>
            <p:cNvSpPr/>
            <p:nvPr/>
          </p:nvSpPr>
          <p:spPr bwMode="auto">
            <a:xfrm>
              <a:off x="5575012" y="1954608"/>
              <a:ext cx="882269" cy="354814"/>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0" rIns="0" bIns="0" numCol="1" spcCol="0" rtlCol="0" fromWordArt="0" anchor="ctr" anchorCtr="0" forceAA="0" compatLnSpc="1">
              <a:prstTxWarp prst="textNoShape">
                <a:avLst/>
              </a:prstTxWarp>
              <a:noAutofit/>
            </a:bodyPr>
            <a:lstStyle/>
            <a:p>
              <a:pPr defTabSz="932293" fontAlgn="base">
                <a:spcBef>
                  <a:spcPct val="0"/>
                </a:spcBef>
                <a:spcAft>
                  <a:spcPct val="0"/>
                </a:spcAft>
              </a:pPr>
              <a:r>
                <a:rPr lang="en-US" sz="1000" b="1">
                  <a:solidFill>
                    <a:schemeClr val="bg1"/>
                  </a:solidFill>
                  <a:latin typeface="Segoe UI" panose="020B0502040204020203" pitchFamily="34" charset="0"/>
                  <a:ea typeface="Segoe UI" panose="020B0502040204020203" pitchFamily="34" charset="0"/>
                  <a:cs typeface="Segoe UI" panose="020B0502040204020203" pitchFamily="34" charset="0"/>
                </a:rPr>
                <a:t>Activity</a:t>
              </a:r>
              <a:endParaRPr lang="en-US" sz="1000">
                <a:solidFill>
                  <a:schemeClr val="bg1"/>
                </a:solidFill>
                <a:latin typeface="Segoe UI" panose="020B0502040204020203" pitchFamily="34" charset="0"/>
                <a:cs typeface="Segoe UI" panose="020B0502040204020203" pitchFamily="34" charset="0"/>
              </a:endParaRPr>
            </a:p>
          </p:txBody>
        </p:sp>
        <p:sp>
          <p:nvSpPr>
            <p:cNvPr id="44" name="Rectangle 43">
              <a:extLst>
                <a:ext uri="{FF2B5EF4-FFF2-40B4-BE49-F238E27FC236}">
                  <a16:creationId xmlns:a16="http://schemas.microsoft.com/office/drawing/2014/main" id="{4DC64C58-E5DF-4F8F-9E12-8AE6E7C1141C}"/>
                </a:ext>
              </a:extLst>
            </p:cNvPr>
            <p:cNvSpPr/>
            <p:nvPr/>
          </p:nvSpPr>
          <p:spPr bwMode="auto">
            <a:xfrm>
              <a:off x="6776251" y="1954608"/>
              <a:ext cx="882269" cy="354814"/>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0" rIns="0" bIns="0" numCol="1" spcCol="0" rtlCol="0" fromWordArt="0" anchor="ctr" anchorCtr="0" forceAA="0" compatLnSpc="1">
              <a:prstTxWarp prst="textNoShape">
                <a:avLst/>
              </a:prstTxWarp>
              <a:noAutofit/>
            </a:bodyPr>
            <a:lstStyle/>
            <a:p>
              <a:pPr defTabSz="932293" fontAlgn="base">
                <a:spcBef>
                  <a:spcPct val="0"/>
                </a:spcBef>
                <a:spcAft>
                  <a:spcPct val="0"/>
                </a:spcAft>
              </a:pPr>
              <a:r>
                <a:rPr lang="en-US" sz="1000" b="1">
                  <a:solidFill>
                    <a:schemeClr val="bg1"/>
                  </a:solidFill>
                  <a:latin typeface="Segoe UI" panose="020B0502040204020203" pitchFamily="34" charset="0"/>
                  <a:ea typeface="Segoe UI" panose="020B0502040204020203" pitchFamily="34" charset="0"/>
                  <a:cs typeface="Segoe UI" panose="020B0502040204020203" pitchFamily="34" charset="0"/>
                </a:rPr>
                <a:t>Activity</a:t>
              </a:r>
              <a:endParaRPr lang="en-US" sz="1000">
                <a:solidFill>
                  <a:schemeClr val="bg1"/>
                </a:solidFill>
                <a:latin typeface="Segoe UI" panose="020B0502040204020203" pitchFamily="34" charset="0"/>
                <a:cs typeface="Segoe UI" panose="020B0502040204020203" pitchFamily="34" charset="0"/>
              </a:endParaRPr>
            </a:p>
          </p:txBody>
        </p:sp>
        <p:cxnSp>
          <p:nvCxnSpPr>
            <p:cNvPr id="45" name="Straight Connector 44">
              <a:extLst>
                <a:ext uri="{FF2B5EF4-FFF2-40B4-BE49-F238E27FC236}">
                  <a16:creationId xmlns:a16="http://schemas.microsoft.com/office/drawing/2014/main" id="{4CFCD8DD-49E0-478C-8EF1-586560CD7C43}"/>
                </a:ext>
              </a:extLst>
            </p:cNvPr>
            <p:cNvCxnSpPr>
              <a:cxnSpLocks/>
            </p:cNvCxnSpPr>
            <p:nvPr/>
          </p:nvCxnSpPr>
          <p:spPr>
            <a:xfrm flipV="1">
              <a:off x="4772839" y="2188738"/>
              <a:ext cx="544865" cy="236350"/>
            </a:xfrm>
            <a:prstGeom prst="line">
              <a:avLst/>
            </a:prstGeom>
            <a:ln w="12700">
              <a:solidFill>
                <a:srgbClr val="00B050"/>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sp>
          <p:nvSpPr>
            <p:cNvPr id="46" name="Rectangle 45">
              <a:extLst>
                <a:ext uri="{FF2B5EF4-FFF2-40B4-BE49-F238E27FC236}">
                  <a16:creationId xmlns:a16="http://schemas.microsoft.com/office/drawing/2014/main" id="{5789C3BC-ECD2-4C0E-B6E4-10F465501A0C}"/>
                </a:ext>
              </a:extLst>
            </p:cNvPr>
            <p:cNvSpPr/>
            <p:nvPr/>
          </p:nvSpPr>
          <p:spPr bwMode="auto">
            <a:xfrm>
              <a:off x="5575012" y="2614081"/>
              <a:ext cx="882269" cy="354814"/>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0" rIns="0" bIns="0" numCol="1" spcCol="0" rtlCol="0" fromWordArt="0" anchor="ctr" anchorCtr="0" forceAA="0" compatLnSpc="1">
              <a:prstTxWarp prst="textNoShape">
                <a:avLst/>
              </a:prstTxWarp>
              <a:noAutofit/>
            </a:bodyPr>
            <a:lstStyle/>
            <a:p>
              <a:pPr defTabSz="932293" fontAlgn="base">
                <a:spcBef>
                  <a:spcPct val="0"/>
                </a:spcBef>
                <a:spcAft>
                  <a:spcPct val="0"/>
                </a:spcAft>
              </a:pPr>
              <a:r>
                <a:rPr lang="en-US" sz="1000" b="1">
                  <a:solidFill>
                    <a:schemeClr val="bg1"/>
                  </a:solidFill>
                  <a:latin typeface="Segoe UI" panose="020B0502040204020203" pitchFamily="34" charset="0"/>
                  <a:ea typeface="Segoe UI" panose="020B0502040204020203" pitchFamily="34" charset="0"/>
                  <a:cs typeface="Segoe UI" panose="020B0502040204020203" pitchFamily="34" charset="0"/>
                </a:rPr>
                <a:t>Activity</a:t>
              </a:r>
              <a:endParaRPr lang="en-US" sz="1000">
                <a:solidFill>
                  <a:schemeClr val="bg1"/>
                </a:solidFill>
                <a:latin typeface="Segoe UI" panose="020B0502040204020203" pitchFamily="34" charset="0"/>
                <a:cs typeface="Segoe UI" panose="020B0502040204020203" pitchFamily="34" charset="0"/>
              </a:endParaRPr>
            </a:p>
          </p:txBody>
        </p:sp>
        <p:cxnSp>
          <p:nvCxnSpPr>
            <p:cNvPr id="47" name="Straight Connector 46">
              <a:extLst>
                <a:ext uri="{FF2B5EF4-FFF2-40B4-BE49-F238E27FC236}">
                  <a16:creationId xmlns:a16="http://schemas.microsoft.com/office/drawing/2014/main" id="{DF0EEFD3-7735-4E80-8597-B7AFC6CC2511}"/>
                </a:ext>
              </a:extLst>
            </p:cNvPr>
            <p:cNvCxnSpPr>
              <a:cxnSpLocks/>
            </p:cNvCxnSpPr>
            <p:nvPr/>
          </p:nvCxnSpPr>
          <p:spPr>
            <a:xfrm>
              <a:off x="4772838" y="2435140"/>
              <a:ext cx="724722" cy="353120"/>
            </a:xfrm>
            <a:prstGeom prst="line">
              <a:avLst/>
            </a:prstGeom>
            <a:ln w="12700">
              <a:solidFill>
                <a:srgbClr val="FF0000"/>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grpSp>
      <p:grpSp>
        <p:nvGrpSpPr>
          <p:cNvPr id="109" name="Group 108">
            <a:extLst>
              <a:ext uri="{FF2B5EF4-FFF2-40B4-BE49-F238E27FC236}">
                <a16:creationId xmlns:a16="http://schemas.microsoft.com/office/drawing/2014/main" id="{D621E37C-1CD3-4D8A-B752-78988041D4FF}"/>
              </a:ext>
            </a:extLst>
          </p:cNvPr>
          <p:cNvGrpSpPr/>
          <p:nvPr/>
        </p:nvGrpSpPr>
        <p:grpSpPr>
          <a:xfrm>
            <a:off x="2850671" y="2715560"/>
            <a:ext cx="3819871" cy="3553076"/>
            <a:chOff x="2850671" y="2715560"/>
            <a:chExt cx="3819871" cy="3553076"/>
          </a:xfrm>
        </p:grpSpPr>
        <p:cxnSp>
          <p:nvCxnSpPr>
            <p:cNvPr id="15" name="Straight Connector 14">
              <a:extLst>
                <a:ext uri="{FF2B5EF4-FFF2-40B4-BE49-F238E27FC236}">
                  <a16:creationId xmlns:a16="http://schemas.microsoft.com/office/drawing/2014/main" id="{BC448D9C-AD7A-4BEB-BD2F-0A0D1D2E676F}"/>
                </a:ext>
              </a:extLst>
            </p:cNvPr>
            <p:cNvCxnSpPr>
              <a:cxnSpLocks/>
            </p:cNvCxnSpPr>
            <p:nvPr/>
          </p:nvCxnSpPr>
          <p:spPr>
            <a:xfrm flipH="1" flipV="1">
              <a:off x="4618807" y="4909072"/>
              <a:ext cx="2051735" cy="841079"/>
            </a:xfrm>
            <a:prstGeom prst="line">
              <a:avLst/>
            </a:prstGeom>
            <a:ln w="12700">
              <a:solidFill>
                <a:schemeClr val="tx1"/>
              </a:solidFill>
              <a:prstDash val="solid"/>
              <a:headEnd type="triangle" w="lg" len="med"/>
              <a:tailEnd type="triangle" w="lg" len="med"/>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0376A586-F556-4ACC-8AB2-08FAC9B26F76}"/>
                </a:ext>
              </a:extLst>
            </p:cNvPr>
            <p:cNvSpPr/>
            <p:nvPr/>
          </p:nvSpPr>
          <p:spPr bwMode="auto">
            <a:xfrm>
              <a:off x="3003190" y="4645672"/>
              <a:ext cx="1580648" cy="54539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73141" rIns="0" bIns="0" numCol="1" spcCol="0" rtlCol="0" fromWordArt="0" anchor="t" anchorCtr="0" forceAA="0" compatLnSpc="1">
              <a:prstTxWarp prst="textNoShape">
                <a:avLst/>
              </a:prstTxWarp>
              <a:noAutofit/>
            </a:bodyPr>
            <a:lstStyle/>
            <a:p>
              <a:pPr defTabSz="932293" fontAlgn="base">
                <a:spcBef>
                  <a:spcPct val="0"/>
                </a:spcBef>
                <a:spcAft>
                  <a:spcPct val="0"/>
                </a:spcAft>
              </a:pPr>
              <a:r>
                <a:rPr lang="en-US" sz="1000" b="1" dirty="0">
                  <a:solidFill>
                    <a:schemeClr val="bg1"/>
                  </a:solidFill>
                  <a:latin typeface="Segoe UI" panose="020B0502040204020203" pitchFamily="34" charset="0"/>
                  <a:ea typeface="Segoe UI" panose="020B0502040204020203" pitchFamily="34" charset="0"/>
                  <a:cs typeface="Segoe UI" panose="020B0502040204020203" pitchFamily="34" charset="0"/>
                </a:rPr>
                <a:t>Self-hosted</a:t>
              </a:r>
            </a:p>
            <a:p>
              <a:pPr defTabSz="932293" fontAlgn="base">
                <a:spcBef>
                  <a:spcPct val="0"/>
                </a:spcBef>
                <a:spcAft>
                  <a:spcPct val="0"/>
                </a:spcAft>
              </a:pPr>
              <a:r>
                <a:rPr lang="en-US" sz="1000" dirty="0">
                  <a:solidFill>
                    <a:schemeClr val="bg1"/>
                  </a:solidFill>
                  <a:latin typeface="Segoe UI" panose="020B0502040204020203" pitchFamily="34" charset="0"/>
                  <a:ea typeface="Segoe UI" panose="020B0502040204020203" pitchFamily="34" charset="0"/>
                  <a:cs typeface="Segoe UI" panose="020B0502040204020203" pitchFamily="34" charset="0"/>
                </a:rPr>
                <a:t>Integration Runtime</a:t>
              </a:r>
            </a:p>
          </p:txBody>
        </p:sp>
        <p:pic>
          <p:nvPicPr>
            <p:cNvPr id="49" name="Graphic 48">
              <a:extLst>
                <a:ext uri="{FF2B5EF4-FFF2-40B4-BE49-F238E27FC236}">
                  <a16:creationId xmlns:a16="http://schemas.microsoft.com/office/drawing/2014/main" id="{9DBD294B-A5B9-4720-851B-A2D0A49DA44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003189" y="5576124"/>
              <a:ext cx="457135" cy="457135"/>
            </a:xfrm>
            <a:prstGeom prst="rect">
              <a:avLst/>
            </a:prstGeom>
          </p:spPr>
        </p:pic>
        <p:sp>
          <p:nvSpPr>
            <p:cNvPr id="50" name="TextBox 49">
              <a:extLst>
                <a:ext uri="{FF2B5EF4-FFF2-40B4-BE49-F238E27FC236}">
                  <a16:creationId xmlns:a16="http://schemas.microsoft.com/office/drawing/2014/main" id="{98451025-D870-41D3-8F5D-A2BAA58F97F3}"/>
                </a:ext>
              </a:extLst>
            </p:cNvPr>
            <p:cNvSpPr txBox="1"/>
            <p:nvPr/>
          </p:nvSpPr>
          <p:spPr>
            <a:xfrm>
              <a:off x="3564792" y="5750150"/>
              <a:ext cx="1031532" cy="307777"/>
            </a:xfrm>
            <a:prstGeom prst="rect">
              <a:avLst/>
            </a:prstGeom>
            <a:noFill/>
          </p:spPr>
          <p:txBody>
            <a:bodyPr wrap="square" lIns="0" tIns="0" rIns="0" bIns="0" rtlCol="0">
              <a:spAutoFit/>
            </a:bodyPr>
            <a:lstStyle/>
            <a:p>
              <a:pPr algn="l"/>
              <a:r>
                <a:rPr lang="en-US" sz="1000" b="1">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rPr>
                <a:t>On-</a:t>
              </a:r>
              <a:r>
                <a:rPr lang="en-US" sz="1000" b="1" err="1">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rPr>
                <a:t>prem</a:t>
              </a:r>
              <a:endParaRPr lang="en-US" sz="1000" b="1">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endParaRPr>
            </a:p>
            <a:p>
              <a:pPr algn="l"/>
              <a:r>
                <a:rPr lang="en-US" sz="1000" b="1">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rPr>
                <a:t>Apps &amp; Data</a:t>
              </a:r>
            </a:p>
          </p:txBody>
        </p:sp>
        <p:sp>
          <p:nvSpPr>
            <p:cNvPr id="51" name="Rectangle 50">
              <a:extLst>
                <a:ext uri="{FF2B5EF4-FFF2-40B4-BE49-F238E27FC236}">
                  <a16:creationId xmlns:a16="http://schemas.microsoft.com/office/drawing/2014/main" id="{D9A3C26E-AAB8-4811-A939-AA49212675B2}"/>
                </a:ext>
              </a:extLst>
            </p:cNvPr>
            <p:cNvSpPr/>
            <p:nvPr/>
          </p:nvSpPr>
          <p:spPr bwMode="auto">
            <a:xfrm>
              <a:off x="2850672" y="4259646"/>
              <a:ext cx="1885682" cy="2008990"/>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41" tIns="118855" rIns="0" bIns="0" numCol="1" spcCol="0" rtlCol="0" fromWordArt="0" anchor="t" anchorCtr="0" forceAA="0" compatLnSpc="1">
              <a:prstTxWarp prst="textNoShape">
                <a:avLst/>
              </a:prstTxWarp>
              <a:noAutofit/>
            </a:bodyPr>
            <a:lstStyle/>
            <a:p>
              <a:pPr defTabSz="932293" fontAlgn="base">
                <a:spcBef>
                  <a:spcPct val="0"/>
                </a:spcBef>
                <a:spcAft>
                  <a:spcPct val="0"/>
                </a:spcAft>
              </a:pPr>
              <a:endParaRPr lang="en-US" sz="1000" b="1">
                <a:solidFill>
                  <a:schemeClr val="accent1"/>
                </a:solidFill>
                <a:latin typeface="Segoe UI" panose="020B0502040204020203" pitchFamily="34" charset="0"/>
                <a:ea typeface="Segoe UI" panose="020B0502040204020203" pitchFamily="34" charset="0"/>
                <a:cs typeface="Segoe UI" panose="020B0502040204020203" pitchFamily="34" charset="0"/>
              </a:endParaRPr>
            </a:p>
          </p:txBody>
        </p:sp>
        <p:sp>
          <p:nvSpPr>
            <p:cNvPr id="53" name="Rectangle 52">
              <a:extLst>
                <a:ext uri="{FF2B5EF4-FFF2-40B4-BE49-F238E27FC236}">
                  <a16:creationId xmlns:a16="http://schemas.microsoft.com/office/drawing/2014/main" id="{3BBB8ED3-3CEB-40F1-8C00-1D7FCE353DCA}"/>
                </a:ext>
              </a:extLst>
            </p:cNvPr>
            <p:cNvSpPr/>
            <p:nvPr/>
          </p:nvSpPr>
          <p:spPr bwMode="auto">
            <a:xfrm>
              <a:off x="2850671" y="4253693"/>
              <a:ext cx="1885682" cy="15169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56" name="Straight Connector 55">
              <a:extLst>
                <a:ext uri="{FF2B5EF4-FFF2-40B4-BE49-F238E27FC236}">
                  <a16:creationId xmlns:a16="http://schemas.microsoft.com/office/drawing/2014/main" id="{8305847A-3669-4B5A-8B2E-7890D139532F}"/>
                </a:ext>
              </a:extLst>
            </p:cNvPr>
            <p:cNvCxnSpPr>
              <a:cxnSpLocks/>
            </p:cNvCxnSpPr>
            <p:nvPr/>
          </p:nvCxnSpPr>
          <p:spPr>
            <a:xfrm>
              <a:off x="3415360" y="2715560"/>
              <a:ext cx="0" cy="1863771"/>
            </a:xfrm>
            <a:prstGeom prst="line">
              <a:avLst/>
            </a:prstGeom>
            <a:ln w="12700">
              <a:solidFill>
                <a:schemeClr val="tx1"/>
              </a:solidFill>
              <a:prstDash val="dash"/>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E6FAF8EC-605E-4923-95EE-0D21EFF246A6}"/>
                </a:ext>
              </a:extLst>
            </p:cNvPr>
            <p:cNvCxnSpPr>
              <a:cxnSpLocks/>
            </p:cNvCxnSpPr>
            <p:nvPr/>
          </p:nvCxnSpPr>
          <p:spPr>
            <a:xfrm flipH="1">
              <a:off x="3638477" y="2715560"/>
              <a:ext cx="873788" cy="1863771"/>
            </a:xfrm>
            <a:prstGeom prst="line">
              <a:avLst/>
            </a:prstGeom>
            <a:ln w="12700">
              <a:solidFill>
                <a:schemeClr val="tx1"/>
              </a:solidFill>
              <a:prstDash val="dash"/>
              <a:headEnd type="none" w="lg" len="med"/>
              <a:tailEnd type="triangle" w="lg" len="med"/>
            </a:ln>
          </p:spPr>
          <p:style>
            <a:lnRef idx="1">
              <a:schemeClr val="accent1"/>
            </a:lnRef>
            <a:fillRef idx="0">
              <a:schemeClr val="accent1"/>
            </a:fillRef>
            <a:effectRef idx="0">
              <a:schemeClr val="accent1"/>
            </a:effectRef>
            <a:fontRef idx="minor">
              <a:schemeClr val="tx1"/>
            </a:fontRef>
          </p:style>
        </p:cxnSp>
      </p:grpSp>
      <p:grpSp>
        <p:nvGrpSpPr>
          <p:cNvPr id="4" name="Group 3">
            <a:extLst>
              <a:ext uri="{FF2B5EF4-FFF2-40B4-BE49-F238E27FC236}">
                <a16:creationId xmlns:a16="http://schemas.microsoft.com/office/drawing/2014/main" id="{4B3549B3-0E20-4778-88CA-DE16E2627975}"/>
              </a:ext>
            </a:extLst>
          </p:cNvPr>
          <p:cNvGrpSpPr/>
          <p:nvPr/>
        </p:nvGrpSpPr>
        <p:grpSpPr>
          <a:xfrm>
            <a:off x="6365247" y="2621258"/>
            <a:ext cx="1763316" cy="2569813"/>
            <a:chOff x="6365247" y="2621258"/>
            <a:chExt cx="1763316" cy="2569813"/>
          </a:xfrm>
        </p:grpSpPr>
        <p:sp>
          <p:nvSpPr>
            <p:cNvPr id="13" name="Rectangle 12">
              <a:extLst>
                <a:ext uri="{FF2B5EF4-FFF2-40B4-BE49-F238E27FC236}">
                  <a16:creationId xmlns:a16="http://schemas.microsoft.com/office/drawing/2014/main" id="{8D64510E-D8C5-4B30-A6A6-45A9F932AC32}"/>
                </a:ext>
              </a:extLst>
            </p:cNvPr>
            <p:cNvSpPr/>
            <p:nvPr/>
          </p:nvSpPr>
          <p:spPr bwMode="auto">
            <a:xfrm>
              <a:off x="6547915" y="4645672"/>
              <a:ext cx="1580648" cy="54539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73141" rIns="0" bIns="0" numCol="1" spcCol="0" rtlCol="0" fromWordArt="0" anchor="t" anchorCtr="0" forceAA="0" compatLnSpc="1">
              <a:prstTxWarp prst="textNoShape">
                <a:avLst/>
              </a:prstTxWarp>
              <a:noAutofit/>
            </a:bodyPr>
            <a:lstStyle/>
            <a:p>
              <a:pPr defTabSz="932293" fontAlgn="base">
                <a:spcBef>
                  <a:spcPct val="0"/>
                </a:spcBef>
                <a:spcAft>
                  <a:spcPct val="0"/>
                </a:spcAft>
              </a:pPr>
              <a:r>
                <a:rPr lang="en-US" sz="1000" b="1" dirty="0">
                  <a:solidFill>
                    <a:schemeClr val="bg1"/>
                  </a:solidFill>
                  <a:latin typeface="Segoe UI" panose="020B0502040204020203" pitchFamily="34" charset="0"/>
                  <a:ea typeface="Segoe UI" panose="020B0502040204020203" pitchFamily="34" charset="0"/>
                  <a:cs typeface="Segoe UI" panose="020B0502040204020203" pitchFamily="34" charset="0"/>
                </a:rPr>
                <a:t>Azure</a:t>
              </a:r>
            </a:p>
            <a:p>
              <a:pPr defTabSz="932293" fontAlgn="base">
                <a:spcBef>
                  <a:spcPct val="0"/>
                </a:spcBef>
                <a:spcAft>
                  <a:spcPct val="0"/>
                </a:spcAft>
              </a:pPr>
              <a:r>
                <a:rPr lang="en-US" sz="1000" dirty="0">
                  <a:solidFill>
                    <a:schemeClr val="bg1"/>
                  </a:solidFill>
                  <a:latin typeface="Segoe UI" panose="020B0502040204020203" pitchFamily="34" charset="0"/>
                  <a:ea typeface="Segoe UI" panose="020B0502040204020203" pitchFamily="34" charset="0"/>
                  <a:cs typeface="Segoe UI" panose="020B0502040204020203" pitchFamily="34" charset="0"/>
                </a:rPr>
                <a:t>Integration Runtime</a:t>
              </a:r>
            </a:p>
          </p:txBody>
        </p:sp>
        <p:cxnSp>
          <p:nvCxnSpPr>
            <p:cNvPr id="58" name="Straight Connector 57">
              <a:extLst>
                <a:ext uri="{FF2B5EF4-FFF2-40B4-BE49-F238E27FC236}">
                  <a16:creationId xmlns:a16="http://schemas.microsoft.com/office/drawing/2014/main" id="{2B124B06-461E-4B67-95CB-87EBB61939E0}"/>
                </a:ext>
              </a:extLst>
            </p:cNvPr>
            <p:cNvCxnSpPr>
              <a:cxnSpLocks/>
            </p:cNvCxnSpPr>
            <p:nvPr/>
          </p:nvCxnSpPr>
          <p:spPr>
            <a:xfrm>
              <a:off x="6998188" y="2621258"/>
              <a:ext cx="21787" cy="1958075"/>
            </a:xfrm>
            <a:prstGeom prst="line">
              <a:avLst/>
            </a:prstGeom>
            <a:ln w="12700">
              <a:solidFill>
                <a:schemeClr val="tx1"/>
              </a:solidFill>
              <a:prstDash val="dash"/>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89E53638-3BB9-4B81-B547-790069E2B2E5}"/>
                </a:ext>
              </a:extLst>
            </p:cNvPr>
            <p:cNvCxnSpPr>
              <a:cxnSpLocks/>
            </p:cNvCxnSpPr>
            <p:nvPr/>
          </p:nvCxnSpPr>
          <p:spPr>
            <a:xfrm>
              <a:off x="6365247" y="3028326"/>
              <a:ext cx="395710" cy="1551006"/>
            </a:xfrm>
            <a:prstGeom prst="line">
              <a:avLst/>
            </a:prstGeom>
            <a:ln w="12700">
              <a:solidFill>
                <a:schemeClr val="tx1"/>
              </a:solidFill>
              <a:prstDash val="dash"/>
              <a:headEnd type="none" w="lg" len="med"/>
              <a:tailEnd type="triangle" w="lg" len="med"/>
            </a:ln>
          </p:spPr>
          <p:style>
            <a:lnRef idx="1">
              <a:schemeClr val="accent1"/>
            </a:lnRef>
            <a:fillRef idx="0">
              <a:schemeClr val="accent1"/>
            </a:fillRef>
            <a:effectRef idx="0">
              <a:schemeClr val="accent1"/>
            </a:effectRef>
            <a:fontRef idx="minor">
              <a:schemeClr val="tx1"/>
            </a:fontRef>
          </p:style>
        </p:cxnSp>
      </p:grpSp>
      <p:grpSp>
        <p:nvGrpSpPr>
          <p:cNvPr id="112" name="Group 111">
            <a:extLst>
              <a:ext uri="{FF2B5EF4-FFF2-40B4-BE49-F238E27FC236}">
                <a16:creationId xmlns:a16="http://schemas.microsoft.com/office/drawing/2014/main" id="{65AFA2B0-B103-4F4C-ADC7-36DEB20209CB}"/>
              </a:ext>
            </a:extLst>
          </p:cNvPr>
          <p:cNvGrpSpPr/>
          <p:nvPr/>
        </p:nvGrpSpPr>
        <p:grpSpPr>
          <a:xfrm>
            <a:off x="584982" y="5183518"/>
            <a:ext cx="7706276" cy="998920"/>
            <a:chOff x="584982" y="5183518"/>
            <a:chExt cx="7706276" cy="998920"/>
          </a:xfrm>
        </p:grpSpPr>
        <p:cxnSp>
          <p:nvCxnSpPr>
            <p:cNvPr id="54" name="Straight Connector 53">
              <a:extLst>
                <a:ext uri="{FF2B5EF4-FFF2-40B4-BE49-F238E27FC236}">
                  <a16:creationId xmlns:a16="http://schemas.microsoft.com/office/drawing/2014/main" id="{A58D8DA3-F988-4330-8F92-B5D441E3219F}"/>
                </a:ext>
              </a:extLst>
            </p:cNvPr>
            <p:cNvCxnSpPr>
              <a:cxnSpLocks/>
            </p:cNvCxnSpPr>
            <p:nvPr/>
          </p:nvCxnSpPr>
          <p:spPr>
            <a:xfrm flipV="1">
              <a:off x="1744272" y="5183518"/>
              <a:ext cx="0" cy="450898"/>
            </a:xfrm>
            <a:prstGeom prst="line">
              <a:avLst/>
            </a:prstGeom>
            <a:ln w="12700">
              <a:solidFill>
                <a:schemeClr val="tx1"/>
              </a:solidFill>
              <a:prstDash val="dash"/>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3C147367-C5AD-420C-8C23-9E47F63F3EED}"/>
                </a:ext>
              </a:extLst>
            </p:cNvPr>
            <p:cNvCxnSpPr>
              <a:cxnSpLocks/>
            </p:cNvCxnSpPr>
            <p:nvPr/>
          </p:nvCxnSpPr>
          <p:spPr>
            <a:xfrm flipV="1">
              <a:off x="1975809" y="5183518"/>
              <a:ext cx="0" cy="450898"/>
            </a:xfrm>
            <a:prstGeom prst="line">
              <a:avLst/>
            </a:prstGeom>
            <a:ln w="12700">
              <a:solidFill>
                <a:schemeClr val="tx1"/>
              </a:solidFill>
              <a:prstDash val="solid"/>
              <a:headEnd type="triangle" w="lg" len="med"/>
              <a:tailEnd type="triangle" w="lg" len="med"/>
            </a:ln>
          </p:spPr>
          <p:style>
            <a:lnRef idx="1">
              <a:schemeClr val="accent1"/>
            </a:lnRef>
            <a:fillRef idx="0">
              <a:schemeClr val="accent1"/>
            </a:fillRef>
            <a:effectRef idx="0">
              <a:schemeClr val="accent1"/>
            </a:effectRef>
            <a:fontRef idx="minor">
              <a:schemeClr val="tx1"/>
            </a:fontRef>
          </p:style>
        </p:cxnSp>
        <p:sp>
          <p:nvSpPr>
            <p:cNvPr id="60" name="Rectangle 59">
              <a:extLst>
                <a:ext uri="{FF2B5EF4-FFF2-40B4-BE49-F238E27FC236}">
                  <a16:creationId xmlns:a16="http://schemas.microsoft.com/office/drawing/2014/main" id="{33401857-309F-4461-A2FF-EAB5B711B942}"/>
                </a:ext>
              </a:extLst>
            </p:cNvPr>
            <p:cNvSpPr/>
            <p:nvPr/>
          </p:nvSpPr>
          <p:spPr bwMode="auto">
            <a:xfrm>
              <a:off x="584982" y="5400857"/>
              <a:ext cx="7706276" cy="781581"/>
            </a:xfrm>
            <a:prstGeom prst="rect">
              <a:avLst/>
            </a:prstGeom>
            <a:noFill/>
            <a:ln>
              <a:solidFill>
                <a:schemeClr val="bg1">
                  <a:lumMod val="50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41" tIns="118855" rIns="0" bIns="0" numCol="1" spcCol="0" rtlCol="0" fromWordArt="0" anchor="t" anchorCtr="0" forceAA="0" compatLnSpc="1">
              <a:prstTxWarp prst="textNoShape">
                <a:avLst/>
              </a:prstTxWarp>
              <a:noAutofit/>
            </a:bodyPr>
            <a:lstStyle/>
            <a:p>
              <a:pPr defTabSz="932293" fontAlgn="base">
                <a:spcBef>
                  <a:spcPct val="0"/>
                </a:spcBef>
                <a:spcAft>
                  <a:spcPct val="0"/>
                </a:spcAft>
              </a:pPr>
              <a:r>
                <a:rPr lang="en-US" sz="1600" b="1" dirty="0">
                  <a:solidFill>
                    <a:schemeClr val="tx2"/>
                  </a:solidFill>
                  <a:latin typeface="Segoe UI" panose="020B0502040204020203" pitchFamily="34" charset="0"/>
                  <a:ea typeface="Segoe UI" panose="020B0502040204020203" pitchFamily="34" charset="0"/>
                  <a:cs typeface="Segoe UI" panose="020B0502040204020203" pitchFamily="34" charset="0"/>
                </a:rPr>
                <a:t>Linked</a:t>
              </a:r>
            </a:p>
            <a:p>
              <a:pPr defTabSz="932293" fontAlgn="base">
                <a:spcBef>
                  <a:spcPct val="0"/>
                </a:spcBef>
                <a:spcAft>
                  <a:spcPct val="0"/>
                </a:spcAft>
              </a:pPr>
              <a:r>
                <a:rPr lang="en-US" sz="1600" b="1" dirty="0">
                  <a:solidFill>
                    <a:schemeClr val="tx2"/>
                  </a:solidFill>
                  <a:latin typeface="Segoe UI" panose="020B0502040204020203" pitchFamily="34" charset="0"/>
                  <a:ea typeface="Segoe UI" panose="020B0502040204020203" pitchFamily="34" charset="0"/>
                  <a:cs typeface="Segoe UI" panose="020B0502040204020203" pitchFamily="34" charset="0"/>
                </a:rPr>
                <a:t>Service</a:t>
              </a:r>
            </a:p>
          </p:txBody>
        </p:sp>
      </p:grpSp>
      <p:grpSp>
        <p:nvGrpSpPr>
          <p:cNvPr id="110" name="Group 109">
            <a:extLst>
              <a:ext uri="{FF2B5EF4-FFF2-40B4-BE49-F238E27FC236}">
                <a16:creationId xmlns:a16="http://schemas.microsoft.com/office/drawing/2014/main" id="{C914FFA5-AF48-40E9-A800-64BD9E3F390D}"/>
              </a:ext>
            </a:extLst>
          </p:cNvPr>
          <p:cNvGrpSpPr/>
          <p:nvPr/>
        </p:nvGrpSpPr>
        <p:grpSpPr>
          <a:xfrm>
            <a:off x="7933453" y="669914"/>
            <a:ext cx="4164812" cy="2455119"/>
            <a:chOff x="7933453" y="669914"/>
            <a:chExt cx="4164812" cy="2455119"/>
          </a:xfrm>
        </p:grpSpPr>
        <p:cxnSp>
          <p:nvCxnSpPr>
            <p:cNvPr id="5" name="Straight Connector 4">
              <a:extLst>
                <a:ext uri="{FF2B5EF4-FFF2-40B4-BE49-F238E27FC236}">
                  <a16:creationId xmlns:a16="http://schemas.microsoft.com/office/drawing/2014/main" id="{04E42ED1-2D64-4EC6-9EDA-EE4EABFFE30F}"/>
                </a:ext>
              </a:extLst>
            </p:cNvPr>
            <p:cNvCxnSpPr>
              <a:cxnSpLocks/>
              <a:stCxn id="17" idx="3"/>
            </p:cNvCxnSpPr>
            <p:nvPr/>
          </p:nvCxnSpPr>
          <p:spPr>
            <a:xfrm flipV="1">
              <a:off x="10108185" y="893537"/>
              <a:ext cx="572410" cy="803548"/>
            </a:xfrm>
            <a:prstGeom prst="line">
              <a:avLst/>
            </a:prstGeom>
            <a:ln w="12700">
              <a:solidFill>
                <a:srgbClr val="00B050"/>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EE6EC34-BD37-4B80-A6B4-8E2F586465D8}"/>
                </a:ext>
              </a:extLst>
            </p:cNvPr>
            <p:cNvCxnSpPr>
              <a:cxnSpLocks/>
              <a:stCxn id="17" idx="3"/>
            </p:cNvCxnSpPr>
            <p:nvPr/>
          </p:nvCxnSpPr>
          <p:spPr>
            <a:xfrm>
              <a:off x="10108185" y="1697085"/>
              <a:ext cx="579433" cy="598850"/>
            </a:xfrm>
            <a:prstGeom prst="line">
              <a:avLst/>
            </a:prstGeom>
            <a:ln w="12700">
              <a:solidFill>
                <a:srgbClr val="00B050"/>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B84584A8-0BE8-4825-8E02-11CD10C5CDEF}"/>
                </a:ext>
              </a:extLst>
            </p:cNvPr>
            <p:cNvCxnSpPr>
              <a:cxnSpLocks/>
              <a:stCxn id="17" idx="3"/>
            </p:cNvCxnSpPr>
            <p:nvPr/>
          </p:nvCxnSpPr>
          <p:spPr>
            <a:xfrm flipV="1">
              <a:off x="10108185" y="1619488"/>
              <a:ext cx="572410" cy="77597"/>
            </a:xfrm>
            <a:prstGeom prst="line">
              <a:avLst/>
            </a:prstGeom>
            <a:ln w="12700">
              <a:solidFill>
                <a:srgbClr val="00B050"/>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5FE5CF17-B2C2-414A-AFA3-E9DC5B406C17}"/>
                </a:ext>
              </a:extLst>
            </p:cNvPr>
            <p:cNvCxnSpPr>
              <a:cxnSpLocks/>
              <a:endCxn id="17" idx="1"/>
            </p:cNvCxnSpPr>
            <p:nvPr/>
          </p:nvCxnSpPr>
          <p:spPr>
            <a:xfrm flipV="1">
              <a:off x="7933453" y="1697085"/>
              <a:ext cx="602016" cy="612337"/>
            </a:xfrm>
            <a:prstGeom prst="line">
              <a:avLst/>
            </a:prstGeom>
            <a:ln w="12700">
              <a:solidFill>
                <a:srgbClr val="00B050"/>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8DC19C46-FC98-42BD-8D5D-BA42D0AFD789}"/>
                </a:ext>
              </a:extLst>
            </p:cNvPr>
            <p:cNvCxnSpPr>
              <a:cxnSpLocks/>
              <a:endCxn id="62" idx="1"/>
            </p:cNvCxnSpPr>
            <p:nvPr/>
          </p:nvCxnSpPr>
          <p:spPr>
            <a:xfrm>
              <a:off x="7965821" y="2299198"/>
              <a:ext cx="569650" cy="568311"/>
            </a:xfrm>
            <a:prstGeom prst="line">
              <a:avLst/>
            </a:prstGeom>
            <a:ln w="12700">
              <a:solidFill>
                <a:srgbClr val="FF0000"/>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grpSp>
          <p:nvGrpSpPr>
            <p:cNvPr id="16" name="Group 15">
              <a:extLst>
                <a:ext uri="{FF2B5EF4-FFF2-40B4-BE49-F238E27FC236}">
                  <a16:creationId xmlns:a16="http://schemas.microsoft.com/office/drawing/2014/main" id="{01394C5C-3398-48D5-B25A-6B4D5E978FA3}"/>
                </a:ext>
              </a:extLst>
            </p:cNvPr>
            <p:cNvGrpSpPr/>
            <p:nvPr/>
          </p:nvGrpSpPr>
          <p:grpSpPr>
            <a:xfrm>
              <a:off x="8535470" y="1439563"/>
              <a:ext cx="1572715" cy="515045"/>
              <a:chOff x="8223680" y="4069863"/>
              <a:chExt cx="1752274" cy="515118"/>
            </a:xfrm>
          </p:grpSpPr>
          <p:sp>
            <p:nvSpPr>
              <p:cNvPr id="17" name="Rectangle 16">
                <a:extLst>
                  <a:ext uri="{FF2B5EF4-FFF2-40B4-BE49-F238E27FC236}">
                    <a16:creationId xmlns:a16="http://schemas.microsoft.com/office/drawing/2014/main" id="{25832C13-10FF-4BC9-9C44-48DEE80E4BB7}"/>
                  </a:ext>
                </a:extLst>
              </p:cNvPr>
              <p:cNvSpPr/>
              <p:nvPr/>
            </p:nvSpPr>
            <p:spPr bwMode="auto">
              <a:xfrm>
                <a:off x="8223680" y="4069863"/>
                <a:ext cx="1752274" cy="515118"/>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73141" rIns="0" bIns="0" numCol="1" spcCol="0" rtlCol="0" fromWordArt="0" anchor="t" anchorCtr="0" forceAA="0" compatLnSpc="1">
                <a:prstTxWarp prst="textNoShape">
                  <a:avLst/>
                </a:prstTxWarp>
                <a:noAutofit/>
              </a:bodyPr>
              <a:lstStyle/>
              <a:p>
                <a:pPr defTabSz="932293" fontAlgn="base">
                  <a:spcBef>
                    <a:spcPct val="0"/>
                  </a:spcBef>
                  <a:spcAft>
                    <a:spcPct val="0"/>
                  </a:spcAft>
                </a:pPr>
                <a:endParaRPr lang="en-US" sz="1000">
                  <a:solidFill>
                    <a:schemeClr val="bg1"/>
                  </a:solidFill>
                  <a:latin typeface="Segoe UI" panose="020B0502040204020203" pitchFamily="34" charset="0"/>
                  <a:cs typeface="Segoe UI" panose="020B0502040204020203" pitchFamily="34" charset="0"/>
                </a:endParaRPr>
              </a:p>
            </p:txBody>
          </p:sp>
          <p:grpSp>
            <p:nvGrpSpPr>
              <p:cNvPr id="18" name="Group 17">
                <a:extLst>
                  <a:ext uri="{FF2B5EF4-FFF2-40B4-BE49-F238E27FC236}">
                    <a16:creationId xmlns:a16="http://schemas.microsoft.com/office/drawing/2014/main" id="{70D4E749-1CB1-4C18-A43B-61EA1A7646EB}"/>
                  </a:ext>
                </a:extLst>
              </p:cNvPr>
              <p:cNvGrpSpPr/>
              <p:nvPr/>
            </p:nvGrpSpPr>
            <p:grpSpPr>
              <a:xfrm>
                <a:off x="8395993" y="4176016"/>
                <a:ext cx="1400625" cy="302811"/>
                <a:chOff x="5827333" y="4633691"/>
                <a:chExt cx="6400800" cy="1383834"/>
              </a:xfrm>
            </p:grpSpPr>
            <p:sp>
              <p:nvSpPr>
                <p:cNvPr id="19" name="Rectangle 18">
                  <a:extLst>
                    <a:ext uri="{FF2B5EF4-FFF2-40B4-BE49-F238E27FC236}">
                      <a16:creationId xmlns:a16="http://schemas.microsoft.com/office/drawing/2014/main" id="{C1114A99-D1B6-4771-A3E9-D9D9173FCB3B}"/>
                    </a:ext>
                  </a:extLst>
                </p:cNvPr>
                <p:cNvSpPr/>
                <p:nvPr/>
              </p:nvSpPr>
              <p:spPr bwMode="auto">
                <a:xfrm>
                  <a:off x="58273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20" name="Straight Arrow Connector 19">
                  <a:extLst>
                    <a:ext uri="{FF2B5EF4-FFF2-40B4-BE49-F238E27FC236}">
                      <a16:creationId xmlns:a16="http://schemas.microsoft.com/office/drawing/2014/main" id="{DEB0B76E-E639-426E-B45D-2DEF354033D7}"/>
                    </a:ext>
                  </a:extLst>
                </p:cNvPr>
                <p:cNvCxnSpPr>
                  <a:cxnSpLocks/>
                </p:cNvCxnSpPr>
                <p:nvPr/>
              </p:nvCxnSpPr>
              <p:spPr>
                <a:xfrm>
                  <a:off x="6519556" y="53317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6458EBC3-33B5-45D0-B657-E65D46A818F8}"/>
                    </a:ext>
                  </a:extLst>
                </p:cNvPr>
                <p:cNvSpPr/>
                <p:nvPr/>
              </p:nvSpPr>
              <p:spPr bwMode="auto">
                <a:xfrm>
                  <a:off x="76561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a:extLst>
                    <a:ext uri="{FF2B5EF4-FFF2-40B4-BE49-F238E27FC236}">
                      <a16:creationId xmlns:a16="http://schemas.microsoft.com/office/drawing/2014/main" id="{23EDDDD8-71C5-4FDD-8B04-589BCE8D1D96}"/>
                    </a:ext>
                  </a:extLst>
                </p:cNvPr>
                <p:cNvSpPr/>
                <p:nvPr/>
              </p:nvSpPr>
              <p:spPr bwMode="auto">
                <a:xfrm>
                  <a:off x="9484933" y="4633691"/>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23" name="Straight Arrow Connector 22">
                  <a:extLst>
                    <a:ext uri="{FF2B5EF4-FFF2-40B4-BE49-F238E27FC236}">
                      <a16:creationId xmlns:a16="http://schemas.microsoft.com/office/drawing/2014/main" id="{F8B59657-C7FA-4185-9379-3B4FB85271C9}"/>
                    </a:ext>
                  </a:extLst>
                </p:cNvPr>
                <p:cNvCxnSpPr>
                  <a:cxnSpLocks/>
                  <a:stCxn id="21" idx="3"/>
                </p:cNvCxnSpPr>
                <p:nvPr/>
              </p:nvCxnSpPr>
              <p:spPr>
                <a:xfrm flipV="1">
                  <a:off x="8570533" y="4928261"/>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048DCB23-DDF8-408A-B638-803DDFB423F1}"/>
                    </a:ext>
                  </a:extLst>
                </p:cNvPr>
                <p:cNvCxnSpPr>
                  <a:cxnSpLocks/>
                </p:cNvCxnSpPr>
                <p:nvPr/>
              </p:nvCxnSpPr>
              <p:spPr>
                <a:xfrm>
                  <a:off x="8570533" y="5331725"/>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F2EAE9ED-7CFC-4C53-804C-DD3BFD2325A7}"/>
                    </a:ext>
                  </a:extLst>
                </p:cNvPr>
                <p:cNvSpPr/>
                <p:nvPr/>
              </p:nvSpPr>
              <p:spPr bwMode="auto">
                <a:xfrm>
                  <a:off x="94849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26" name="Straight Arrow Connector 25">
                  <a:extLst>
                    <a:ext uri="{FF2B5EF4-FFF2-40B4-BE49-F238E27FC236}">
                      <a16:creationId xmlns:a16="http://schemas.microsoft.com/office/drawing/2014/main" id="{4A3270A1-5348-4536-A014-6642B05E41FF}"/>
                    </a:ext>
                  </a:extLst>
                </p:cNvPr>
                <p:cNvCxnSpPr>
                  <a:cxnSpLocks/>
                </p:cNvCxnSpPr>
                <p:nvPr/>
              </p:nvCxnSpPr>
              <p:spPr>
                <a:xfrm>
                  <a:off x="10177156" y="57889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96751339-6B31-48C3-94C2-00511B1DA0D1}"/>
                    </a:ext>
                  </a:extLst>
                </p:cNvPr>
                <p:cNvSpPr/>
                <p:nvPr/>
              </p:nvSpPr>
              <p:spPr bwMode="auto">
                <a:xfrm>
                  <a:off x="113137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61" name="Group 60">
              <a:extLst>
                <a:ext uri="{FF2B5EF4-FFF2-40B4-BE49-F238E27FC236}">
                  <a16:creationId xmlns:a16="http://schemas.microsoft.com/office/drawing/2014/main" id="{087AAC19-72C3-415B-8FE5-C302CD944175}"/>
                </a:ext>
              </a:extLst>
            </p:cNvPr>
            <p:cNvGrpSpPr/>
            <p:nvPr/>
          </p:nvGrpSpPr>
          <p:grpSpPr>
            <a:xfrm>
              <a:off x="8535470" y="2609988"/>
              <a:ext cx="1572715" cy="515045"/>
              <a:chOff x="8223680" y="4069863"/>
              <a:chExt cx="1752274" cy="515118"/>
            </a:xfrm>
          </p:grpSpPr>
          <p:sp>
            <p:nvSpPr>
              <p:cNvPr id="62" name="Rectangle 61">
                <a:extLst>
                  <a:ext uri="{FF2B5EF4-FFF2-40B4-BE49-F238E27FC236}">
                    <a16:creationId xmlns:a16="http://schemas.microsoft.com/office/drawing/2014/main" id="{B0819EC7-1A70-4501-9DAB-29FF3C710732}"/>
                  </a:ext>
                </a:extLst>
              </p:cNvPr>
              <p:cNvSpPr/>
              <p:nvPr/>
            </p:nvSpPr>
            <p:spPr bwMode="auto">
              <a:xfrm>
                <a:off x="8223680" y="4069863"/>
                <a:ext cx="1752274" cy="515118"/>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73141" rIns="0" bIns="0" numCol="1" spcCol="0" rtlCol="0" fromWordArt="0" anchor="t" anchorCtr="0" forceAA="0" compatLnSpc="1">
                <a:prstTxWarp prst="textNoShape">
                  <a:avLst/>
                </a:prstTxWarp>
                <a:noAutofit/>
              </a:bodyPr>
              <a:lstStyle/>
              <a:p>
                <a:pPr defTabSz="932293" fontAlgn="base">
                  <a:spcBef>
                    <a:spcPct val="0"/>
                  </a:spcBef>
                  <a:spcAft>
                    <a:spcPct val="0"/>
                  </a:spcAft>
                </a:pPr>
                <a:endParaRPr lang="en-US" sz="1000">
                  <a:solidFill>
                    <a:schemeClr val="bg1"/>
                  </a:solidFill>
                  <a:latin typeface="Segoe UI" panose="020B0502040204020203" pitchFamily="34" charset="0"/>
                  <a:cs typeface="Segoe UI" panose="020B0502040204020203" pitchFamily="34" charset="0"/>
                </a:endParaRPr>
              </a:p>
            </p:txBody>
          </p:sp>
          <p:grpSp>
            <p:nvGrpSpPr>
              <p:cNvPr id="63" name="Group 62">
                <a:extLst>
                  <a:ext uri="{FF2B5EF4-FFF2-40B4-BE49-F238E27FC236}">
                    <a16:creationId xmlns:a16="http://schemas.microsoft.com/office/drawing/2014/main" id="{F153BEE4-6180-4954-96A6-C0F66749D371}"/>
                  </a:ext>
                </a:extLst>
              </p:cNvPr>
              <p:cNvGrpSpPr/>
              <p:nvPr/>
            </p:nvGrpSpPr>
            <p:grpSpPr>
              <a:xfrm>
                <a:off x="8395993" y="4176016"/>
                <a:ext cx="1400625" cy="302811"/>
                <a:chOff x="5827333" y="4633691"/>
                <a:chExt cx="6400800" cy="1383834"/>
              </a:xfrm>
            </p:grpSpPr>
            <p:sp>
              <p:nvSpPr>
                <p:cNvPr id="64" name="Rectangle 63">
                  <a:extLst>
                    <a:ext uri="{FF2B5EF4-FFF2-40B4-BE49-F238E27FC236}">
                      <a16:creationId xmlns:a16="http://schemas.microsoft.com/office/drawing/2014/main" id="{61D65F28-8D0F-4E6F-A066-EBF5AEB2515B}"/>
                    </a:ext>
                  </a:extLst>
                </p:cNvPr>
                <p:cNvSpPr/>
                <p:nvPr/>
              </p:nvSpPr>
              <p:spPr bwMode="auto">
                <a:xfrm>
                  <a:off x="58273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65" name="Straight Arrow Connector 64">
                  <a:extLst>
                    <a:ext uri="{FF2B5EF4-FFF2-40B4-BE49-F238E27FC236}">
                      <a16:creationId xmlns:a16="http://schemas.microsoft.com/office/drawing/2014/main" id="{971DC88C-64C4-4EE1-B0BD-45C75FD4F713}"/>
                    </a:ext>
                  </a:extLst>
                </p:cNvPr>
                <p:cNvCxnSpPr>
                  <a:cxnSpLocks/>
                </p:cNvCxnSpPr>
                <p:nvPr/>
              </p:nvCxnSpPr>
              <p:spPr>
                <a:xfrm>
                  <a:off x="6519556" y="53317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66" name="Rectangle 65">
                  <a:extLst>
                    <a:ext uri="{FF2B5EF4-FFF2-40B4-BE49-F238E27FC236}">
                      <a16:creationId xmlns:a16="http://schemas.microsoft.com/office/drawing/2014/main" id="{ED68C923-A483-45F9-8DD5-60315A73AD98}"/>
                    </a:ext>
                  </a:extLst>
                </p:cNvPr>
                <p:cNvSpPr/>
                <p:nvPr/>
              </p:nvSpPr>
              <p:spPr bwMode="auto">
                <a:xfrm>
                  <a:off x="76561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7" name="Rectangle 66">
                  <a:extLst>
                    <a:ext uri="{FF2B5EF4-FFF2-40B4-BE49-F238E27FC236}">
                      <a16:creationId xmlns:a16="http://schemas.microsoft.com/office/drawing/2014/main" id="{5DB0BE69-436B-4F8D-B3BD-FC83A1A806D4}"/>
                    </a:ext>
                  </a:extLst>
                </p:cNvPr>
                <p:cNvSpPr/>
                <p:nvPr/>
              </p:nvSpPr>
              <p:spPr bwMode="auto">
                <a:xfrm>
                  <a:off x="9484933" y="4633691"/>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68" name="Straight Arrow Connector 67">
                  <a:extLst>
                    <a:ext uri="{FF2B5EF4-FFF2-40B4-BE49-F238E27FC236}">
                      <a16:creationId xmlns:a16="http://schemas.microsoft.com/office/drawing/2014/main" id="{A692F08F-7898-4AF3-A539-7D9C4C6D3346}"/>
                    </a:ext>
                  </a:extLst>
                </p:cNvPr>
                <p:cNvCxnSpPr>
                  <a:cxnSpLocks/>
                  <a:stCxn id="66" idx="3"/>
                </p:cNvCxnSpPr>
                <p:nvPr/>
              </p:nvCxnSpPr>
              <p:spPr>
                <a:xfrm flipV="1">
                  <a:off x="8570533" y="4928261"/>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53691F8E-63B3-4678-A43C-A776A6EEC794}"/>
                    </a:ext>
                  </a:extLst>
                </p:cNvPr>
                <p:cNvCxnSpPr>
                  <a:cxnSpLocks/>
                </p:cNvCxnSpPr>
                <p:nvPr/>
              </p:nvCxnSpPr>
              <p:spPr>
                <a:xfrm>
                  <a:off x="8570533" y="5331725"/>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70" name="Rectangle 69">
                  <a:extLst>
                    <a:ext uri="{FF2B5EF4-FFF2-40B4-BE49-F238E27FC236}">
                      <a16:creationId xmlns:a16="http://schemas.microsoft.com/office/drawing/2014/main" id="{EE64D92A-4B08-42DA-AFC2-F5C52D1D58B0}"/>
                    </a:ext>
                  </a:extLst>
                </p:cNvPr>
                <p:cNvSpPr/>
                <p:nvPr/>
              </p:nvSpPr>
              <p:spPr bwMode="auto">
                <a:xfrm>
                  <a:off x="94849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71" name="Straight Arrow Connector 70">
                  <a:extLst>
                    <a:ext uri="{FF2B5EF4-FFF2-40B4-BE49-F238E27FC236}">
                      <a16:creationId xmlns:a16="http://schemas.microsoft.com/office/drawing/2014/main" id="{5FF38013-F51C-4EB6-B6B3-CCDAA84E7EF3}"/>
                    </a:ext>
                  </a:extLst>
                </p:cNvPr>
                <p:cNvCxnSpPr>
                  <a:cxnSpLocks/>
                </p:cNvCxnSpPr>
                <p:nvPr/>
              </p:nvCxnSpPr>
              <p:spPr>
                <a:xfrm>
                  <a:off x="10177156" y="57889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72" name="Rectangle 71">
                  <a:extLst>
                    <a:ext uri="{FF2B5EF4-FFF2-40B4-BE49-F238E27FC236}">
                      <a16:creationId xmlns:a16="http://schemas.microsoft.com/office/drawing/2014/main" id="{2030BF1D-C031-4FBA-B99D-6F445C7B84E5}"/>
                    </a:ext>
                  </a:extLst>
                </p:cNvPr>
                <p:cNvSpPr/>
                <p:nvPr/>
              </p:nvSpPr>
              <p:spPr bwMode="auto">
                <a:xfrm>
                  <a:off x="113137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73" name="Group 72">
              <a:extLst>
                <a:ext uri="{FF2B5EF4-FFF2-40B4-BE49-F238E27FC236}">
                  <a16:creationId xmlns:a16="http://schemas.microsoft.com/office/drawing/2014/main" id="{8B9DDE7C-2941-4287-8685-1F99709755A0}"/>
                </a:ext>
              </a:extLst>
            </p:cNvPr>
            <p:cNvGrpSpPr/>
            <p:nvPr/>
          </p:nvGrpSpPr>
          <p:grpSpPr>
            <a:xfrm>
              <a:off x="10673632" y="1374353"/>
              <a:ext cx="1424633" cy="452642"/>
              <a:chOff x="8223680" y="4069863"/>
              <a:chExt cx="1752274" cy="515118"/>
            </a:xfrm>
          </p:grpSpPr>
          <p:sp>
            <p:nvSpPr>
              <p:cNvPr id="74" name="Rectangle 73">
                <a:extLst>
                  <a:ext uri="{FF2B5EF4-FFF2-40B4-BE49-F238E27FC236}">
                    <a16:creationId xmlns:a16="http://schemas.microsoft.com/office/drawing/2014/main" id="{28FACD1F-47F9-42F2-8F8F-5DD820DAC5C1}"/>
                  </a:ext>
                </a:extLst>
              </p:cNvPr>
              <p:cNvSpPr/>
              <p:nvPr/>
            </p:nvSpPr>
            <p:spPr bwMode="auto">
              <a:xfrm>
                <a:off x="8223680" y="4069863"/>
                <a:ext cx="1752274" cy="515118"/>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73141" rIns="0" bIns="0" numCol="1" spcCol="0" rtlCol="0" fromWordArt="0" anchor="t" anchorCtr="0" forceAA="0" compatLnSpc="1">
                <a:prstTxWarp prst="textNoShape">
                  <a:avLst/>
                </a:prstTxWarp>
                <a:noAutofit/>
              </a:bodyPr>
              <a:lstStyle/>
              <a:p>
                <a:pPr defTabSz="932293" fontAlgn="base">
                  <a:spcBef>
                    <a:spcPct val="0"/>
                  </a:spcBef>
                  <a:spcAft>
                    <a:spcPct val="0"/>
                  </a:spcAft>
                </a:pPr>
                <a:endParaRPr lang="en-US" sz="1000">
                  <a:solidFill>
                    <a:schemeClr val="bg1"/>
                  </a:solidFill>
                  <a:latin typeface="Segoe UI" panose="020B0502040204020203" pitchFamily="34" charset="0"/>
                  <a:cs typeface="Segoe UI" panose="020B0502040204020203" pitchFamily="34" charset="0"/>
                </a:endParaRPr>
              </a:p>
            </p:txBody>
          </p:sp>
          <p:grpSp>
            <p:nvGrpSpPr>
              <p:cNvPr id="75" name="Group 74">
                <a:extLst>
                  <a:ext uri="{FF2B5EF4-FFF2-40B4-BE49-F238E27FC236}">
                    <a16:creationId xmlns:a16="http://schemas.microsoft.com/office/drawing/2014/main" id="{6E7DC39C-4553-4423-B6EC-B53126F6DCAC}"/>
                  </a:ext>
                </a:extLst>
              </p:cNvPr>
              <p:cNvGrpSpPr/>
              <p:nvPr/>
            </p:nvGrpSpPr>
            <p:grpSpPr>
              <a:xfrm>
                <a:off x="8395993" y="4176016"/>
                <a:ext cx="1400625" cy="302811"/>
                <a:chOff x="5827333" y="4633691"/>
                <a:chExt cx="6400800" cy="1383834"/>
              </a:xfrm>
            </p:grpSpPr>
            <p:sp>
              <p:nvSpPr>
                <p:cNvPr id="76" name="Rectangle 75">
                  <a:extLst>
                    <a:ext uri="{FF2B5EF4-FFF2-40B4-BE49-F238E27FC236}">
                      <a16:creationId xmlns:a16="http://schemas.microsoft.com/office/drawing/2014/main" id="{466A8D94-54DE-4860-A557-8ED57E912BEA}"/>
                    </a:ext>
                  </a:extLst>
                </p:cNvPr>
                <p:cNvSpPr/>
                <p:nvPr/>
              </p:nvSpPr>
              <p:spPr bwMode="auto">
                <a:xfrm>
                  <a:off x="58273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77" name="Straight Arrow Connector 76">
                  <a:extLst>
                    <a:ext uri="{FF2B5EF4-FFF2-40B4-BE49-F238E27FC236}">
                      <a16:creationId xmlns:a16="http://schemas.microsoft.com/office/drawing/2014/main" id="{4002ECE8-FDE4-471C-82D4-3F4B8B1FCF71}"/>
                    </a:ext>
                  </a:extLst>
                </p:cNvPr>
                <p:cNvCxnSpPr>
                  <a:cxnSpLocks/>
                </p:cNvCxnSpPr>
                <p:nvPr/>
              </p:nvCxnSpPr>
              <p:spPr>
                <a:xfrm>
                  <a:off x="6519556" y="53317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78" name="Rectangle 77">
                  <a:extLst>
                    <a:ext uri="{FF2B5EF4-FFF2-40B4-BE49-F238E27FC236}">
                      <a16:creationId xmlns:a16="http://schemas.microsoft.com/office/drawing/2014/main" id="{558EF83F-583F-41AF-9C34-DDD9876A86B2}"/>
                    </a:ext>
                  </a:extLst>
                </p:cNvPr>
                <p:cNvSpPr/>
                <p:nvPr/>
              </p:nvSpPr>
              <p:spPr bwMode="auto">
                <a:xfrm>
                  <a:off x="76561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9" name="Rectangle 78">
                  <a:extLst>
                    <a:ext uri="{FF2B5EF4-FFF2-40B4-BE49-F238E27FC236}">
                      <a16:creationId xmlns:a16="http://schemas.microsoft.com/office/drawing/2014/main" id="{AE6E0D7E-3A25-4791-A412-20D1AE30222A}"/>
                    </a:ext>
                  </a:extLst>
                </p:cNvPr>
                <p:cNvSpPr/>
                <p:nvPr/>
              </p:nvSpPr>
              <p:spPr bwMode="auto">
                <a:xfrm>
                  <a:off x="9484933" y="4633691"/>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80" name="Straight Arrow Connector 79">
                  <a:extLst>
                    <a:ext uri="{FF2B5EF4-FFF2-40B4-BE49-F238E27FC236}">
                      <a16:creationId xmlns:a16="http://schemas.microsoft.com/office/drawing/2014/main" id="{26EDDA6F-BF12-4C1F-AF45-F997C1D9F04E}"/>
                    </a:ext>
                  </a:extLst>
                </p:cNvPr>
                <p:cNvCxnSpPr>
                  <a:cxnSpLocks/>
                  <a:stCxn id="78" idx="3"/>
                </p:cNvCxnSpPr>
                <p:nvPr/>
              </p:nvCxnSpPr>
              <p:spPr>
                <a:xfrm flipV="1">
                  <a:off x="8570533" y="4928261"/>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12B5EFF3-0FDB-401E-88B2-31DCF3014ECA}"/>
                    </a:ext>
                  </a:extLst>
                </p:cNvPr>
                <p:cNvCxnSpPr>
                  <a:cxnSpLocks/>
                </p:cNvCxnSpPr>
                <p:nvPr/>
              </p:nvCxnSpPr>
              <p:spPr>
                <a:xfrm>
                  <a:off x="8570533" y="5331725"/>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82" name="Rectangle 81">
                  <a:extLst>
                    <a:ext uri="{FF2B5EF4-FFF2-40B4-BE49-F238E27FC236}">
                      <a16:creationId xmlns:a16="http://schemas.microsoft.com/office/drawing/2014/main" id="{EFE051C0-F3AA-47FC-879C-78650294CCCD}"/>
                    </a:ext>
                  </a:extLst>
                </p:cNvPr>
                <p:cNvSpPr/>
                <p:nvPr/>
              </p:nvSpPr>
              <p:spPr bwMode="auto">
                <a:xfrm>
                  <a:off x="94849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83" name="Straight Arrow Connector 82">
                  <a:extLst>
                    <a:ext uri="{FF2B5EF4-FFF2-40B4-BE49-F238E27FC236}">
                      <a16:creationId xmlns:a16="http://schemas.microsoft.com/office/drawing/2014/main" id="{63509710-DBB8-40A2-9912-96397246C416}"/>
                    </a:ext>
                  </a:extLst>
                </p:cNvPr>
                <p:cNvCxnSpPr>
                  <a:cxnSpLocks/>
                </p:cNvCxnSpPr>
                <p:nvPr/>
              </p:nvCxnSpPr>
              <p:spPr>
                <a:xfrm>
                  <a:off x="10177156" y="57889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84" name="Rectangle 83">
                  <a:extLst>
                    <a:ext uri="{FF2B5EF4-FFF2-40B4-BE49-F238E27FC236}">
                      <a16:creationId xmlns:a16="http://schemas.microsoft.com/office/drawing/2014/main" id="{F726EB3F-91FB-4933-AB32-2BEB6FDF4CB0}"/>
                    </a:ext>
                  </a:extLst>
                </p:cNvPr>
                <p:cNvSpPr/>
                <p:nvPr/>
              </p:nvSpPr>
              <p:spPr bwMode="auto">
                <a:xfrm>
                  <a:off x="113137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85" name="Group 84">
              <a:extLst>
                <a:ext uri="{FF2B5EF4-FFF2-40B4-BE49-F238E27FC236}">
                  <a16:creationId xmlns:a16="http://schemas.microsoft.com/office/drawing/2014/main" id="{46672E50-CBF2-4463-88AF-8BF0CFA6B2E9}"/>
                </a:ext>
              </a:extLst>
            </p:cNvPr>
            <p:cNvGrpSpPr/>
            <p:nvPr/>
          </p:nvGrpSpPr>
          <p:grpSpPr>
            <a:xfrm>
              <a:off x="10673632" y="669914"/>
              <a:ext cx="1424633" cy="452642"/>
              <a:chOff x="8223680" y="4069863"/>
              <a:chExt cx="1752274" cy="515118"/>
            </a:xfrm>
          </p:grpSpPr>
          <p:sp>
            <p:nvSpPr>
              <p:cNvPr id="86" name="Rectangle 85">
                <a:extLst>
                  <a:ext uri="{FF2B5EF4-FFF2-40B4-BE49-F238E27FC236}">
                    <a16:creationId xmlns:a16="http://schemas.microsoft.com/office/drawing/2014/main" id="{FCA0F1F8-CA1A-40B0-9C72-228CEB3161A2}"/>
                  </a:ext>
                </a:extLst>
              </p:cNvPr>
              <p:cNvSpPr/>
              <p:nvPr/>
            </p:nvSpPr>
            <p:spPr bwMode="auto">
              <a:xfrm>
                <a:off x="8223680" y="4069863"/>
                <a:ext cx="1752274" cy="515118"/>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73141" rIns="0" bIns="0" numCol="1" spcCol="0" rtlCol="0" fromWordArt="0" anchor="t" anchorCtr="0" forceAA="0" compatLnSpc="1">
                <a:prstTxWarp prst="textNoShape">
                  <a:avLst/>
                </a:prstTxWarp>
                <a:noAutofit/>
              </a:bodyPr>
              <a:lstStyle/>
              <a:p>
                <a:pPr defTabSz="932293" fontAlgn="base">
                  <a:spcBef>
                    <a:spcPct val="0"/>
                  </a:spcBef>
                  <a:spcAft>
                    <a:spcPct val="0"/>
                  </a:spcAft>
                </a:pPr>
                <a:endParaRPr lang="en-US" sz="1000">
                  <a:solidFill>
                    <a:schemeClr val="bg1"/>
                  </a:solidFill>
                  <a:latin typeface="Segoe UI" panose="020B0502040204020203" pitchFamily="34" charset="0"/>
                  <a:cs typeface="Segoe UI" panose="020B0502040204020203" pitchFamily="34" charset="0"/>
                </a:endParaRPr>
              </a:p>
            </p:txBody>
          </p:sp>
          <p:grpSp>
            <p:nvGrpSpPr>
              <p:cNvPr id="87" name="Group 86">
                <a:extLst>
                  <a:ext uri="{FF2B5EF4-FFF2-40B4-BE49-F238E27FC236}">
                    <a16:creationId xmlns:a16="http://schemas.microsoft.com/office/drawing/2014/main" id="{A09EA3D3-D647-49EC-8992-5E865A113621}"/>
                  </a:ext>
                </a:extLst>
              </p:cNvPr>
              <p:cNvGrpSpPr/>
              <p:nvPr/>
            </p:nvGrpSpPr>
            <p:grpSpPr>
              <a:xfrm>
                <a:off x="8395993" y="4176016"/>
                <a:ext cx="1400625" cy="302811"/>
                <a:chOff x="5827333" y="4633691"/>
                <a:chExt cx="6400800" cy="1383834"/>
              </a:xfrm>
            </p:grpSpPr>
            <p:sp>
              <p:nvSpPr>
                <p:cNvPr id="88" name="Rectangle 87">
                  <a:extLst>
                    <a:ext uri="{FF2B5EF4-FFF2-40B4-BE49-F238E27FC236}">
                      <a16:creationId xmlns:a16="http://schemas.microsoft.com/office/drawing/2014/main" id="{32F49A29-373F-463F-A42A-118D9892A31D}"/>
                    </a:ext>
                  </a:extLst>
                </p:cNvPr>
                <p:cNvSpPr/>
                <p:nvPr/>
              </p:nvSpPr>
              <p:spPr bwMode="auto">
                <a:xfrm>
                  <a:off x="58273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89" name="Straight Arrow Connector 88">
                  <a:extLst>
                    <a:ext uri="{FF2B5EF4-FFF2-40B4-BE49-F238E27FC236}">
                      <a16:creationId xmlns:a16="http://schemas.microsoft.com/office/drawing/2014/main" id="{C96B81CE-8062-4A9D-8A71-989F4AB4166B}"/>
                    </a:ext>
                  </a:extLst>
                </p:cNvPr>
                <p:cNvCxnSpPr>
                  <a:cxnSpLocks/>
                </p:cNvCxnSpPr>
                <p:nvPr/>
              </p:nvCxnSpPr>
              <p:spPr>
                <a:xfrm>
                  <a:off x="6519556" y="53317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90" name="Rectangle 89">
                  <a:extLst>
                    <a:ext uri="{FF2B5EF4-FFF2-40B4-BE49-F238E27FC236}">
                      <a16:creationId xmlns:a16="http://schemas.microsoft.com/office/drawing/2014/main" id="{05F93E48-58D7-4D93-8326-FE971CCB0D1F}"/>
                    </a:ext>
                  </a:extLst>
                </p:cNvPr>
                <p:cNvSpPr/>
                <p:nvPr/>
              </p:nvSpPr>
              <p:spPr bwMode="auto">
                <a:xfrm>
                  <a:off x="76561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1" name="Rectangle 90">
                  <a:extLst>
                    <a:ext uri="{FF2B5EF4-FFF2-40B4-BE49-F238E27FC236}">
                      <a16:creationId xmlns:a16="http://schemas.microsoft.com/office/drawing/2014/main" id="{DC81353D-6CF6-470A-AA4E-070755C9BE3E}"/>
                    </a:ext>
                  </a:extLst>
                </p:cNvPr>
                <p:cNvSpPr/>
                <p:nvPr/>
              </p:nvSpPr>
              <p:spPr bwMode="auto">
                <a:xfrm>
                  <a:off x="9484933" y="4633691"/>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92" name="Straight Arrow Connector 91">
                  <a:extLst>
                    <a:ext uri="{FF2B5EF4-FFF2-40B4-BE49-F238E27FC236}">
                      <a16:creationId xmlns:a16="http://schemas.microsoft.com/office/drawing/2014/main" id="{CEAD84DB-7B33-496B-9050-0E703FE08B99}"/>
                    </a:ext>
                  </a:extLst>
                </p:cNvPr>
                <p:cNvCxnSpPr>
                  <a:cxnSpLocks/>
                  <a:stCxn id="90" idx="3"/>
                </p:cNvCxnSpPr>
                <p:nvPr/>
              </p:nvCxnSpPr>
              <p:spPr>
                <a:xfrm flipV="1">
                  <a:off x="8570533" y="4928261"/>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1DF6B68F-6F58-4D4C-A4EF-00111489CDF3}"/>
                    </a:ext>
                  </a:extLst>
                </p:cNvPr>
                <p:cNvCxnSpPr>
                  <a:cxnSpLocks/>
                </p:cNvCxnSpPr>
                <p:nvPr/>
              </p:nvCxnSpPr>
              <p:spPr>
                <a:xfrm>
                  <a:off x="8570533" y="5331725"/>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94" name="Rectangle 93">
                  <a:extLst>
                    <a:ext uri="{FF2B5EF4-FFF2-40B4-BE49-F238E27FC236}">
                      <a16:creationId xmlns:a16="http://schemas.microsoft.com/office/drawing/2014/main" id="{56B7007C-8848-490A-A8CA-207E1FB02321}"/>
                    </a:ext>
                  </a:extLst>
                </p:cNvPr>
                <p:cNvSpPr/>
                <p:nvPr/>
              </p:nvSpPr>
              <p:spPr bwMode="auto">
                <a:xfrm>
                  <a:off x="94849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95" name="Straight Arrow Connector 94">
                  <a:extLst>
                    <a:ext uri="{FF2B5EF4-FFF2-40B4-BE49-F238E27FC236}">
                      <a16:creationId xmlns:a16="http://schemas.microsoft.com/office/drawing/2014/main" id="{7ECD7192-64E4-4735-955F-570654309313}"/>
                    </a:ext>
                  </a:extLst>
                </p:cNvPr>
                <p:cNvCxnSpPr>
                  <a:cxnSpLocks/>
                </p:cNvCxnSpPr>
                <p:nvPr/>
              </p:nvCxnSpPr>
              <p:spPr>
                <a:xfrm>
                  <a:off x="10177156" y="57889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96" name="Rectangle 95">
                  <a:extLst>
                    <a:ext uri="{FF2B5EF4-FFF2-40B4-BE49-F238E27FC236}">
                      <a16:creationId xmlns:a16="http://schemas.microsoft.com/office/drawing/2014/main" id="{BBC43B45-93DB-4388-9EE4-87506763E626}"/>
                    </a:ext>
                  </a:extLst>
                </p:cNvPr>
                <p:cNvSpPr/>
                <p:nvPr/>
              </p:nvSpPr>
              <p:spPr bwMode="auto">
                <a:xfrm>
                  <a:off x="113137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97" name="Group 96">
              <a:extLst>
                <a:ext uri="{FF2B5EF4-FFF2-40B4-BE49-F238E27FC236}">
                  <a16:creationId xmlns:a16="http://schemas.microsoft.com/office/drawing/2014/main" id="{0B4E36B5-04CF-42F6-8D23-ED65FF68CF64}"/>
                </a:ext>
              </a:extLst>
            </p:cNvPr>
            <p:cNvGrpSpPr/>
            <p:nvPr/>
          </p:nvGrpSpPr>
          <p:grpSpPr>
            <a:xfrm>
              <a:off x="10673632" y="2092134"/>
              <a:ext cx="1424633" cy="452642"/>
              <a:chOff x="8223680" y="4069863"/>
              <a:chExt cx="1752274" cy="515118"/>
            </a:xfrm>
          </p:grpSpPr>
          <p:sp>
            <p:nvSpPr>
              <p:cNvPr id="98" name="Rectangle 97">
                <a:extLst>
                  <a:ext uri="{FF2B5EF4-FFF2-40B4-BE49-F238E27FC236}">
                    <a16:creationId xmlns:a16="http://schemas.microsoft.com/office/drawing/2014/main" id="{1DFFFD8C-8159-44A8-B4D8-5A45A84B0CD4}"/>
                  </a:ext>
                </a:extLst>
              </p:cNvPr>
              <p:cNvSpPr/>
              <p:nvPr/>
            </p:nvSpPr>
            <p:spPr bwMode="auto">
              <a:xfrm>
                <a:off x="8223680" y="4069863"/>
                <a:ext cx="1752274" cy="515118"/>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73141" rIns="0" bIns="0" numCol="1" spcCol="0" rtlCol="0" fromWordArt="0" anchor="t" anchorCtr="0" forceAA="0" compatLnSpc="1">
                <a:prstTxWarp prst="textNoShape">
                  <a:avLst/>
                </a:prstTxWarp>
                <a:noAutofit/>
              </a:bodyPr>
              <a:lstStyle/>
              <a:p>
                <a:pPr defTabSz="932293" fontAlgn="base">
                  <a:spcBef>
                    <a:spcPct val="0"/>
                  </a:spcBef>
                  <a:spcAft>
                    <a:spcPct val="0"/>
                  </a:spcAft>
                </a:pPr>
                <a:endParaRPr lang="en-US" sz="1000">
                  <a:solidFill>
                    <a:schemeClr val="bg1"/>
                  </a:solidFill>
                  <a:latin typeface="Segoe UI" panose="020B0502040204020203" pitchFamily="34" charset="0"/>
                  <a:cs typeface="Segoe UI" panose="020B0502040204020203" pitchFamily="34" charset="0"/>
                </a:endParaRPr>
              </a:p>
            </p:txBody>
          </p:sp>
          <p:grpSp>
            <p:nvGrpSpPr>
              <p:cNvPr id="99" name="Group 98">
                <a:extLst>
                  <a:ext uri="{FF2B5EF4-FFF2-40B4-BE49-F238E27FC236}">
                    <a16:creationId xmlns:a16="http://schemas.microsoft.com/office/drawing/2014/main" id="{5D08B8CF-301D-4DF5-B2C4-9264C38E2839}"/>
                  </a:ext>
                </a:extLst>
              </p:cNvPr>
              <p:cNvGrpSpPr/>
              <p:nvPr/>
            </p:nvGrpSpPr>
            <p:grpSpPr>
              <a:xfrm>
                <a:off x="8395993" y="4176016"/>
                <a:ext cx="1400625" cy="302811"/>
                <a:chOff x="5827333" y="4633691"/>
                <a:chExt cx="6400800" cy="1383834"/>
              </a:xfrm>
            </p:grpSpPr>
            <p:sp>
              <p:nvSpPr>
                <p:cNvPr id="100" name="Rectangle 99">
                  <a:extLst>
                    <a:ext uri="{FF2B5EF4-FFF2-40B4-BE49-F238E27FC236}">
                      <a16:creationId xmlns:a16="http://schemas.microsoft.com/office/drawing/2014/main" id="{0CE96FF4-56DD-4A93-8F8B-49B5377D2C08}"/>
                    </a:ext>
                  </a:extLst>
                </p:cNvPr>
                <p:cNvSpPr/>
                <p:nvPr/>
              </p:nvSpPr>
              <p:spPr bwMode="auto">
                <a:xfrm>
                  <a:off x="58273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101" name="Straight Arrow Connector 100">
                  <a:extLst>
                    <a:ext uri="{FF2B5EF4-FFF2-40B4-BE49-F238E27FC236}">
                      <a16:creationId xmlns:a16="http://schemas.microsoft.com/office/drawing/2014/main" id="{BA4AF043-FC93-47C7-8ED0-AB61FE23E63B}"/>
                    </a:ext>
                  </a:extLst>
                </p:cNvPr>
                <p:cNvCxnSpPr>
                  <a:cxnSpLocks/>
                </p:cNvCxnSpPr>
                <p:nvPr/>
              </p:nvCxnSpPr>
              <p:spPr>
                <a:xfrm>
                  <a:off x="6519556" y="53317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102" name="Rectangle 101">
                  <a:extLst>
                    <a:ext uri="{FF2B5EF4-FFF2-40B4-BE49-F238E27FC236}">
                      <a16:creationId xmlns:a16="http://schemas.microsoft.com/office/drawing/2014/main" id="{8754782A-F87A-4729-ADDB-343B65690A4A}"/>
                    </a:ext>
                  </a:extLst>
                </p:cNvPr>
                <p:cNvSpPr/>
                <p:nvPr/>
              </p:nvSpPr>
              <p:spPr bwMode="auto">
                <a:xfrm>
                  <a:off x="76561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03" name="Rectangle 102">
                  <a:extLst>
                    <a:ext uri="{FF2B5EF4-FFF2-40B4-BE49-F238E27FC236}">
                      <a16:creationId xmlns:a16="http://schemas.microsoft.com/office/drawing/2014/main" id="{E4E88022-59B6-4849-B682-8DEC19B83703}"/>
                    </a:ext>
                  </a:extLst>
                </p:cNvPr>
                <p:cNvSpPr/>
                <p:nvPr/>
              </p:nvSpPr>
              <p:spPr bwMode="auto">
                <a:xfrm>
                  <a:off x="9484933" y="4633691"/>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104" name="Straight Arrow Connector 103">
                  <a:extLst>
                    <a:ext uri="{FF2B5EF4-FFF2-40B4-BE49-F238E27FC236}">
                      <a16:creationId xmlns:a16="http://schemas.microsoft.com/office/drawing/2014/main" id="{DD86C163-6CD6-4FD1-BAB1-4264D9143724}"/>
                    </a:ext>
                  </a:extLst>
                </p:cNvPr>
                <p:cNvCxnSpPr>
                  <a:cxnSpLocks/>
                  <a:stCxn id="102" idx="3"/>
                </p:cNvCxnSpPr>
                <p:nvPr/>
              </p:nvCxnSpPr>
              <p:spPr>
                <a:xfrm flipV="1">
                  <a:off x="8570533" y="4928261"/>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33ADD8E4-8B3C-45C0-BF0B-92D201191B7E}"/>
                    </a:ext>
                  </a:extLst>
                </p:cNvPr>
                <p:cNvCxnSpPr>
                  <a:cxnSpLocks/>
                </p:cNvCxnSpPr>
                <p:nvPr/>
              </p:nvCxnSpPr>
              <p:spPr>
                <a:xfrm>
                  <a:off x="8570533" y="5331725"/>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106" name="Rectangle 105">
                  <a:extLst>
                    <a:ext uri="{FF2B5EF4-FFF2-40B4-BE49-F238E27FC236}">
                      <a16:creationId xmlns:a16="http://schemas.microsoft.com/office/drawing/2014/main" id="{23EBC617-7D26-426A-8401-CACADD53A5B1}"/>
                    </a:ext>
                  </a:extLst>
                </p:cNvPr>
                <p:cNvSpPr/>
                <p:nvPr/>
              </p:nvSpPr>
              <p:spPr bwMode="auto">
                <a:xfrm>
                  <a:off x="94849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107" name="Straight Arrow Connector 106">
                  <a:extLst>
                    <a:ext uri="{FF2B5EF4-FFF2-40B4-BE49-F238E27FC236}">
                      <a16:creationId xmlns:a16="http://schemas.microsoft.com/office/drawing/2014/main" id="{EF3B1399-0EF4-4A1C-8482-78E34283BBAB}"/>
                    </a:ext>
                  </a:extLst>
                </p:cNvPr>
                <p:cNvCxnSpPr>
                  <a:cxnSpLocks/>
                </p:cNvCxnSpPr>
                <p:nvPr/>
              </p:nvCxnSpPr>
              <p:spPr>
                <a:xfrm>
                  <a:off x="10177156" y="57889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108" name="Rectangle 107">
                  <a:extLst>
                    <a:ext uri="{FF2B5EF4-FFF2-40B4-BE49-F238E27FC236}">
                      <a16:creationId xmlns:a16="http://schemas.microsoft.com/office/drawing/2014/main" id="{625F978C-E7E0-4B95-917D-7E06D361503E}"/>
                    </a:ext>
                  </a:extLst>
                </p:cNvPr>
                <p:cNvSpPr/>
                <p:nvPr/>
              </p:nvSpPr>
              <p:spPr bwMode="auto">
                <a:xfrm>
                  <a:off x="113137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grpSp>
      <p:sp>
        <p:nvSpPr>
          <p:cNvPr id="2" name="TextBox 1">
            <a:extLst>
              <a:ext uri="{FF2B5EF4-FFF2-40B4-BE49-F238E27FC236}">
                <a16:creationId xmlns:a16="http://schemas.microsoft.com/office/drawing/2014/main" id="{83E3591E-662F-4020-945D-04642917D88E}"/>
              </a:ext>
            </a:extLst>
          </p:cNvPr>
          <p:cNvSpPr txBox="1"/>
          <p:nvPr/>
        </p:nvSpPr>
        <p:spPr>
          <a:xfrm>
            <a:off x="565845" y="6389151"/>
            <a:ext cx="7706276" cy="307777"/>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Synapse Pipelines shares codebase with Azure Data Factory</a:t>
            </a:r>
          </a:p>
        </p:txBody>
      </p:sp>
    </p:spTree>
    <p:extLst>
      <p:ext uri="{BB962C8B-B14F-4D97-AF65-F5344CB8AC3E}">
        <p14:creationId xmlns:p14="http://schemas.microsoft.com/office/powerpoint/2010/main" val="27785572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9"/>
                                        </p:tgtEl>
                                        <p:attrNameLst>
                                          <p:attrName>style.visibility</p:attrName>
                                        </p:attrNameLst>
                                      </p:cBhvr>
                                      <p:to>
                                        <p:strVal val="visible"/>
                                      </p:to>
                                    </p:set>
                                    <p:animEffect transition="in" filter="fade">
                                      <p:cBhvr>
                                        <p:cTn id="12" dur="500"/>
                                        <p:tgtEl>
                                          <p:spTgt spid="10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2"/>
                                        </p:tgtEl>
                                        <p:attrNameLst>
                                          <p:attrName>style.visibility</p:attrName>
                                        </p:attrNameLst>
                                      </p:cBhvr>
                                      <p:to>
                                        <p:strVal val="visible"/>
                                      </p:to>
                                    </p:set>
                                    <p:animEffect transition="in" filter="fade">
                                      <p:cBhvr>
                                        <p:cTn id="17" dur="500"/>
                                        <p:tgtEl>
                                          <p:spTgt spid="1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1"/>
                                        </p:tgtEl>
                                        <p:attrNameLst>
                                          <p:attrName>style.visibility</p:attrName>
                                        </p:attrNameLst>
                                      </p:cBhvr>
                                      <p:to>
                                        <p:strVal val="visible"/>
                                      </p:to>
                                    </p:set>
                                    <p:animEffect transition="in" filter="fade">
                                      <p:cBhvr>
                                        <p:cTn id="22" dur="500"/>
                                        <p:tgtEl>
                                          <p:spTgt spid="1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10"/>
                                        </p:tgtEl>
                                        <p:attrNameLst>
                                          <p:attrName>style.visibility</p:attrName>
                                        </p:attrNameLst>
                                      </p:cBhvr>
                                      <p:to>
                                        <p:strVal val="visible"/>
                                      </p:to>
                                    </p:set>
                                    <p:animEffect transition="in" filter="fade">
                                      <p:cBhvr>
                                        <p:cTn id="27" dur="500"/>
                                        <p:tgtEl>
                                          <p:spTgt spid="110"/>
                                        </p:tgtEl>
                                      </p:cBhvr>
                                    </p:animEffect>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grpId="0" nodeType="clickEffect">
                                  <p:stCondLst>
                                    <p:cond delay="0"/>
                                  </p:stCondLst>
                                  <p:childTnLst>
                                    <p:set>
                                      <p:cBhvr>
                                        <p:cTn id="31" dur="1" fill="hold">
                                          <p:stCondLst>
                                            <p:cond delay="0"/>
                                          </p:stCondLst>
                                        </p:cTn>
                                        <p:tgtEl>
                                          <p:spTgt spid="2"/>
                                        </p:tgtEl>
                                        <p:attrNameLst>
                                          <p:attrName>style.visibility</p:attrName>
                                        </p:attrNameLst>
                                      </p:cBhvr>
                                      <p:to>
                                        <p:strVal val="visible"/>
                                      </p:to>
                                    </p:set>
                                    <p:anim calcmode="lin" valueType="num">
                                      <p:cBhvr additive="base">
                                        <p:cTn id="32" dur="500" fill="hold"/>
                                        <p:tgtEl>
                                          <p:spTgt spid="2"/>
                                        </p:tgtEl>
                                        <p:attrNameLst>
                                          <p:attrName>ppt_x</p:attrName>
                                        </p:attrNameLst>
                                      </p:cBhvr>
                                      <p:tavLst>
                                        <p:tav tm="0">
                                          <p:val>
                                            <p:strVal val="#ppt_x"/>
                                          </p:val>
                                        </p:tav>
                                        <p:tav tm="100000">
                                          <p:val>
                                            <p:strVal val="#ppt_x"/>
                                          </p:val>
                                        </p:tav>
                                      </p:tavLst>
                                    </p:anim>
                                    <p:anim calcmode="lin" valueType="num">
                                      <p:cBhvr additive="base">
                                        <p:cTn id="33"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extLst>
    <p:ext uri="{6950BFC3-D8DA-4A85-94F7-54DA5524770B}">
      <p188:commentRel xmlns:p188="http://schemas.microsoft.com/office/powerpoint/2018/8/main" r:id="rId3"/>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Studio</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dirty="0">
                <a:latin typeface="Segoe UI" panose="020B0502040204020203" pitchFamily="34" charset="0"/>
                <a:cs typeface="Segoe UI" panose="020B0502040204020203" pitchFamily="34" charset="0"/>
              </a:rPr>
              <a:t>A single place for Data Engineers, Data Scientists, and IT Pros to collaborate on enterprise analytics</a:t>
            </a:r>
            <a:endParaRPr lang="en-US" sz="1800" dirty="0">
              <a:ln w="3175">
                <a:noFill/>
              </a:ln>
              <a:cs typeface="Segoe UI Semibold"/>
            </a:endParaRPr>
          </a:p>
        </p:txBody>
      </p:sp>
      <p:pic>
        <p:nvPicPr>
          <p:cNvPr id="6" name="Picture 5">
            <a:extLst>
              <a:ext uri="{FF2B5EF4-FFF2-40B4-BE49-F238E27FC236}">
                <a16:creationId xmlns:a16="http://schemas.microsoft.com/office/drawing/2014/main" id="{67B28631-F9A6-4FCE-AA69-C15C44698A7F}"/>
              </a:ext>
            </a:extLst>
          </p:cNvPr>
          <p:cNvPicPr>
            <a:picLocks noChangeAspect="1"/>
          </p:cNvPicPr>
          <p:nvPr/>
        </p:nvPicPr>
        <p:blipFill>
          <a:blip r:embed="rId3"/>
          <a:stretch>
            <a:fillRect/>
          </a:stretch>
        </p:blipFill>
        <p:spPr>
          <a:xfrm>
            <a:off x="1084652" y="1448401"/>
            <a:ext cx="9571511" cy="5187016"/>
          </a:xfrm>
          <a:prstGeom prst="rect">
            <a:avLst/>
          </a:prstGeom>
          <a:ln>
            <a:solidFill>
              <a:schemeClr val="tx1"/>
            </a:solidFill>
          </a:ln>
        </p:spPr>
      </p:pic>
    </p:spTree>
    <p:extLst>
      <p:ext uri="{BB962C8B-B14F-4D97-AF65-F5344CB8AC3E}">
        <p14:creationId xmlns:p14="http://schemas.microsoft.com/office/powerpoint/2010/main" val="2345027303"/>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357DD06-3AD8-46C2-B02D-9D830CDCB7EA}"/>
              </a:ext>
            </a:extLst>
          </p:cNvPr>
          <p:cNvSpPr>
            <a:spLocks noGrp="1"/>
          </p:cNvSpPr>
          <p:nvPr>
            <p:ph type="title"/>
          </p:nvPr>
        </p:nvSpPr>
        <p:spPr>
          <a:xfrm>
            <a:off x="426427" y="77399"/>
            <a:ext cx="5555966" cy="757914"/>
          </a:xfrm>
        </p:spPr>
        <p:txBody>
          <a:bodyPr/>
          <a:lstStyle/>
          <a:p>
            <a:r>
              <a:rPr lang="en-US"/>
              <a:t>Pipelines</a:t>
            </a:r>
          </a:p>
        </p:txBody>
      </p:sp>
      <p:sp>
        <p:nvSpPr>
          <p:cNvPr id="4" name="Text Placeholder 3">
            <a:extLst>
              <a:ext uri="{FF2B5EF4-FFF2-40B4-BE49-F238E27FC236}">
                <a16:creationId xmlns:a16="http://schemas.microsoft.com/office/drawing/2014/main" id="{1BCC6BB4-BFE7-439C-8DD8-C05F89F90973}"/>
              </a:ext>
            </a:extLst>
          </p:cNvPr>
          <p:cNvSpPr>
            <a:spLocks noGrp="1"/>
          </p:cNvSpPr>
          <p:nvPr>
            <p:ph type="body" sz="quarter" idx="11"/>
          </p:nvPr>
        </p:nvSpPr>
        <p:spPr>
          <a:xfrm>
            <a:off x="427229" y="1057865"/>
            <a:ext cx="12012780" cy="877415"/>
          </a:xfrm>
        </p:spPr>
        <p:txBody>
          <a:bodyPr/>
          <a:lstStyle/>
          <a:p>
            <a:pPr>
              <a:lnSpc>
                <a:spcPct val="150000"/>
              </a:lnSpc>
              <a:spcAft>
                <a:spcPts val="600"/>
              </a:spcAft>
            </a:pPr>
            <a:r>
              <a:rPr lang="en-US" sz="2353"/>
              <a:t>Create pipelines to ingest, transform and load data with 90+ inbuilt connectors.</a:t>
            </a:r>
          </a:p>
          <a:p>
            <a:pPr>
              <a:lnSpc>
                <a:spcPct val="150000"/>
              </a:lnSpc>
              <a:spcAft>
                <a:spcPts val="600"/>
              </a:spcAft>
            </a:pPr>
            <a:r>
              <a:rPr lang="en-US" sz="2353"/>
              <a:t>Offers a wide range of activities that a pipeline can perform.</a:t>
            </a:r>
          </a:p>
        </p:txBody>
      </p:sp>
      <p:pic>
        <p:nvPicPr>
          <p:cNvPr id="8" name="Picture 7">
            <a:extLst>
              <a:ext uri="{FF2B5EF4-FFF2-40B4-BE49-F238E27FC236}">
                <a16:creationId xmlns:a16="http://schemas.microsoft.com/office/drawing/2014/main" id="{6AAF1D92-9480-432E-B17C-5D9B2FFAAD8D}"/>
              </a:ext>
            </a:extLst>
          </p:cNvPr>
          <p:cNvPicPr>
            <a:picLocks noChangeAspect="1"/>
          </p:cNvPicPr>
          <p:nvPr/>
        </p:nvPicPr>
        <p:blipFill rotWithShape="1">
          <a:blip r:embed="rId3">
            <a:extLst>
              <a:ext uri="{28A0092B-C50C-407E-A947-70E740481C1C}">
                <a14:useLocalDpi xmlns:a14="http://schemas.microsoft.com/office/drawing/2010/main" val="0"/>
              </a:ext>
            </a:extLst>
          </a:blip>
          <a:srcRect t="8950" b="2739"/>
          <a:stretch/>
        </p:blipFill>
        <p:spPr>
          <a:xfrm>
            <a:off x="4115082" y="2510331"/>
            <a:ext cx="7644529" cy="3797433"/>
          </a:xfrm>
          <a:prstGeom prst="rect">
            <a:avLst/>
          </a:prstGeom>
          <a:ln>
            <a:solidFill>
              <a:schemeClr val="bg2">
                <a:lumMod val="50000"/>
              </a:schemeClr>
            </a:solidFill>
          </a:ln>
        </p:spPr>
      </p:pic>
      <p:sp>
        <p:nvSpPr>
          <p:cNvPr id="2" name="Rectangle 1">
            <a:extLst>
              <a:ext uri="{FF2B5EF4-FFF2-40B4-BE49-F238E27FC236}">
                <a16:creationId xmlns:a16="http://schemas.microsoft.com/office/drawing/2014/main" id="{CFE22879-9AC8-4567-8A1B-AD6D808E6910}"/>
              </a:ext>
            </a:extLst>
          </p:cNvPr>
          <p:cNvSpPr/>
          <p:nvPr/>
        </p:nvSpPr>
        <p:spPr bwMode="auto">
          <a:xfrm>
            <a:off x="5635756" y="2701083"/>
            <a:ext cx="1026221" cy="2239030"/>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7" name="Straight Arrow Connector 6">
            <a:extLst>
              <a:ext uri="{FF2B5EF4-FFF2-40B4-BE49-F238E27FC236}">
                <a16:creationId xmlns:a16="http://schemas.microsoft.com/office/drawing/2014/main" id="{19A9B8B3-598A-4D56-98BB-7C28D62E3E40}"/>
              </a:ext>
            </a:extLst>
          </p:cNvPr>
          <p:cNvCxnSpPr>
            <a:cxnSpLocks/>
            <a:endCxn id="10" idx="3"/>
          </p:cNvCxnSpPr>
          <p:nvPr/>
        </p:nvCxnSpPr>
        <p:spPr>
          <a:xfrm flipH="1">
            <a:off x="2207992" y="2701083"/>
            <a:ext cx="3427764" cy="207910"/>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EA676D8E-EEF6-4824-8AFC-B40821E9D510}"/>
              </a:ext>
            </a:extLst>
          </p:cNvPr>
          <p:cNvCxnSpPr>
            <a:cxnSpLocks/>
            <a:stCxn id="2" idx="1"/>
            <a:endCxn id="6" idx="3"/>
          </p:cNvCxnSpPr>
          <p:nvPr/>
        </p:nvCxnSpPr>
        <p:spPr>
          <a:xfrm flipH="1">
            <a:off x="2698488" y="3820598"/>
            <a:ext cx="2937268" cy="537698"/>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3562EAE9-02D0-4E8B-9E36-BDDE9DE61016}"/>
              </a:ext>
            </a:extLst>
          </p:cNvPr>
          <p:cNvCxnSpPr>
            <a:cxnSpLocks/>
            <a:endCxn id="16" idx="3"/>
          </p:cNvCxnSpPr>
          <p:nvPr/>
        </p:nvCxnSpPr>
        <p:spPr>
          <a:xfrm flipH="1">
            <a:off x="3496040" y="4940112"/>
            <a:ext cx="2139716" cy="1103392"/>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0B060380-E9BE-4B47-A1F8-1C1491AB06D6}"/>
              </a:ext>
            </a:extLst>
          </p:cNvPr>
          <p:cNvPicPr>
            <a:picLocks noChangeAspect="1"/>
          </p:cNvPicPr>
          <p:nvPr/>
        </p:nvPicPr>
        <p:blipFill>
          <a:blip r:embed="rId4"/>
          <a:stretch>
            <a:fillRect/>
          </a:stretch>
        </p:blipFill>
        <p:spPr>
          <a:xfrm>
            <a:off x="705082" y="3615591"/>
            <a:ext cx="1993407" cy="1485409"/>
          </a:xfrm>
          <a:prstGeom prst="rect">
            <a:avLst/>
          </a:prstGeom>
          <a:ln>
            <a:solidFill>
              <a:schemeClr val="bg2">
                <a:lumMod val="50000"/>
              </a:schemeClr>
            </a:solidFill>
          </a:ln>
        </p:spPr>
      </p:pic>
      <p:pic>
        <p:nvPicPr>
          <p:cNvPr id="10" name="Picture 9">
            <a:extLst>
              <a:ext uri="{FF2B5EF4-FFF2-40B4-BE49-F238E27FC236}">
                <a16:creationId xmlns:a16="http://schemas.microsoft.com/office/drawing/2014/main" id="{7245AEC6-D6AE-47D1-8EA5-D6C60E9B3E6A}"/>
              </a:ext>
            </a:extLst>
          </p:cNvPr>
          <p:cNvPicPr>
            <a:picLocks noChangeAspect="1"/>
          </p:cNvPicPr>
          <p:nvPr/>
        </p:nvPicPr>
        <p:blipFill>
          <a:blip r:embed="rId5"/>
          <a:stretch>
            <a:fillRect/>
          </a:stretch>
        </p:blipFill>
        <p:spPr>
          <a:xfrm>
            <a:off x="214585" y="2346337"/>
            <a:ext cx="1993407" cy="1125310"/>
          </a:xfrm>
          <a:prstGeom prst="rect">
            <a:avLst/>
          </a:prstGeom>
          <a:ln>
            <a:solidFill>
              <a:schemeClr val="bg2">
                <a:lumMod val="50000"/>
              </a:schemeClr>
            </a:solidFill>
          </a:ln>
        </p:spPr>
      </p:pic>
      <p:pic>
        <p:nvPicPr>
          <p:cNvPr id="16" name="Picture 15">
            <a:extLst>
              <a:ext uri="{FF2B5EF4-FFF2-40B4-BE49-F238E27FC236}">
                <a16:creationId xmlns:a16="http://schemas.microsoft.com/office/drawing/2014/main" id="{4329AD13-76B4-474E-97B2-6981F3AB6556}"/>
              </a:ext>
            </a:extLst>
          </p:cNvPr>
          <p:cNvPicPr>
            <a:picLocks noChangeAspect="1"/>
          </p:cNvPicPr>
          <p:nvPr/>
        </p:nvPicPr>
        <p:blipFill>
          <a:blip r:embed="rId6"/>
          <a:stretch>
            <a:fillRect/>
          </a:stretch>
        </p:blipFill>
        <p:spPr>
          <a:xfrm>
            <a:off x="1517421" y="5244944"/>
            <a:ext cx="1978619" cy="1597120"/>
          </a:xfrm>
          <a:prstGeom prst="rect">
            <a:avLst/>
          </a:prstGeom>
          <a:ln>
            <a:solidFill>
              <a:schemeClr val="bg2">
                <a:lumMod val="50000"/>
              </a:schemeClr>
            </a:solidFill>
          </a:ln>
        </p:spPr>
      </p:pic>
    </p:spTree>
    <p:extLst>
      <p:ext uri="{BB962C8B-B14F-4D97-AF65-F5344CB8AC3E}">
        <p14:creationId xmlns:p14="http://schemas.microsoft.com/office/powerpoint/2010/main" val="3148404900"/>
      </p:ext>
    </p:extLst>
  </p:cSld>
  <p:clrMapOvr>
    <a:masterClrMapping/>
  </p:clrMapOvr>
  <p:transition>
    <p:fade/>
  </p:transition>
  <p:extLst>
    <p:ext uri="{6950BFC3-D8DA-4A85-94F7-54DA5524770B}">
      <p188:commentRel xmlns:p188="http://schemas.microsoft.com/office/powerpoint/2018/8/main" r:id="rId2"/>
    </p:ext>
  </p:extLs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63A64FF-354D-4FD0-9311-AF311772ADC7}"/>
              </a:ext>
            </a:extLst>
          </p:cNvPr>
          <p:cNvSpPr>
            <a:spLocks noGrp="1"/>
          </p:cNvSpPr>
          <p:nvPr>
            <p:ph type="title"/>
          </p:nvPr>
        </p:nvSpPr>
        <p:spPr/>
        <p:txBody>
          <a:bodyPr/>
          <a:lstStyle/>
          <a:p>
            <a:r>
              <a:rPr lang="en-US"/>
              <a:t>Pipelines</a:t>
            </a:r>
          </a:p>
        </p:txBody>
      </p:sp>
      <p:sp>
        <p:nvSpPr>
          <p:cNvPr id="4" name="Text Placeholder 3">
            <a:extLst>
              <a:ext uri="{FF2B5EF4-FFF2-40B4-BE49-F238E27FC236}">
                <a16:creationId xmlns:a16="http://schemas.microsoft.com/office/drawing/2014/main" id="{1F2DF2B0-CC2A-48E3-8A5B-44EBBCEFF0AD}"/>
              </a:ext>
            </a:extLst>
          </p:cNvPr>
          <p:cNvSpPr>
            <a:spLocks noGrp="1"/>
          </p:cNvSpPr>
          <p:nvPr>
            <p:ph type="body" sz="quarter" idx="11"/>
          </p:nvPr>
        </p:nvSpPr>
        <p:spPr>
          <a:xfrm>
            <a:off x="210194" y="1130240"/>
            <a:ext cx="4437382" cy="5270139"/>
          </a:xfrm>
        </p:spPr>
        <p:txBody>
          <a:bodyPr/>
          <a:lstStyle/>
          <a:p>
            <a:r>
              <a:rPr lang="en-US" sz="1961" b="1" dirty="0">
                <a:solidFill>
                  <a:schemeClr val="tx2"/>
                </a:solidFill>
                <a:latin typeface="+mj-lt"/>
              </a:rPr>
              <a:t>Overview</a:t>
            </a:r>
          </a:p>
          <a:p>
            <a:pPr marL="280121" indent="-280121">
              <a:lnSpc>
                <a:spcPct val="150000"/>
              </a:lnSpc>
              <a:buFont typeface="Arial" panose="020B0604020202020204" pitchFamily="34" charset="0"/>
              <a:buChar char="•"/>
            </a:pPr>
            <a:r>
              <a:rPr lang="en-US" sz="1765" dirty="0">
                <a:solidFill>
                  <a:schemeClr val="tx1"/>
                </a:solidFill>
                <a:cs typeface="Segoe UI" panose="020B0502040204020203" pitchFamily="34" charset="0"/>
              </a:rPr>
              <a:t>Provide ability to load data from storage account to desired linked service. </a:t>
            </a:r>
          </a:p>
          <a:p>
            <a:pPr marL="280121" indent="-280121">
              <a:lnSpc>
                <a:spcPct val="150000"/>
              </a:lnSpc>
              <a:buFont typeface="Arial" panose="020B0604020202020204" pitchFamily="34" charset="0"/>
              <a:buChar char="•"/>
            </a:pPr>
            <a:r>
              <a:rPr lang="en-US" sz="1765" dirty="0">
                <a:solidFill>
                  <a:schemeClr val="tx1"/>
                </a:solidFill>
                <a:cs typeface="Segoe UI" panose="020B0502040204020203" pitchFamily="34" charset="0"/>
              </a:rPr>
              <a:t>Load data by manual execution of pipeline or by orchestration.</a:t>
            </a:r>
          </a:p>
          <a:p>
            <a:r>
              <a:rPr lang="en-US" sz="1961" b="1" dirty="0">
                <a:solidFill>
                  <a:schemeClr val="tx2"/>
                </a:solidFill>
                <a:latin typeface="+mj-lt"/>
              </a:rPr>
              <a:t>Benefits</a:t>
            </a:r>
            <a:endParaRPr lang="en-US" sz="1800" b="1" dirty="0">
              <a:solidFill>
                <a:schemeClr val="tx2"/>
              </a:solidFill>
              <a:latin typeface="+mj-lt"/>
            </a:endParaRPr>
          </a:p>
          <a:p>
            <a:pPr marL="280121" indent="-280121">
              <a:lnSpc>
                <a:spcPct val="100000"/>
              </a:lnSpc>
              <a:buFont typeface="Arial" panose="020B0604020202020204" pitchFamily="34" charset="0"/>
              <a:buChar char="•"/>
            </a:pPr>
            <a:r>
              <a:rPr lang="en-US" sz="1765" dirty="0">
                <a:solidFill>
                  <a:schemeClr val="tx1"/>
                </a:solidFill>
                <a:cs typeface="Segoe UI" panose="020B0502040204020203" pitchFamily="34" charset="0"/>
              </a:rPr>
              <a:t>Supports common loading patterns.</a:t>
            </a:r>
          </a:p>
          <a:p>
            <a:pPr marL="280121" indent="-280121">
              <a:lnSpc>
                <a:spcPct val="100000"/>
              </a:lnSpc>
              <a:buFont typeface="Arial" panose="020B0604020202020204" pitchFamily="34" charset="0"/>
              <a:buChar char="•"/>
            </a:pPr>
            <a:r>
              <a:rPr lang="en-US" sz="1765" dirty="0">
                <a:solidFill>
                  <a:schemeClr val="tx1"/>
                </a:solidFill>
                <a:cs typeface="Segoe UI" panose="020B0502040204020203" pitchFamily="34" charset="0"/>
              </a:rPr>
              <a:t>Fully parallel loading into data lake or SQL tables. </a:t>
            </a:r>
          </a:p>
          <a:p>
            <a:pPr marL="280121" indent="-280121">
              <a:lnSpc>
                <a:spcPct val="100000"/>
              </a:lnSpc>
              <a:buFont typeface="Arial" panose="020B0604020202020204" pitchFamily="34" charset="0"/>
              <a:buChar char="•"/>
            </a:pPr>
            <a:r>
              <a:rPr lang="en-US" sz="1765" dirty="0">
                <a:solidFill>
                  <a:schemeClr val="tx1"/>
                </a:solidFill>
                <a:cs typeface="Segoe UI" panose="020B0502040204020203" pitchFamily="34" charset="0"/>
              </a:rPr>
              <a:t>Graphical development experience.</a:t>
            </a:r>
          </a:p>
          <a:p>
            <a:pPr>
              <a:lnSpc>
                <a:spcPct val="150000"/>
              </a:lnSpc>
            </a:pPr>
            <a:endParaRPr lang="en-US" sz="1600" dirty="0">
              <a:solidFill>
                <a:schemeClr val="tx1"/>
              </a:solidFill>
              <a:cs typeface="Segoe UI" panose="020B0502040204020203" pitchFamily="34" charset="0"/>
            </a:endParaRPr>
          </a:p>
          <a:p>
            <a:endParaRPr lang="en-US" dirty="0"/>
          </a:p>
        </p:txBody>
      </p:sp>
      <p:pic>
        <p:nvPicPr>
          <p:cNvPr id="8" name="Picture 7">
            <a:extLst>
              <a:ext uri="{FF2B5EF4-FFF2-40B4-BE49-F238E27FC236}">
                <a16:creationId xmlns:a16="http://schemas.microsoft.com/office/drawing/2014/main" id="{3F8910F0-EEC8-43C4-9E5D-4D4A905E5504}"/>
              </a:ext>
            </a:extLst>
          </p:cNvPr>
          <p:cNvPicPr>
            <a:picLocks noChangeAspect="1"/>
          </p:cNvPicPr>
          <p:nvPr/>
        </p:nvPicPr>
        <p:blipFill rotWithShape="1">
          <a:blip r:embed="rId3"/>
          <a:srcRect t="-1" b="50479"/>
          <a:stretch/>
        </p:blipFill>
        <p:spPr>
          <a:xfrm>
            <a:off x="5112868" y="669192"/>
            <a:ext cx="6459173" cy="2186057"/>
          </a:xfrm>
          <a:prstGeom prst="rect">
            <a:avLst/>
          </a:prstGeom>
          <a:ln>
            <a:solidFill>
              <a:schemeClr val="bg2">
                <a:lumMod val="50000"/>
              </a:schemeClr>
            </a:solidFill>
          </a:ln>
        </p:spPr>
      </p:pic>
      <p:pic>
        <p:nvPicPr>
          <p:cNvPr id="2" name="Picture 1">
            <a:extLst>
              <a:ext uri="{FF2B5EF4-FFF2-40B4-BE49-F238E27FC236}">
                <a16:creationId xmlns:a16="http://schemas.microsoft.com/office/drawing/2014/main" id="{047FBB2D-22E6-4D82-8093-9BF3D5303348}"/>
              </a:ext>
            </a:extLst>
          </p:cNvPr>
          <p:cNvPicPr>
            <a:picLocks noChangeAspect="1"/>
          </p:cNvPicPr>
          <p:nvPr/>
        </p:nvPicPr>
        <p:blipFill>
          <a:blip r:embed="rId4"/>
          <a:stretch>
            <a:fillRect/>
          </a:stretch>
        </p:blipFill>
        <p:spPr>
          <a:xfrm>
            <a:off x="4789124" y="2987399"/>
            <a:ext cx="7334229" cy="3728093"/>
          </a:xfrm>
          <a:prstGeom prst="rect">
            <a:avLst/>
          </a:prstGeom>
        </p:spPr>
      </p:pic>
    </p:spTree>
    <p:extLst>
      <p:ext uri="{BB962C8B-B14F-4D97-AF65-F5344CB8AC3E}">
        <p14:creationId xmlns:p14="http://schemas.microsoft.com/office/powerpoint/2010/main" val="372398589"/>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63A64FF-354D-4FD0-9311-AF311772ADC7}"/>
              </a:ext>
            </a:extLst>
          </p:cNvPr>
          <p:cNvSpPr>
            <a:spLocks noGrp="1"/>
          </p:cNvSpPr>
          <p:nvPr>
            <p:ph type="title"/>
          </p:nvPr>
        </p:nvSpPr>
        <p:spPr/>
        <p:txBody>
          <a:bodyPr/>
          <a:lstStyle/>
          <a:p>
            <a:r>
              <a:rPr lang="en-US" dirty="0"/>
              <a:t>Develop Hub - Data Flows</a:t>
            </a:r>
          </a:p>
        </p:txBody>
      </p:sp>
      <p:sp>
        <p:nvSpPr>
          <p:cNvPr id="7" name="Text Placeholder 3">
            <a:extLst>
              <a:ext uri="{FF2B5EF4-FFF2-40B4-BE49-F238E27FC236}">
                <a16:creationId xmlns:a16="http://schemas.microsoft.com/office/drawing/2014/main" id="{07BA9DA8-70D7-4BBE-AC27-15644B181A0D}"/>
              </a:ext>
            </a:extLst>
          </p:cNvPr>
          <p:cNvSpPr>
            <a:spLocks noGrp="1"/>
          </p:cNvSpPr>
          <p:nvPr>
            <p:ph type="body" sz="quarter" idx="11"/>
          </p:nvPr>
        </p:nvSpPr>
        <p:spPr>
          <a:xfrm>
            <a:off x="426426" y="1095294"/>
            <a:ext cx="8353681" cy="867747"/>
          </a:xfrm>
        </p:spPr>
        <p:txBody>
          <a:bodyPr/>
          <a:lstStyle/>
          <a:p>
            <a:pPr>
              <a:lnSpc>
                <a:spcPct val="100000"/>
              </a:lnSpc>
              <a:spcAft>
                <a:spcPts val="1000"/>
              </a:spcAft>
            </a:pPr>
            <a:r>
              <a:rPr lang="en-US" sz="1800" dirty="0">
                <a:solidFill>
                  <a:schemeClr val="tx1"/>
                </a:solidFill>
              </a:rPr>
              <a:t>Data flows are a visual way of specifying how to transform data.</a:t>
            </a:r>
          </a:p>
          <a:p>
            <a:pPr>
              <a:lnSpc>
                <a:spcPct val="100000"/>
              </a:lnSpc>
              <a:spcAft>
                <a:spcPts val="1000"/>
              </a:spcAft>
            </a:pPr>
            <a:r>
              <a:rPr lang="en-US" sz="1800" dirty="0">
                <a:solidFill>
                  <a:schemeClr val="tx1"/>
                </a:solidFill>
              </a:rPr>
              <a:t>Provides a code-free experience.</a:t>
            </a:r>
          </a:p>
          <a:p>
            <a:pPr>
              <a:lnSpc>
                <a:spcPct val="100000"/>
              </a:lnSpc>
              <a:spcAft>
                <a:spcPts val="1000"/>
              </a:spcAft>
            </a:pPr>
            <a:endParaRPr lang="en-US" sz="1800" dirty="0">
              <a:solidFill>
                <a:schemeClr val="tx1"/>
              </a:solidFill>
            </a:endParaRPr>
          </a:p>
          <a:p>
            <a:pPr>
              <a:lnSpc>
                <a:spcPct val="100000"/>
              </a:lnSpc>
              <a:spcAft>
                <a:spcPts val="1000"/>
              </a:spcAft>
            </a:pPr>
            <a:endParaRPr lang="en-US" sz="1800" dirty="0">
              <a:solidFill>
                <a:schemeClr val="tx1"/>
              </a:solidFill>
            </a:endParaRPr>
          </a:p>
          <a:p>
            <a:pPr>
              <a:lnSpc>
                <a:spcPct val="100000"/>
              </a:lnSpc>
              <a:spcAft>
                <a:spcPts val="1000"/>
              </a:spcAft>
            </a:pPr>
            <a:endParaRPr lang="en-US" sz="1800" dirty="0">
              <a:solidFill>
                <a:schemeClr val="tx1"/>
              </a:solidFill>
            </a:endParaRPr>
          </a:p>
        </p:txBody>
      </p:sp>
      <p:pic>
        <p:nvPicPr>
          <p:cNvPr id="2" name="Picture 1">
            <a:extLst>
              <a:ext uri="{FF2B5EF4-FFF2-40B4-BE49-F238E27FC236}">
                <a16:creationId xmlns:a16="http://schemas.microsoft.com/office/drawing/2014/main" id="{2F96777E-984A-4153-A02D-F1830D3A4319}"/>
              </a:ext>
            </a:extLst>
          </p:cNvPr>
          <p:cNvPicPr>
            <a:picLocks noChangeAspect="1"/>
          </p:cNvPicPr>
          <p:nvPr/>
        </p:nvPicPr>
        <p:blipFill>
          <a:blip r:embed="rId2"/>
          <a:stretch>
            <a:fillRect/>
          </a:stretch>
        </p:blipFill>
        <p:spPr>
          <a:xfrm>
            <a:off x="2403763" y="2077730"/>
            <a:ext cx="9538855" cy="4434039"/>
          </a:xfrm>
          <a:prstGeom prst="rect">
            <a:avLst/>
          </a:prstGeom>
          <a:ln>
            <a:solidFill>
              <a:schemeClr val="tx1"/>
            </a:solidFill>
          </a:ln>
        </p:spPr>
      </p:pic>
    </p:spTree>
    <p:extLst>
      <p:ext uri="{BB962C8B-B14F-4D97-AF65-F5344CB8AC3E}">
        <p14:creationId xmlns:p14="http://schemas.microsoft.com/office/powerpoint/2010/main" val="3488830346"/>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08AAE9-BEF0-4530-994D-E41ADED20A05}"/>
              </a:ext>
            </a:extLst>
          </p:cNvPr>
          <p:cNvSpPr>
            <a:spLocks noGrp="1"/>
          </p:cNvSpPr>
          <p:nvPr>
            <p:ph type="title"/>
          </p:nvPr>
        </p:nvSpPr>
        <p:spPr>
          <a:xfrm>
            <a:off x="589044" y="457622"/>
            <a:ext cx="11016957" cy="553920"/>
          </a:xfrm>
          <a:prstGeom prst="rect">
            <a:avLst/>
          </a:prstGeom>
        </p:spPr>
        <p:txBody>
          <a:bodyPr wrap="square" anchor="t">
            <a:normAutofit/>
          </a:bodyPr>
          <a:lstStyle/>
          <a:p>
            <a:r>
              <a:rPr lang="en-US"/>
              <a:t>Dataflow Capabilities</a:t>
            </a:r>
          </a:p>
        </p:txBody>
      </p:sp>
      <p:graphicFrame>
        <p:nvGraphicFramePr>
          <p:cNvPr id="5" name="Text Placeholder 2">
            <a:extLst>
              <a:ext uri="{FF2B5EF4-FFF2-40B4-BE49-F238E27FC236}">
                <a16:creationId xmlns:a16="http://schemas.microsoft.com/office/drawing/2014/main" id="{037D50C0-5979-4AD3-AD06-AFE5881B4536}"/>
              </a:ext>
            </a:extLst>
          </p:cNvPr>
          <p:cNvGraphicFramePr/>
          <p:nvPr/>
        </p:nvGraphicFramePr>
        <p:xfrm>
          <a:off x="280971" y="1435383"/>
          <a:ext cx="11910163" cy="517835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580824943"/>
      </p:ext>
    </p:extLst>
  </p:cSld>
  <p:clrMapOvr>
    <a:masterClrMapping/>
  </p:clrMapOvr>
  <p:transition>
    <p:fade/>
  </p:transition>
  <p:extLst>
    <p:ext uri="{6950BFC3-D8DA-4A85-94F7-54DA5524770B}">
      <p188:commentRel xmlns:p188="http://schemas.microsoft.com/office/powerpoint/2018/8/main" r:id="rId3"/>
    </p:ext>
  </p:extLs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E5431EB-87AC-44C6-B7A9-C96216E08354}"/>
              </a:ext>
            </a:extLst>
          </p:cNvPr>
          <p:cNvSpPr>
            <a:spLocks noGrp="1"/>
          </p:cNvSpPr>
          <p:nvPr>
            <p:ph type="title"/>
          </p:nvPr>
        </p:nvSpPr>
        <p:spPr/>
        <p:txBody>
          <a:bodyPr/>
          <a:lstStyle/>
          <a:p>
            <a:r>
              <a:rPr lang="en-US"/>
              <a:t>Triggers</a:t>
            </a:r>
          </a:p>
        </p:txBody>
      </p:sp>
      <p:sp>
        <p:nvSpPr>
          <p:cNvPr id="4" name="Text Placeholder 3">
            <a:extLst>
              <a:ext uri="{FF2B5EF4-FFF2-40B4-BE49-F238E27FC236}">
                <a16:creationId xmlns:a16="http://schemas.microsoft.com/office/drawing/2014/main" id="{0F4EFC09-9557-4414-9AE6-9E216D0B11C8}"/>
              </a:ext>
            </a:extLst>
          </p:cNvPr>
          <p:cNvSpPr>
            <a:spLocks noGrp="1"/>
          </p:cNvSpPr>
          <p:nvPr>
            <p:ph type="body" sz="quarter" idx="11"/>
          </p:nvPr>
        </p:nvSpPr>
        <p:spPr>
          <a:xfrm>
            <a:off x="426427" y="1240179"/>
            <a:ext cx="4669591" cy="5128095"/>
          </a:xfrm>
        </p:spPr>
        <p:txBody>
          <a:bodyPr/>
          <a:lstStyle/>
          <a:p>
            <a:r>
              <a:rPr lang="en-US" sz="1961" dirty="0">
                <a:solidFill>
                  <a:schemeClr val="tx2"/>
                </a:solidFill>
                <a:latin typeface="+mj-lt"/>
              </a:rPr>
              <a:t>Overview</a:t>
            </a:r>
          </a:p>
          <a:p>
            <a:r>
              <a:rPr lang="en-US" sz="1765" dirty="0"/>
              <a:t>Triggers represent a unit of processing that determines when a pipeline execution needs to be kicked off. </a:t>
            </a:r>
          </a:p>
          <a:p>
            <a:r>
              <a:rPr lang="en-US" sz="1765" dirty="0"/>
              <a:t>Data Integration offers 3 trigger types as – </a:t>
            </a:r>
          </a:p>
          <a:p>
            <a:pPr marL="342834" indent="-342834">
              <a:buAutoNum type="arabicPeriod"/>
            </a:pPr>
            <a:r>
              <a:rPr lang="en-US" sz="1765" dirty="0"/>
              <a:t>Schedule – gets fired at a schedule with information of  start date, recurrence, end date</a:t>
            </a:r>
          </a:p>
          <a:p>
            <a:pPr marL="342834" indent="-342834">
              <a:buAutoNum type="arabicPeriod"/>
            </a:pPr>
            <a:r>
              <a:rPr lang="en-US" sz="1765" dirty="0"/>
              <a:t>Event – gets fired on specified Storage event</a:t>
            </a:r>
          </a:p>
          <a:p>
            <a:pPr marL="342834" indent="-342834">
              <a:buAutoNum type="arabicPeriod"/>
            </a:pPr>
            <a:r>
              <a:rPr lang="en-US" sz="1765" dirty="0"/>
              <a:t>Tumbling window – gets fired at a periodic time interval from a specified start date, while retaining state</a:t>
            </a:r>
          </a:p>
          <a:p>
            <a:r>
              <a:rPr lang="en-US" sz="1765" dirty="0"/>
              <a:t>It also provides ability to monitor pipeline runs and control trigger execution.</a:t>
            </a:r>
          </a:p>
          <a:p>
            <a:endParaRPr lang="en-US" sz="1765" dirty="0"/>
          </a:p>
          <a:p>
            <a:r>
              <a:rPr lang="en-US" sz="1765" dirty="0"/>
              <a:t> </a:t>
            </a:r>
          </a:p>
        </p:txBody>
      </p:sp>
      <p:pic>
        <p:nvPicPr>
          <p:cNvPr id="7" name="Picture 6">
            <a:extLst>
              <a:ext uri="{FF2B5EF4-FFF2-40B4-BE49-F238E27FC236}">
                <a16:creationId xmlns:a16="http://schemas.microsoft.com/office/drawing/2014/main" id="{1E89CD30-F105-4B8D-BBAD-04B183566B2A}"/>
              </a:ext>
            </a:extLst>
          </p:cNvPr>
          <p:cNvPicPr>
            <a:picLocks noChangeAspect="1"/>
          </p:cNvPicPr>
          <p:nvPr/>
        </p:nvPicPr>
        <p:blipFill>
          <a:blip r:embed="rId3"/>
          <a:stretch>
            <a:fillRect/>
          </a:stretch>
        </p:blipFill>
        <p:spPr>
          <a:xfrm>
            <a:off x="5006233" y="3025317"/>
            <a:ext cx="6079928" cy="2662663"/>
          </a:xfrm>
          <a:prstGeom prst="rect">
            <a:avLst/>
          </a:prstGeom>
        </p:spPr>
      </p:pic>
      <p:pic>
        <p:nvPicPr>
          <p:cNvPr id="8" name="Picture 7">
            <a:extLst>
              <a:ext uri="{FF2B5EF4-FFF2-40B4-BE49-F238E27FC236}">
                <a16:creationId xmlns:a16="http://schemas.microsoft.com/office/drawing/2014/main" id="{9EE479A3-182F-47BC-9429-B3A464A6A5EF}"/>
              </a:ext>
            </a:extLst>
          </p:cNvPr>
          <p:cNvPicPr>
            <a:picLocks noChangeAspect="1"/>
          </p:cNvPicPr>
          <p:nvPr/>
        </p:nvPicPr>
        <p:blipFill>
          <a:blip r:embed="rId4"/>
          <a:stretch>
            <a:fillRect/>
          </a:stretch>
        </p:blipFill>
        <p:spPr>
          <a:xfrm>
            <a:off x="8534490" y="201298"/>
            <a:ext cx="3506023" cy="3678017"/>
          </a:xfrm>
          <a:prstGeom prst="rect">
            <a:avLst/>
          </a:prstGeom>
          <a:ln>
            <a:solidFill>
              <a:schemeClr val="bg2">
                <a:lumMod val="50000"/>
              </a:schemeClr>
            </a:solidFill>
          </a:ln>
        </p:spPr>
      </p:pic>
      <p:cxnSp>
        <p:nvCxnSpPr>
          <p:cNvPr id="9" name="Connector: Elbow 8">
            <a:extLst>
              <a:ext uri="{FF2B5EF4-FFF2-40B4-BE49-F238E27FC236}">
                <a16:creationId xmlns:a16="http://schemas.microsoft.com/office/drawing/2014/main" id="{0725666C-A2F4-404D-944F-1B7BF4A242C0}"/>
              </a:ext>
            </a:extLst>
          </p:cNvPr>
          <p:cNvCxnSpPr>
            <a:cxnSpLocks/>
            <a:endCxn id="8" idx="1"/>
          </p:cNvCxnSpPr>
          <p:nvPr/>
        </p:nvCxnSpPr>
        <p:spPr>
          <a:xfrm flipV="1">
            <a:off x="5929864" y="2040307"/>
            <a:ext cx="2604626" cy="2325474"/>
          </a:xfrm>
          <a:prstGeom prst="bentConnector3">
            <a:avLst>
              <a:gd name="adj1" fmla="val 50000"/>
            </a:avLst>
          </a:prstGeom>
          <a:ln w="381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4860131"/>
      </p:ext>
    </p:extLst>
  </p:cSld>
  <p:clrMapOvr>
    <a:masterClrMapping/>
  </p:clrMapOvr>
  <p:transition>
    <p:fade/>
  </p:transition>
  <p:extLst>
    <p:ext uri="{6950BFC3-D8DA-4A85-94F7-54DA5524770B}">
      <p188:commentRel xmlns:p188="http://schemas.microsoft.com/office/powerpoint/2018/8/main" r:id="rId2"/>
    </p:ext>
  </p:extLs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58697D7-D0AC-4C44-8809-E1F8E37E2D84}"/>
              </a:ext>
            </a:extLst>
          </p:cNvPr>
          <p:cNvPicPr>
            <a:picLocks noChangeAspect="1"/>
          </p:cNvPicPr>
          <p:nvPr/>
        </p:nvPicPr>
        <p:blipFill>
          <a:blip r:embed="rId3"/>
          <a:stretch>
            <a:fillRect/>
          </a:stretch>
        </p:blipFill>
        <p:spPr>
          <a:xfrm>
            <a:off x="5874529" y="890802"/>
            <a:ext cx="5237401" cy="2833688"/>
          </a:xfrm>
          <a:prstGeom prst="rect">
            <a:avLst/>
          </a:prstGeom>
          <a:ln>
            <a:solidFill>
              <a:schemeClr val="tx1"/>
            </a:solidFill>
          </a:ln>
        </p:spPr>
      </p:pic>
      <p:sp>
        <p:nvSpPr>
          <p:cNvPr id="3" name="Title 2">
            <a:extLst>
              <a:ext uri="{FF2B5EF4-FFF2-40B4-BE49-F238E27FC236}">
                <a16:creationId xmlns:a16="http://schemas.microsoft.com/office/drawing/2014/main" id="{6C1E531D-C5DA-453E-BB02-410233C5D561}"/>
              </a:ext>
            </a:extLst>
          </p:cNvPr>
          <p:cNvSpPr>
            <a:spLocks noGrp="1"/>
          </p:cNvSpPr>
          <p:nvPr>
            <p:ph type="title"/>
          </p:nvPr>
        </p:nvSpPr>
        <p:spPr>
          <a:xfrm>
            <a:off x="426424" y="168129"/>
            <a:ext cx="7420619" cy="758022"/>
          </a:xfrm>
        </p:spPr>
        <p:txBody>
          <a:bodyPr/>
          <a:lstStyle/>
          <a:p>
            <a:r>
              <a:rPr lang="en-US" dirty="0"/>
              <a:t>Manage – Integration runtimes</a:t>
            </a:r>
          </a:p>
        </p:txBody>
      </p:sp>
      <p:sp>
        <p:nvSpPr>
          <p:cNvPr id="4" name="Text Placeholder 3">
            <a:extLst>
              <a:ext uri="{FF2B5EF4-FFF2-40B4-BE49-F238E27FC236}">
                <a16:creationId xmlns:a16="http://schemas.microsoft.com/office/drawing/2014/main" id="{C21EFEB7-305C-45F3-BA04-BC45B10F0CFA}"/>
              </a:ext>
            </a:extLst>
          </p:cNvPr>
          <p:cNvSpPr>
            <a:spLocks noGrp="1"/>
          </p:cNvSpPr>
          <p:nvPr>
            <p:ph type="body" sz="quarter" idx="11"/>
          </p:nvPr>
        </p:nvSpPr>
        <p:spPr>
          <a:xfrm>
            <a:off x="426424" y="999285"/>
            <a:ext cx="5350187" cy="5560135"/>
          </a:xfrm>
        </p:spPr>
        <p:txBody>
          <a:bodyPr/>
          <a:lstStyle/>
          <a:p>
            <a:pPr>
              <a:lnSpc>
                <a:spcPct val="110000"/>
              </a:lnSpc>
              <a:spcBef>
                <a:spcPts val="600"/>
              </a:spcBef>
              <a:spcAft>
                <a:spcPts val="600"/>
              </a:spcAft>
            </a:pPr>
            <a:r>
              <a:rPr lang="en-US" sz="1800" dirty="0">
                <a:solidFill>
                  <a:schemeClr val="tx2"/>
                </a:solidFill>
                <a:latin typeface="+mj-lt"/>
              </a:rPr>
              <a:t>Overview</a:t>
            </a:r>
          </a:p>
          <a:p>
            <a:pPr>
              <a:lnSpc>
                <a:spcPct val="110000"/>
              </a:lnSpc>
              <a:spcBef>
                <a:spcPts val="600"/>
              </a:spcBef>
              <a:spcAft>
                <a:spcPts val="600"/>
              </a:spcAft>
            </a:pPr>
            <a:r>
              <a:rPr lang="en-US" sz="1600" dirty="0"/>
              <a:t>Integration runtimes are the compute infrastructure used by Pipelines to provide the data integration capabilities across different network environments. An integration runtime provides the bridge between the activity and linked services.</a:t>
            </a:r>
            <a:endParaRPr lang="en-US" sz="1600" dirty="0">
              <a:latin typeface="Segoe UI"/>
            </a:endParaRPr>
          </a:p>
          <a:p>
            <a:pPr>
              <a:lnSpc>
                <a:spcPct val="110000"/>
              </a:lnSpc>
              <a:spcBef>
                <a:spcPts val="600"/>
              </a:spcBef>
              <a:spcAft>
                <a:spcPts val="600"/>
              </a:spcAft>
            </a:pPr>
            <a:r>
              <a:rPr lang="en-US" sz="1800" dirty="0">
                <a:solidFill>
                  <a:schemeClr val="tx2"/>
                </a:solidFill>
                <a:latin typeface="+mj-lt"/>
              </a:rPr>
              <a:t>Benefits</a:t>
            </a:r>
          </a:p>
          <a:p>
            <a:pPr>
              <a:lnSpc>
                <a:spcPct val="110000"/>
              </a:lnSpc>
              <a:spcBef>
                <a:spcPts val="600"/>
              </a:spcBef>
              <a:spcAft>
                <a:spcPts val="600"/>
              </a:spcAft>
            </a:pPr>
            <a:r>
              <a:rPr lang="en-US" sz="1600" dirty="0"/>
              <a:t>Offers Azure Integration Runtime or Self-Hosted Integration Runtime</a:t>
            </a:r>
          </a:p>
          <a:p>
            <a:pPr>
              <a:lnSpc>
                <a:spcPct val="110000"/>
              </a:lnSpc>
              <a:spcBef>
                <a:spcPts val="600"/>
              </a:spcBef>
              <a:spcAft>
                <a:spcPts val="600"/>
              </a:spcAft>
            </a:pPr>
            <a:r>
              <a:rPr lang="en-US" sz="1600" dirty="0"/>
              <a:t>Azure Integration Runtime – provides fully managed, serverless compute in Azure</a:t>
            </a:r>
          </a:p>
          <a:p>
            <a:pPr>
              <a:lnSpc>
                <a:spcPct val="110000"/>
              </a:lnSpc>
              <a:spcBef>
                <a:spcPts val="600"/>
              </a:spcBef>
              <a:spcAft>
                <a:spcPts val="600"/>
              </a:spcAft>
            </a:pPr>
            <a:r>
              <a:rPr lang="en-US" sz="1600" dirty="0"/>
              <a:t>Self-Hosted Integration Runtime – use compute resources in on-premises machine or a VM inside private network</a:t>
            </a:r>
          </a:p>
          <a:p>
            <a:pPr>
              <a:lnSpc>
                <a:spcPct val="110000"/>
              </a:lnSpc>
              <a:spcBef>
                <a:spcPts val="600"/>
              </a:spcBef>
              <a:spcAft>
                <a:spcPts val="600"/>
              </a:spcAft>
            </a:pPr>
            <a:endParaRPr lang="en-US" sz="1600" dirty="0"/>
          </a:p>
        </p:txBody>
      </p:sp>
      <p:sp>
        <p:nvSpPr>
          <p:cNvPr id="7" name="Rectangle 6">
            <a:extLst>
              <a:ext uri="{FF2B5EF4-FFF2-40B4-BE49-F238E27FC236}">
                <a16:creationId xmlns:a16="http://schemas.microsoft.com/office/drawing/2014/main" id="{3E2649C9-45D5-4F5A-B209-D9D5FAB837CD}"/>
              </a:ext>
            </a:extLst>
          </p:cNvPr>
          <p:cNvSpPr/>
          <p:nvPr/>
        </p:nvSpPr>
        <p:spPr bwMode="auto">
          <a:xfrm>
            <a:off x="6243489" y="2769643"/>
            <a:ext cx="1086926" cy="217411"/>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a:extLst>
              <a:ext uri="{FF2B5EF4-FFF2-40B4-BE49-F238E27FC236}">
                <a16:creationId xmlns:a16="http://schemas.microsoft.com/office/drawing/2014/main" id="{2D515019-8678-4FC6-8595-BC6A0B5C87BC}"/>
              </a:ext>
            </a:extLst>
          </p:cNvPr>
          <p:cNvPicPr>
            <a:picLocks noChangeAspect="1"/>
          </p:cNvPicPr>
          <p:nvPr/>
        </p:nvPicPr>
        <p:blipFill>
          <a:blip r:embed="rId4"/>
          <a:stretch>
            <a:fillRect/>
          </a:stretch>
        </p:blipFill>
        <p:spPr>
          <a:xfrm>
            <a:off x="8703600" y="2834281"/>
            <a:ext cx="3368025" cy="3961648"/>
          </a:xfrm>
          <a:prstGeom prst="rect">
            <a:avLst/>
          </a:prstGeom>
          <a:ln>
            <a:solidFill>
              <a:schemeClr val="bg2">
                <a:lumMod val="50000"/>
              </a:schemeClr>
            </a:solidFill>
          </a:ln>
        </p:spPr>
      </p:pic>
      <p:sp>
        <p:nvSpPr>
          <p:cNvPr id="10" name="Rectangle 9">
            <a:extLst>
              <a:ext uri="{FF2B5EF4-FFF2-40B4-BE49-F238E27FC236}">
                <a16:creationId xmlns:a16="http://schemas.microsoft.com/office/drawing/2014/main" id="{3B66D9B3-BECD-4DA7-A13A-785439782F4B}"/>
              </a:ext>
            </a:extLst>
          </p:cNvPr>
          <p:cNvSpPr/>
          <p:nvPr/>
        </p:nvSpPr>
        <p:spPr bwMode="auto">
          <a:xfrm>
            <a:off x="7755592" y="1795749"/>
            <a:ext cx="551126" cy="241958"/>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cxnSp>
        <p:nvCxnSpPr>
          <p:cNvPr id="13" name="Connector: Elbow 12">
            <a:extLst>
              <a:ext uri="{FF2B5EF4-FFF2-40B4-BE49-F238E27FC236}">
                <a16:creationId xmlns:a16="http://schemas.microsoft.com/office/drawing/2014/main" id="{D9137469-2651-4AA1-88EA-3B10EE27024D}"/>
              </a:ext>
            </a:extLst>
          </p:cNvPr>
          <p:cNvCxnSpPr>
            <a:cxnSpLocks/>
            <a:stCxn id="10" idx="3"/>
            <a:endCxn id="9" idx="0"/>
          </p:cNvCxnSpPr>
          <p:nvPr/>
        </p:nvCxnSpPr>
        <p:spPr>
          <a:xfrm>
            <a:off x="8306718" y="1916728"/>
            <a:ext cx="2080895" cy="917553"/>
          </a:xfrm>
          <a:prstGeom prst="bentConnector2">
            <a:avLst/>
          </a:prstGeom>
          <a:ln w="381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7689751"/>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F580194-EC0A-4159-84F8-5B2CA72D5259}"/>
              </a:ext>
            </a:extLst>
          </p:cNvPr>
          <p:cNvSpPr>
            <a:spLocks noGrp="1"/>
          </p:cNvSpPr>
          <p:nvPr>
            <p:ph type="title"/>
          </p:nvPr>
        </p:nvSpPr>
        <p:spPr>
          <a:xfrm>
            <a:off x="426426" y="222583"/>
            <a:ext cx="10544065" cy="758022"/>
          </a:xfrm>
        </p:spPr>
        <p:txBody>
          <a:bodyPr/>
          <a:lstStyle/>
          <a:p>
            <a:r>
              <a:rPr lang="en-US" dirty="0"/>
              <a:t>Data Movement with Integration Runtimes</a:t>
            </a:r>
          </a:p>
        </p:txBody>
      </p:sp>
      <p:sp>
        <p:nvSpPr>
          <p:cNvPr id="4" name="Text Placeholder 3">
            <a:extLst>
              <a:ext uri="{FF2B5EF4-FFF2-40B4-BE49-F238E27FC236}">
                <a16:creationId xmlns:a16="http://schemas.microsoft.com/office/drawing/2014/main" id="{4D0BE427-19F6-4B80-B6C6-A09A24EB395C}"/>
              </a:ext>
            </a:extLst>
          </p:cNvPr>
          <p:cNvSpPr>
            <a:spLocks noGrp="1"/>
          </p:cNvSpPr>
          <p:nvPr>
            <p:ph type="body" sz="quarter" idx="11"/>
          </p:nvPr>
        </p:nvSpPr>
        <p:spPr>
          <a:xfrm>
            <a:off x="427228" y="1130241"/>
            <a:ext cx="6589516" cy="4934284"/>
          </a:xfrm>
        </p:spPr>
        <p:txBody>
          <a:bodyPr/>
          <a:lstStyle/>
          <a:p>
            <a:pPr>
              <a:lnSpc>
                <a:spcPct val="150000"/>
              </a:lnSpc>
              <a:spcAft>
                <a:spcPts val="600"/>
              </a:spcAft>
            </a:pPr>
            <a:r>
              <a:rPr lang="en-US" sz="1961" b="1" dirty="0">
                <a:solidFill>
                  <a:schemeClr val="tx2"/>
                </a:solidFill>
                <a:latin typeface="+mj-lt"/>
              </a:rPr>
              <a:t>Scalable </a:t>
            </a:r>
          </a:p>
          <a:p>
            <a:pPr marL="280121" indent="-280121">
              <a:lnSpc>
                <a:spcPct val="100000"/>
              </a:lnSpc>
              <a:spcAft>
                <a:spcPts val="600"/>
              </a:spcAft>
              <a:buFont typeface="Arial" panose="020B0604020202020204" pitchFamily="34" charset="0"/>
              <a:buChar char="•"/>
            </a:pPr>
            <a:r>
              <a:rPr lang="en-US" sz="1765" dirty="0">
                <a:solidFill>
                  <a:schemeClr val="tx1"/>
                </a:solidFill>
              </a:rPr>
              <a:t>per job elasticity </a:t>
            </a:r>
          </a:p>
          <a:p>
            <a:pPr marL="280121" indent="-280121">
              <a:lnSpc>
                <a:spcPct val="100000"/>
              </a:lnSpc>
              <a:spcAft>
                <a:spcPts val="600"/>
              </a:spcAft>
              <a:buFont typeface="Arial" panose="020B0604020202020204" pitchFamily="34" charset="0"/>
              <a:buChar char="•"/>
            </a:pPr>
            <a:r>
              <a:rPr lang="en-US" sz="1765" dirty="0">
                <a:solidFill>
                  <a:schemeClr val="tx1"/>
                </a:solidFill>
              </a:rPr>
              <a:t>Up to 4 GB/s </a:t>
            </a:r>
          </a:p>
          <a:p>
            <a:pPr>
              <a:lnSpc>
                <a:spcPct val="100000"/>
              </a:lnSpc>
              <a:spcAft>
                <a:spcPts val="600"/>
              </a:spcAft>
            </a:pPr>
            <a:endParaRPr lang="en-US" sz="1765" dirty="0">
              <a:solidFill>
                <a:schemeClr val="tx1"/>
              </a:solidFill>
            </a:endParaRPr>
          </a:p>
          <a:p>
            <a:pPr>
              <a:lnSpc>
                <a:spcPct val="150000"/>
              </a:lnSpc>
              <a:spcAft>
                <a:spcPts val="600"/>
              </a:spcAft>
            </a:pPr>
            <a:r>
              <a:rPr lang="en-US" sz="1961" b="1" dirty="0">
                <a:solidFill>
                  <a:schemeClr val="tx2"/>
                </a:solidFill>
                <a:latin typeface="+mj-lt"/>
              </a:rPr>
              <a:t>Simple </a:t>
            </a:r>
          </a:p>
          <a:p>
            <a:pPr marL="280121" indent="-280121">
              <a:lnSpc>
                <a:spcPct val="100000"/>
              </a:lnSpc>
              <a:spcAft>
                <a:spcPts val="600"/>
              </a:spcAft>
              <a:buFont typeface="Arial" panose="020B0604020202020204" pitchFamily="34" charset="0"/>
              <a:buChar char="•"/>
            </a:pPr>
            <a:r>
              <a:rPr lang="en-US" sz="1765" dirty="0">
                <a:solidFill>
                  <a:schemeClr val="tx1"/>
                </a:solidFill>
              </a:rPr>
              <a:t>Visually author or via code (Python, </a:t>
            </a:r>
            <a:r>
              <a:rPr lang="en-US" sz="1765" dirty="0" err="1">
                <a:solidFill>
                  <a:schemeClr val="tx1"/>
                </a:solidFill>
              </a:rPr>
              <a:t>.Net</a:t>
            </a:r>
            <a:r>
              <a:rPr lang="en-US" sz="1765" dirty="0">
                <a:solidFill>
                  <a:schemeClr val="tx1"/>
                </a:solidFill>
              </a:rPr>
              <a:t>, etc.)  </a:t>
            </a:r>
          </a:p>
          <a:p>
            <a:pPr marL="280121" indent="-280121">
              <a:lnSpc>
                <a:spcPct val="100000"/>
              </a:lnSpc>
              <a:spcAft>
                <a:spcPts val="600"/>
              </a:spcAft>
              <a:buFont typeface="Arial" panose="020B0604020202020204" pitchFamily="34" charset="0"/>
              <a:buChar char="•"/>
            </a:pPr>
            <a:r>
              <a:rPr lang="en-US" sz="1765" dirty="0">
                <a:solidFill>
                  <a:schemeClr val="tx1"/>
                </a:solidFill>
              </a:rPr>
              <a:t>Serverless, no infrastructure to manage </a:t>
            </a:r>
          </a:p>
          <a:p>
            <a:pPr>
              <a:lnSpc>
                <a:spcPct val="100000"/>
              </a:lnSpc>
              <a:spcAft>
                <a:spcPts val="600"/>
              </a:spcAft>
            </a:pPr>
            <a:endParaRPr lang="en-US" sz="1765" dirty="0">
              <a:solidFill>
                <a:schemeClr val="tx1"/>
              </a:solidFill>
            </a:endParaRPr>
          </a:p>
          <a:p>
            <a:pPr>
              <a:lnSpc>
                <a:spcPct val="150000"/>
              </a:lnSpc>
              <a:spcAft>
                <a:spcPts val="600"/>
              </a:spcAft>
            </a:pPr>
            <a:r>
              <a:rPr lang="en-US" sz="1961" b="1" dirty="0">
                <a:solidFill>
                  <a:schemeClr val="tx2"/>
                </a:solidFill>
                <a:latin typeface="+mj-lt"/>
              </a:rPr>
              <a:t>Access all your data    </a:t>
            </a:r>
          </a:p>
          <a:p>
            <a:pPr marL="280121" indent="-280121">
              <a:lnSpc>
                <a:spcPct val="100000"/>
              </a:lnSpc>
              <a:spcAft>
                <a:spcPts val="600"/>
              </a:spcAft>
              <a:buFont typeface="Arial" panose="020B0604020202020204" pitchFamily="34" charset="0"/>
              <a:buChar char="•"/>
            </a:pPr>
            <a:r>
              <a:rPr lang="en-US" sz="1765" dirty="0">
                <a:solidFill>
                  <a:schemeClr val="tx1"/>
                </a:solidFill>
              </a:rPr>
              <a:t>90+ connectors provided and growing (cloud, on premises, SaaS)</a:t>
            </a:r>
          </a:p>
          <a:p>
            <a:pPr marL="280121" indent="-280121">
              <a:lnSpc>
                <a:spcPct val="100000"/>
              </a:lnSpc>
              <a:spcAft>
                <a:spcPts val="600"/>
              </a:spcAft>
              <a:buFont typeface="Arial" panose="020B0604020202020204" pitchFamily="34" charset="0"/>
              <a:buChar char="•"/>
            </a:pPr>
            <a:r>
              <a:rPr lang="en-US" sz="1765" dirty="0">
                <a:solidFill>
                  <a:schemeClr val="tx1"/>
                </a:solidFill>
              </a:rPr>
              <a:t>Data Movement as a Service: 25 points of presence worldwide  </a:t>
            </a:r>
          </a:p>
          <a:p>
            <a:pPr marL="280121" indent="-280121">
              <a:lnSpc>
                <a:spcPct val="100000"/>
              </a:lnSpc>
              <a:spcAft>
                <a:spcPts val="600"/>
              </a:spcAft>
              <a:buFont typeface="Arial" panose="020B0604020202020204" pitchFamily="34" charset="0"/>
              <a:buChar char="•"/>
            </a:pPr>
            <a:r>
              <a:rPr lang="en-US" sz="1765" dirty="0">
                <a:solidFill>
                  <a:schemeClr val="tx1"/>
                </a:solidFill>
              </a:rPr>
              <a:t>Self-hostable Integration Runtime for hybrid movement</a:t>
            </a:r>
          </a:p>
          <a:p>
            <a:pPr>
              <a:lnSpc>
                <a:spcPct val="150000"/>
              </a:lnSpc>
            </a:pPr>
            <a:endParaRPr lang="en-US" sz="1961" dirty="0">
              <a:solidFill>
                <a:srgbClr val="353535"/>
              </a:solidFill>
              <a:cs typeface="Segoe UI" panose="020B0502040204020203" pitchFamily="34" charset="0"/>
            </a:endParaRPr>
          </a:p>
        </p:txBody>
      </p:sp>
      <p:grpSp>
        <p:nvGrpSpPr>
          <p:cNvPr id="60" name="Group 59">
            <a:extLst>
              <a:ext uri="{FF2B5EF4-FFF2-40B4-BE49-F238E27FC236}">
                <a16:creationId xmlns:a16="http://schemas.microsoft.com/office/drawing/2014/main" id="{AAF7B35D-577A-4043-885F-8A09E3A08E54}"/>
              </a:ext>
            </a:extLst>
          </p:cNvPr>
          <p:cNvGrpSpPr/>
          <p:nvPr/>
        </p:nvGrpSpPr>
        <p:grpSpPr>
          <a:xfrm>
            <a:off x="7172753" y="1725935"/>
            <a:ext cx="4277382" cy="3885532"/>
            <a:chOff x="7172906" y="1725693"/>
            <a:chExt cx="4277988" cy="3886083"/>
          </a:xfrm>
        </p:grpSpPr>
        <p:pic>
          <p:nvPicPr>
            <p:cNvPr id="10" name="Graphic 9">
              <a:extLst>
                <a:ext uri="{FF2B5EF4-FFF2-40B4-BE49-F238E27FC236}">
                  <a16:creationId xmlns:a16="http://schemas.microsoft.com/office/drawing/2014/main" id="{D99D78C3-CDF6-4A61-BCA8-D356A3CBC8A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172906" y="1972693"/>
              <a:ext cx="1082351" cy="1082351"/>
            </a:xfrm>
            <a:prstGeom prst="rect">
              <a:avLst/>
            </a:prstGeom>
          </p:spPr>
        </p:pic>
        <p:pic>
          <p:nvPicPr>
            <p:cNvPr id="14" name="Graphic 13">
              <a:extLst>
                <a:ext uri="{FF2B5EF4-FFF2-40B4-BE49-F238E27FC236}">
                  <a16:creationId xmlns:a16="http://schemas.microsoft.com/office/drawing/2014/main" id="{6C273930-D26F-4EAB-80A5-ED60B6F55CD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977477" y="4485706"/>
              <a:ext cx="765307" cy="765307"/>
            </a:xfrm>
            <a:prstGeom prst="rect">
              <a:avLst/>
            </a:prstGeom>
          </p:spPr>
        </p:pic>
        <p:sp>
          <p:nvSpPr>
            <p:cNvPr id="23" name="Freeform: Shape 22">
              <a:extLst>
                <a:ext uri="{FF2B5EF4-FFF2-40B4-BE49-F238E27FC236}">
                  <a16:creationId xmlns:a16="http://schemas.microsoft.com/office/drawing/2014/main" id="{0699C5CC-BE52-45E7-AA8C-5818F1FAE286}"/>
                </a:ext>
              </a:extLst>
            </p:cNvPr>
            <p:cNvSpPr/>
            <p:nvPr/>
          </p:nvSpPr>
          <p:spPr bwMode="auto">
            <a:xfrm>
              <a:off x="7893698" y="2700010"/>
              <a:ext cx="1512977" cy="1256170"/>
            </a:xfrm>
            <a:custGeom>
              <a:avLst/>
              <a:gdLst>
                <a:gd name="connsiteX0" fmla="*/ 0 w 1512977"/>
                <a:gd name="connsiteY0" fmla="*/ 388423 h 1256170"/>
                <a:gd name="connsiteX1" fmla="*/ 1483567 w 1512977"/>
                <a:gd name="connsiteY1" fmla="*/ 43190 h 1256170"/>
                <a:gd name="connsiteX2" fmla="*/ 1063690 w 1512977"/>
                <a:gd name="connsiteY2" fmla="*/ 1256170 h 1256170"/>
              </a:gdLst>
              <a:ahLst/>
              <a:cxnLst>
                <a:cxn ang="0">
                  <a:pos x="connsiteX0" y="connsiteY0"/>
                </a:cxn>
                <a:cxn ang="0">
                  <a:pos x="connsiteX1" y="connsiteY1"/>
                </a:cxn>
                <a:cxn ang="0">
                  <a:pos x="connsiteX2" y="connsiteY2"/>
                </a:cxn>
              </a:cxnLst>
              <a:rect l="l" t="t" r="r" b="b"/>
              <a:pathLst>
                <a:path w="1512977" h="1256170">
                  <a:moveTo>
                    <a:pt x="0" y="388423"/>
                  </a:moveTo>
                  <a:cubicBezTo>
                    <a:pt x="653142" y="143494"/>
                    <a:pt x="1306285" y="-101434"/>
                    <a:pt x="1483567" y="43190"/>
                  </a:cubicBezTo>
                  <a:cubicBezTo>
                    <a:pt x="1660849" y="187814"/>
                    <a:pt x="975049" y="993358"/>
                    <a:pt x="1063690" y="1256170"/>
                  </a:cubicBezTo>
                </a:path>
              </a:pathLst>
            </a:cu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cxnSp>
          <p:nvCxnSpPr>
            <p:cNvPr id="25" name="Straight Connector 24">
              <a:extLst>
                <a:ext uri="{FF2B5EF4-FFF2-40B4-BE49-F238E27FC236}">
                  <a16:creationId xmlns:a16="http://schemas.microsoft.com/office/drawing/2014/main" id="{2A05D29E-2DE6-4491-BE18-045FBB789FAD}"/>
                </a:ext>
              </a:extLst>
            </p:cNvPr>
            <p:cNvCxnSpPr>
              <a:cxnSpLocks/>
            </p:cNvCxnSpPr>
            <p:nvPr/>
          </p:nvCxnSpPr>
          <p:spPr>
            <a:xfrm flipV="1">
              <a:off x="7909352" y="2426960"/>
              <a:ext cx="1497323" cy="96451"/>
            </a:xfrm>
            <a:prstGeom prst="line">
              <a:avLst/>
            </a:prstGeom>
            <a:ln>
              <a:solidFill>
                <a:schemeClr val="tx2">
                  <a:lumMod val="40000"/>
                  <a:lumOff val="6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0EDC4BD2-15FB-49CC-A9F2-836DAFF177DA}"/>
                </a:ext>
              </a:extLst>
            </p:cNvPr>
            <p:cNvCxnSpPr>
              <a:cxnSpLocks/>
            </p:cNvCxnSpPr>
            <p:nvPr/>
          </p:nvCxnSpPr>
          <p:spPr>
            <a:xfrm flipV="1">
              <a:off x="8720895" y="3055045"/>
              <a:ext cx="960685" cy="1628452"/>
            </a:xfrm>
            <a:prstGeom prst="line">
              <a:avLst/>
            </a:prstGeom>
            <a:ln>
              <a:solidFill>
                <a:schemeClr val="tx2">
                  <a:lumMod val="40000"/>
                  <a:lumOff val="6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32" name="Graphic 31">
              <a:extLst>
                <a:ext uri="{FF2B5EF4-FFF2-40B4-BE49-F238E27FC236}">
                  <a16:creationId xmlns:a16="http://schemas.microsoft.com/office/drawing/2014/main" id="{FB6606F5-64E7-4621-B758-A7B90285EC1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398041" y="4638050"/>
              <a:ext cx="765306" cy="765306"/>
            </a:xfrm>
            <a:prstGeom prst="rect">
              <a:avLst/>
            </a:prstGeom>
          </p:spPr>
        </p:pic>
        <p:cxnSp>
          <p:nvCxnSpPr>
            <p:cNvPr id="33" name="Straight Connector 32">
              <a:extLst>
                <a:ext uri="{FF2B5EF4-FFF2-40B4-BE49-F238E27FC236}">
                  <a16:creationId xmlns:a16="http://schemas.microsoft.com/office/drawing/2014/main" id="{67C9814F-C92A-4C82-AD9B-96AAE90994F6}"/>
                </a:ext>
              </a:extLst>
            </p:cNvPr>
            <p:cNvCxnSpPr>
              <a:cxnSpLocks/>
              <a:stCxn id="32" idx="0"/>
            </p:cNvCxnSpPr>
            <p:nvPr/>
          </p:nvCxnSpPr>
          <p:spPr>
            <a:xfrm flipV="1">
              <a:off x="9780694" y="3093898"/>
              <a:ext cx="327722" cy="1544152"/>
            </a:xfrm>
            <a:prstGeom prst="line">
              <a:avLst/>
            </a:prstGeom>
            <a:ln>
              <a:solidFill>
                <a:schemeClr val="tx2">
                  <a:lumMod val="40000"/>
                  <a:lumOff val="6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39" name="Graphic 38">
              <a:extLst>
                <a:ext uri="{FF2B5EF4-FFF2-40B4-BE49-F238E27FC236}">
                  <a16:creationId xmlns:a16="http://schemas.microsoft.com/office/drawing/2014/main" id="{CAB34692-0A96-4BEF-BA1D-6DFCED6A791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685589" y="4846471"/>
              <a:ext cx="765305" cy="765305"/>
            </a:xfrm>
            <a:prstGeom prst="rect">
              <a:avLst/>
            </a:prstGeom>
          </p:spPr>
        </p:pic>
        <p:cxnSp>
          <p:nvCxnSpPr>
            <p:cNvPr id="40" name="Straight Connector 39">
              <a:extLst>
                <a:ext uri="{FF2B5EF4-FFF2-40B4-BE49-F238E27FC236}">
                  <a16:creationId xmlns:a16="http://schemas.microsoft.com/office/drawing/2014/main" id="{0124BEFF-B53F-44B4-91D9-6831B3552D45}"/>
                </a:ext>
              </a:extLst>
            </p:cNvPr>
            <p:cNvCxnSpPr>
              <a:cxnSpLocks/>
              <a:stCxn id="39" idx="0"/>
            </p:cNvCxnSpPr>
            <p:nvPr/>
          </p:nvCxnSpPr>
          <p:spPr>
            <a:xfrm flipH="1" flipV="1">
              <a:off x="10628985" y="3093897"/>
              <a:ext cx="439257" cy="1752574"/>
            </a:xfrm>
            <a:prstGeom prst="line">
              <a:avLst/>
            </a:prstGeom>
            <a:ln>
              <a:solidFill>
                <a:schemeClr val="tx2">
                  <a:lumMod val="40000"/>
                  <a:lumOff val="6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52" name="Group 51">
              <a:extLst>
                <a:ext uri="{FF2B5EF4-FFF2-40B4-BE49-F238E27FC236}">
                  <a16:creationId xmlns:a16="http://schemas.microsoft.com/office/drawing/2014/main" id="{1D524B4C-970C-48CB-96D4-DEE5D3CCFAAC}"/>
                </a:ext>
              </a:extLst>
            </p:cNvPr>
            <p:cNvGrpSpPr/>
            <p:nvPr/>
          </p:nvGrpSpPr>
          <p:grpSpPr>
            <a:xfrm>
              <a:off x="7578913" y="3328095"/>
              <a:ext cx="530456" cy="579723"/>
              <a:chOff x="8173936" y="5562423"/>
              <a:chExt cx="530456" cy="579723"/>
            </a:xfrm>
          </p:grpSpPr>
          <p:pic>
            <p:nvPicPr>
              <p:cNvPr id="49" name="Graphic 48">
                <a:extLst>
                  <a:ext uri="{FF2B5EF4-FFF2-40B4-BE49-F238E27FC236}">
                    <a16:creationId xmlns:a16="http://schemas.microsoft.com/office/drawing/2014/main" id="{52DB9326-4DFB-4DC0-8755-C5D7EE99CF4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173936" y="5562423"/>
                <a:ext cx="466725" cy="466725"/>
              </a:xfrm>
              <a:prstGeom prst="rect">
                <a:avLst/>
              </a:prstGeom>
            </p:spPr>
          </p:pic>
          <p:pic>
            <p:nvPicPr>
              <p:cNvPr id="47" name="Graphic 46">
                <a:extLst>
                  <a:ext uri="{FF2B5EF4-FFF2-40B4-BE49-F238E27FC236}">
                    <a16:creationId xmlns:a16="http://schemas.microsoft.com/office/drawing/2014/main" id="{863546AB-4BF2-4C5D-BB33-15CBAB098922}"/>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8267155" y="5704909"/>
                <a:ext cx="437237" cy="437237"/>
              </a:xfrm>
              <a:prstGeom prst="rect">
                <a:avLst/>
              </a:prstGeom>
            </p:spPr>
          </p:pic>
        </p:grpSp>
        <p:cxnSp>
          <p:nvCxnSpPr>
            <p:cNvPr id="53" name="Straight Connector 52">
              <a:extLst>
                <a:ext uri="{FF2B5EF4-FFF2-40B4-BE49-F238E27FC236}">
                  <a16:creationId xmlns:a16="http://schemas.microsoft.com/office/drawing/2014/main" id="{A79678BB-B2E0-4FE0-8105-9772E69158DE}"/>
                </a:ext>
              </a:extLst>
            </p:cNvPr>
            <p:cNvCxnSpPr>
              <a:cxnSpLocks/>
              <a:stCxn id="47" idx="3"/>
            </p:cNvCxnSpPr>
            <p:nvPr/>
          </p:nvCxnSpPr>
          <p:spPr>
            <a:xfrm flipV="1">
              <a:off x="8109369" y="2846807"/>
              <a:ext cx="1333078" cy="842393"/>
            </a:xfrm>
            <a:prstGeom prst="line">
              <a:avLst/>
            </a:prstGeom>
            <a:ln>
              <a:solidFill>
                <a:schemeClr val="tx2">
                  <a:lumMod val="40000"/>
                  <a:lumOff val="6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12" name="Graphic 11">
              <a:extLst>
                <a:ext uri="{FF2B5EF4-FFF2-40B4-BE49-F238E27FC236}">
                  <a16:creationId xmlns:a16="http://schemas.microsoft.com/office/drawing/2014/main" id="{0C667280-2CA5-43D1-82B4-550BCA4096D8}"/>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9315059" y="1725693"/>
              <a:ext cx="1656124" cy="1656124"/>
            </a:xfrm>
            <a:prstGeom prst="rect">
              <a:avLst/>
            </a:prstGeom>
          </p:spPr>
        </p:pic>
      </p:grpSp>
    </p:spTree>
    <p:extLst>
      <p:ext uri="{BB962C8B-B14F-4D97-AF65-F5344CB8AC3E}">
        <p14:creationId xmlns:p14="http://schemas.microsoft.com/office/powerpoint/2010/main" val="3741835296"/>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8E0DD-B5C0-42BD-AD53-C285EF2A376F}"/>
              </a:ext>
            </a:extLst>
          </p:cNvPr>
          <p:cNvSpPr>
            <a:spLocks noGrp="1"/>
          </p:cNvSpPr>
          <p:nvPr>
            <p:ph type="title"/>
          </p:nvPr>
        </p:nvSpPr>
        <p:spPr>
          <a:xfrm>
            <a:off x="585764" y="2579749"/>
            <a:ext cx="2033814" cy="553982"/>
          </a:xfrm>
        </p:spPr>
        <p:txBody>
          <a:bodyPr/>
          <a:lstStyle/>
          <a:p>
            <a:r>
              <a:rPr lang="en-US" dirty="0"/>
              <a:t>Pop Quiz</a:t>
            </a:r>
          </a:p>
        </p:txBody>
      </p:sp>
      <p:sp>
        <p:nvSpPr>
          <p:cNvPr id="3" name="Text Placeholder 2">
            <a:extLst>
              <a:ext uri="{FF2B5EF4-FFF2-40B4-BE49-F238E27FC236}">
                <a16:creationId xmlns:a16="http://schemas.microsoft.com/office/drawing/2014/main" id="{719A5F27-4C6F-40AD-8655-81C0D6D686A0}"/>
              </a:ext>
            </a:extLst>
          </p:cNvPr>
          <p:cNvSpPr>
            <a:spLocks noGrp="1"/>
          </p:cNvSpPr>
          <p:nvPr>
            <p:ph type="body" sz="quarter" idx="10"/>
          </p:nvPr>
        </p:nvSpPr>
        <p:spPr>
          <a:xfrm>
            <a:off x="585764" y="3535511"/>
            <a:ext cx="4500865" cy="615553"/>
          </a:xfrm>
        </p:spPr>
        <p:txBody>
          <a:bodyPr/>
          <a:lstStyle/>
          <a:p>
            <a:r>
              <a:rPr lang="en-US" dirty="0"/>
              <a:t>Which one of these is NOT a component of a Synapse pipeline?</a:t>
            </a:r>
          </a:p>
        </p:txBody>
      </p:sp>
      <p:grpSp>
        <p:nvGrpSpPr>
          <p:cNvPr id="115" name="Group 114">
            <a:extLst>
              <a:ext uri="{FF2B5EF4-FFF2-40B4-BE49-F238E27FC236}">
                <a16:creationId xmlns:a16="http://schemas.microsoft.com/office/drawing/2014/main" id="{A1035425-A41A-48BB-B83C-A2E4CACAEA59}"/>
              </a:ext>
            </a:extLst>
          </p:cNvPr>
          <p:cNvGrpSpPr/>
          <p:nvPr/>
        </p:nvGrpSpPr>
        <p:grpSpPr>
          <a:xfrm>
            <a:off x="2488845" y="2513989"/>
            <a:ext cx="703664" cy="703664"/>
            <a:chOff x="2470513" y="2378140"/>
            <a:chExt cx="933687" cy="933687"/>
          </a:xfrm>
        </p:grpSpPr>
        <p:sp>
          <p:nvSpPr>
            <p:cNvPr id="9" name="Oval 8">
              <a:extLst>
                <a:ext uri="{FF2B5EF4-FFF2-40B4-BE49-F238E27FC236}">
                  <a16:creationId xmlns:a16="http://schemas.microsoft.com/office/drawing/2014/main" id="{60CB7193-285B-44C5-923E-CFF3A02BDBD7}"/>
                </a:ext>
              </a:extLst>
            </p:cNvPr>
            <p:cNvSpPr/>
            <p:nvPr/>
          </p:nvSpPr>
          <p:spPr bwMode="auto">
            <a:xfrm>
              <a:off x="2470513" y="2378140"/>
              <a:ext cx="933687" cy="933687"/>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11" name="Freeform: Shape 10">
              <a:extLst>
                <a:ext uri="{FF2B5EF4-FFF2-40B4-BE49-F238E27FC236}">
                  <a16:creationId xmlns:a16="http://schemas.microsoft.com/office/drawing/2014/main" id="{96030A08-D618-4B8E-AFD7-997C4DFB56E1}"/>
                </a:ext>
              </a:extLst>
            </p:cNvPr>
            <p:cNvSpPr/>
            <p:nvPr/>
          </p:nvSpPr>
          <p:spPr bwMode="auto">
            <a:xfrm>
              <a:off x="2575510" y="3038226"/>
              <a:ext cx="723693" cy="229372"/>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 name="Graphic 146">
              <a:extLst>
                <a:ext uri="{FF2B5EF4-FFF2-40B4-BE49-F238E27FC236}">
                  <a16:creationId xmlns:a16="http://schemas.microsoft.com/office/drawing/2014/main" id="{4D8BC4DA-6384-4FBF-9B3C-C3E07CD45882}"/>
                </a:ext>
              </a:extLst>
            </p:cNvPr>
            <p:cNvGrpSpPr/>
            <p:nvPr/>
          </p:nvGrpSpPr>
          <p:grpSpPr>
            <a:xfrm>
              <a:off x="2808080" y="2600140"/>
              <a:ext cx="258552" cy="503496"/>
              <a:chOff x="5767390" y="4295776"/>
              <a:chExt cx="401079" cy="781050"/>
            </a:xfrm>
          </p:grpSpPr>
          <p:sp>
            <p:nvSpPr>
              <p:cNvPr id="13" name="Freeform: Shape 12">
                <a:extLst>
                  <a:ext uri="{FF2B5EF4-FFF2-40B4-BE49-F238E27FC236}">
                    <a16:creationId xmlns:a16="http://schemas.microsoft.com/office/drawing/2014/main" id="{B72C69A0-A632-4572-9984-3BD416964651}"/>
                  </a:ext>
                </a:extLst>
              </p:cNvPr>
              <p:cNvSpPr/>
              <p:nvPr/>
            </p:nvSpPr>
            <p:spPr>
              <a:xfrm>
                <a:off x="5751558" y="4279944"/>
                <a:ext cx="422188" cy="802159"/>
              </a:xfrm>
              <a:custGeom>
                <a:avLst/>
                <a:gdLst/>
                <a:ahLst/>
                <a:cxnLst/>
                <a:rect l="0" t="0" r="0" b="0"/>
                <a:pathLst>
                  <a:path w="422188" h="802159">
                    <a:moveTo>
                      <a:pt x="182597" y="792660"/>
                    </a:moveTo>
                    <a:lnTo>
                      <a:pt x="182597" y="245925"/>
                    </a:lnTo>
                    <a:cubicBezTo>
                      <a:pt x="157265" y="260702"/>
                      <a:pt x="131934" y="271257"/>
                      <a:pt x="106603" y="279700"/>
                    </a:cubicBezTo>
                    <a:cubicBezTo>
                      <a:pt x="79160" y="286033"/>
                      <a:pt x="49607" y="292366"/>
                      <a:pt x="15832" y="294477"/>
                    </a:cubicBezTo>
                    <a:lnTo>
                      <a:pt x="15832" y="125601"/>
                    </a:lnTo>
                    <a:cubicBezTo>
                      <a:pt x="64384" y="117158"/>
                      <a:pt x="108714" y="104492"/>
                      <a:pt x="148821" y="87604"/>
                    </a:cubicBezTo>
                    <a:cubicBezTo>
                      <a:pt x="188929" y="70717"/>
                      <a:pt x="231148" y="45385"/>
                      <a:pt x="275478" y="15832"/>
                    </a:cubicBezTo>
                    <a:lnTo>
                      <a:pt x="408467" y="15832"/>
                    </a:lnTo>
                    <a:lnTo>
                      <a:pt x="408467" y="792660"/>
                    </a:lnTo>
                    <a:lnTo>
                      <a:pt x="182597" y="792660"/>
                    </a:lnTo>
                    <a:close/>
                  </a:path>
                </a:pathLst>
              </a:custGeom>
              <a:solidFill>
                <a:schemeClr val="bg1"/>
              </a:solidFill>
              <a:ln w="9525" cap="flat">
                <a:noFill/>
                <a:prstDash val="solid"/>
                <a:miter/>
              </a:ln>
            </p:spPr>
            <p:txBody>
              <a:bodyPr/>
              <a:lstStyle/>
              <a:p>
                <a:pPr defTabSz="932026">
                  <a:defRPr/>
                </a:pPr>
                <a:endParaRPr lang="en-US" sz="1764" dirty="0">
                  <a:solidFill>
                    <a:srgbClr val="353535"/>
                  </a:solidFill>
                  <a:latin typeface="Segoe UI Semilight"/>
                </a:endParaRPr>
              </a:p>
            </p:txBody>
          </p:sp>
          <p:sp>
            <p:nvSpPr>
              <p:cNvPr id="14" name="Freeform: Shape 13">
                <a:extLst>
                  <a:ext uri="{FF2B5EF4-FFF2-40B4-BE49-F238E27FC236}">
                    <a16:creationId xmlns:a16="http://schemas.microsoft.com/office/drawing/2014/main" id="{CD5344D7-4A35-49AB-A340-A9982B45EFC2}"/>
                  </a:ext>
                </a:extLst>
              </p:cNvPr>
              <p:cNvSpPr/>
              <p:nvPr/>
            </p:nvSpPr>
            <p:spPr>
              <a:xfrm>
                <a:off x="6038646" y="4279944"/>
                <a:ext cx="126657" cy="802159"/>
              </a:xfrm>
              <a:custGeom>
                <a:avLst/>
                <a:gdLst/>
                <a:ahLst/>
                <a:cxnLst/>
                <a:rect l="0" t="0" r="0" b="0"/>
                <a:pathLst>
                  <a:path w="126656" h="802159">
                    <a:moveTo>
                      <a:pt x="15832" y="15832"/>
                    </a:moveTo>
                    <a:lnTo>
                      <a:pt x="119268" y="15832"/>
                    </a:lnTo>
                    <a:lnTo>
                      <a:pt x="119268" y="792660"/>
                    </a:lnTo>
                    <a:lnTo>
                      <a:pt x="24276" y="792660"/>
                    </a:lnTo>
                    <a:lnTo>
                      <a:pt x="15832" y="15832"/>
                    </a:lnTo>
                    <a:close/>
                  </a:path>
                </a:pathLst>
              </a:custGeom>
              <a:solidFill>
                <a:schemeClr val="bg1">
                  <a:lumMod val="65000"/>
                </a:schemeClr>
              </a:solidFill>
              <a:ln w="9525" cap="flat">
                <a:noFill/>
                <a:prstDash val="solid"/>
                <a:miter/>
              </a:ln>
            </p:spPr>
            <p:txBody>
              <a:bodyPr/>
              <a:lstStyle/>
              <a:p>
                <a:pPr defTabSz="932026">
                  <a:defRPr/>
                </a:pPr>
                <a:endParaRPr lang="en-US" sz="1764" dirty="0">
                  <a:solidFill>
                    <a:srgbClr val="353535"/>
                  </a:solidFill>
                  <a:latin typeface="Segoe UI Semilight"/>
                </a:endParaRPr>
              </a:p>
            </p:txBody>
          </p:sp>
        </p:grpSp>
      </p:grpSp>
      <p:grpSp>
        <p:nvGrpSpPr>
          <p:cNvPr id="46" name="Group 45">
            <a:extLst>
              <a:ext uri="{FF2B5EF4-FFF2-40B4-BE49-F238E27FC236}">
                <a16:creationId xmlns:a16="http://schemas.microsoft.com/office/drawing/2014/main" id="{DD717065-3BFA-402E-95AC-68DDA2860329}"/>
              </a:ext>
            </a:extLst>
          </p:cNvPr>
          <p:cNvGrpSpPr/>
          <p:nvPr/>
        </p:nvGrpSpPr>
        <p:grpSpPr>
          <a:xfrm>
            <a:off x="5343389" y="1789680"/>
            <a:ext cx="6846883" cy="3278642"/>
            <a:chOff x="4635450" y="5527718"/>
            <a:chExt cx="1309893" cy="623564"/>
          </a:xfrm>
        </p:grpSpPr>
        <p:sp>
          <p:nvSpPr>
            <p:cNvPr id="47" name="Rectangle 609">
              <a:extLst>
                <a:ext uri="{FF2B5EF4-FFF2-40B4-BE49-F238E27FC236}">
                  <a16:creationId xmlns:a16="http://schemas.microsoft.com/office/drawing/2014/main" id="{2CB0D1E2-071D-402F-A42E-99E7B84F3D2E}"/>
                </a:ext>
              </a:extLst>
            </p:cNvPr>
            <p:cNvSpPr>
              <a:spLocks noChangeArrowheads="1"/>
            </p:cNvSpPr>
            <p:nvPr/>
          </p:nvSpPr>
          <p:spPr bwMode="auto">
            <a:xfrm>
              <a:off x="4635450" y="5527718"/>
              <a:ext cx="1309893" cy="623564"/>
            </a:xfrm>
            <a:prstGeom prst="rect">
              <a:avLst/>
            </a:prstGeom>
            <a:solidFill>
              <a:srgbClr val="459B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48" name="Freeform 610">
              <a:extLst>
                <a:ext uri="{FF2B5EF4-FFF2-40B4-BE49-F238E27FC236}">
                  <a16:creationId xmlns:a16="http://schemas.microsoft.com/office/drawing/2014/main" id="{208A5551-E8CD-4FCD-9F56-F5D8B3732237}"/>
                </a:ext>
              </a:extLst>
            </p:cNvPr>
            <p:cNvSpPr>
              <a:spLocks/>
            </p:cNvSpPr>
            <p:nvPr/>
          </p:nvSpPr>
          <p:spPr bwMode="auto">
            <a:xfrm>
              <a:off x="4636814" y="5904313"/>
              <a:ext cx="387510" cy="246969"/>
            </a:xfrm>
            <a:custGeom>
              <a:avLst/>
              <a:gdLst>
                <a:gd name="T0" fmla="*/ 124 w 154"/>
                <a:gd name="T1" fmla="*/ 53 h 98"/>
                <a:gd name="T2" fmla="*/ 110 w 154"/>
                <a:gd name="T3" fmla="*/ 56 h 98"/>
                <a:gd name="T4" fmla="*/ 54 w 154"/>
                <a:gd name="T5" fmla="*/ 0 h 98"/>
                <a:gd name="T6" fmla="*/ 0 w 154"/>
                <a:gd name="T7" fmla="*/ 39 h 98"/>
                <a:gd name="T8" fmla="*/ 0 w 154"/>
                <a:gd name="T9" fmla="*/ 98 h 98"/>
                <a:gd name="T10" fmla="*/ 150 w 154"/>
                <a:gd name="T11" fmla="*/ 98 h 98"/>
                <a:gd name="T12" fmla="*/ 154 w 154"/>
                <a:gd name="T13" fmla="*/ 83 h 98"/>
                <a:gd name="T14" fmla="*/ 124 w 154"/>
                <a:gd name="T15" fmla="*/ 53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4" h="98">
                  <a:moveTo>
                    <a:pt x="124" y="53"/>
                  </a:moveTo>
                  <a:cubicBezTo>
                    <a:pt x="119" y="53"/>
                    <a:pt x="114" y="54"/>
                    <a:pt x="110" y="56"/>
                  </a:cubicBezTo>
                  <a:cubicBezTo>
                    <a:pt x="110" y="25"/>
                    <a:pt x="85" y="0"/>
                    <a:pt x="54" y="0"/>
                  </a:cubicBezTo>
                  <a:cubicBezTo>
                    <a:pt x="29" y="0"/>
                    <a:pt x="8" y="16"/>
                    <a:pt x="0" y="39"/>
                  </a:cubicBezTo>
                  <a:cubicBezTo>
                    <a:pt x="0" y="98"/>
                    <a:pt x="0" y="98"/>
                    <a:pt x="0" y="98"/>
                  </a:cubicBezTo>
                  <a:cubicBezTo>
                    <a:pt x="150" y="98"/>
                    <a:pt x="150" y="98"/>
                    <a:pt x="150" y="98"/>
                  </a:cubicBezTo>
                  <a:cubicBezTo>
                    <a:pt x="153" y="94"/>
                    <a:pt x="154" y="89"/>
                    <a:pt x="154" y="83"/>
                  </a:cubicBezTo>
                  <a:cubicBezTo>
                    <a:pt x="154" y="66"/>
                    <a:pt x="140" y="53"/>
                    <a:pt x="124" y="53"/>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49" name="Freeform 611">
              <a:extLst>
                <a:ext uri="{FF2B5EF4-FFF2-40B4-BE49-F238E27FC236}">
                  <a16:creationId xmlns:a16="http://schemas.microsoft.com/office/drawing/2014/main" id="{977AEE36-1425-4395-B015-10432D518F0D}"/>
                </a:ext>
              </a:extLst>
            </p:cNvPr>
            <p:cNvSpPr>
              <a:spLocks/>
            </p:cNvSpPr>
            <p:nvPr/>
          </p:nvSpPr>
          <p:spPr bwMode="auto">
            <a:xfrm>
              <a:off x="5671084" y="5894761"/>
              <a:ext cx="215587" cy="107793"/>
            </a:xfrm>
            <a:custGeom>
              <a:avLst/>
              <a:gdLst>
                <a:gd name="T0" fmla="*/ 78 w 86"/>
                <a:gd name="T1" fmla="*/ 26 h 43"/>
                <a:gd name="T2" fmla="*/ 75 w 86"/>
                <a:gd name="T3" fmla="*/ 26 h 43"/>
                <a:gd name="T4" fmla="*/ 75 w 86"/>
                <a:gd name="T5" fmla="*/ 21 h 43"/>
                <a:gd name="T6" fmla="*/ 53 w 86"/>
                <a:gd name="T7" fmla="*/ 0 h 43"/>
                <a:gd name="T8" fmla="*/ 32 w 86"/>
                <a:gd name="T9" fmla="*/ 19 h 43"/>
                <a:gd name="T10" fmla="*/ 24 w 86"/>
                <a:gd name="T11" fmla="*/ 17 h 43"/>
                <a:gd name="T12" fmla="*/ 11 w 86"/>
                <a:gd name="T13" fmla="*/ 29 h 43"/>
                <a:gd name="T14" fmla="*/ 7 w 86"/>
                <a:gd name="T15" fmla="*/ 28 h 43"/>
                <a:gd name="T16" fmla="*/ 0 w 86"/>
                <a:gd name="T17" fmla="*/ 36 h 43"/>
                <a:gd name="T18" fmla="*/ 7 w 86"/>
                <a:gd name="T19" fmla="*/ 43 h 43"/>
                <a:gd name="T20" fmla="*/ 78 w 86"/>
                <a:gd name="T21" fmla="*/ 43 h 43"/>
                <a:gd name="T22" fmla="*/ 86 w 86"/>
                <a:gd name="T23" fmla="*/ 34 h 43"/>
                <a:gd name="T24" fmla="*/ 78 w 86"/>
                <a:gd name="T25" fmla="*/ 26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 h="43">
                  <a:moveTo>
                    <a:pt x="78" y="26"/>
                  </a:moveTo>
                  <a:cubicBezTo>
                    <a:pt x="76" y="26"/>
                    <a:pt x="75" y="26"/>
                    <a:pt x="75" y="26"/>
                  </a:cubicBezTo>
                  <a:cubicBezTo>
                    <a:pt x="75" y="25"/>
                    <a:pt x="75" y="23"/>
                    <a:pt x="75" y="21"/>
                  </a:cubicBezTo>
                  <a:cubicBezTo>
                    <a:pt x="75" y="9"/>
                    <a:pt x="65" y="0"/>
                    <a:pt x="53" y="0"/>
                  </a:cubicBezTo>
                  <a:cubicBezTo>
                    <a:pt x="42" y="0"/>
                    <a:pt x="33" y="8"/>
                    <a:pt x="32" y="19"/>
                  </a:cubicBezTo>
                  <a:cubicBezTo>
                    <a:pt x="30" y="17"/>
                    <a:pt x="27" y="17"/>
                    <a:pt x="24" y="17"/>
                  </a:cubicBezTo>
                  <a:cubicBezTo>
                    <a:pt x="17" y="17"/>
                    <a:pt x="11" y="22"/>
                    <a:pt x="11" y="29"/>
                  </a:cubicBezTo>
                  <a:cubicBezTo>
                    <a:pt x="10" y="29"/>
                    <a:pt x="9" y="28"/>
                    <a:pt x="7" y="28"/>
                  </a:cubicBezTo>
                  <a:cubicBezTo>
                    <a:pt x="3" y="28"/>
                    <a:pt x="0" y="32"/>
                    <a:pt x="0" y="36"/>
                  </a:cubicBezTo>
                  <a:cubicBezTo>
                    <a:pt x="0" y="40"/>
                    <a:pt x="3" y="43"/>
                    <a:pt x="7" y="43"/>
                  </a:cubicBezTo>
                  <a:cubicBezTo>
                    <a:pt x="78" y="43"/>
                    <a:pt x="78" y="43"/>
                    <a:pt x="78" y="43"/>
                  </a:cubicBezTo>
                  <a:cubicBezTo>
                    <a:pt x="82" y="43"/>
                    <a:pt x="86" y="39"/>
                    <a:pt x="86" y="34"/>
                  </a:cubicBezTo>
                  <a:cubicBezTo>
                    <a:pt x="86" y="30"/>
                    <a:pt x="82" y="26"/>
                    <a:pt x="78" y="26"/>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0" name="Freeform 612">
              <a:extLst>
                <a:ext uri="{FF2B5EF4-FFF2-40B4-BE49-F238E27FC236}">
                  <a16:creationId xmlns:a16="http://schemas.microsoft.com/office/drawing/2014/main" id="{0750C0D1-ED88-4774-A663-447B5E545877}"/>
                </a:ext>
              </a:extLst>
            </p:cNvPr>
            <p:cNvSpPr>
              <a:spLocks/>
            </p:cNvSpPr>
            <p:nvPr/>
          </p:nvSpPr>
          <p:spPr bwMode="auto">
            <a:xfrm>
              <a:off x="4851037" y="5616409"/>
              <a:ext cx="125531" cy="84597"/>
            </a:xfrm>
            <a:custGeom>
              <a:avLst/>
              <a:gdLst>
                <a:gd name="T0" fmla="*/ 45 w 50"/>
                <a:gd name="T1" fmla="*/ 25 h 34"/>
                <a:gd name="T2" fmla="*/ 43 w 50"/>
                <a:gd name="T3" fmla="*/ 26 h 34"/>
                <a:gd name="T4" fmla="*/ 45 w 50"/>
                <a:gd name="T5" fmla="*/ 17 h 34"/>
                <a:gd name="T6" fmla="*/ 28 w 50"/>
                <a:gd name="T7" fmla="*/ 0 h 34"/>
                <a:gd name="T8" fmla="*/ 11 w 50"/>
                <a:gd name="T9" fmla="*/ 17 h 34"/>
                <a:gd name="T10" fmla="*/ 11 w 50"/>
                <a:gd name="T11" fmla="*/ 19 h 34"/>
                <a:gd name="T12" fmla="*/ 8 w 50"/>
                <a:gd name="T13" fmla="*/ 18 h 34"/>
                <a:gd name="T14" fmla="*/ 0 w 50"/>
                <a:gd name="T15" fmla="*/ 26 h 34"/>
                <a:gd name="T16" fmla="*/ 8 w 50"/>
                <a:gd name="T17" fmla="*/ 34 h 34"/>
                <a:gd name="T18" fmla="*/ 45 w 50"/>
                <a:gd name="T19" fmla="*/ 34 h 34"/>
                <a:gd name="T20" fmla="*/ 50 w 50"/>
                <a:gd name="T21" fmla="*/ 30 h 34"/>
                <a:gd name="T22" fmla="*/ 45 w 50"/>
                <a:gd name="T23" fmla="*/ 2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34">
                  <a:moveTo>
                    <a:pt x="45" y="25"/>
                  </a:moveTo>
                  <a:cubicBezTo>
                    <a:pt x="44" y="25"/>
                    <a:pt x="43" y="25"/>
                    <a:pt x="43" y="26"/>
                  </a:cubicBezTo>
                  <a:cubicBezTo>
                    <a:pt x="44" y="23"/>
                    <a:pt x="45" y="20"/>
                    <a:pt x="45" y="17"/>
                  </a:cubicBezTo>
                  <a:cubicBezTo>
                    <a:pt x="45" y="8"/>
                    <a:pt x="37" y="0"/>
                    <a:pt x="28" y="0"/>
                  </a:cubicBezTo>
                  <a:cubicBezTo>
                    <a:pt x="19" y="0"/>
                    <a:pt x="11" y="8"/>
                    <a:pt x="11" y="17"/>
                  </a:cubicBezTo>
                  <a:cubicBezTo>
                    <a:pt x="11" y="18"/>
                    <a:pt x="11" y="18"/>
                    <a:pt x="11" y="19"/>
                  </a:cubicBezTo>
                  <a:cubicBezTo>
                    <a:pt x="10" y="18"/>
                    <a:pt x="9" y="18"/>
                    <a:pt x="8" y="18"/>
                  </a:cubicBezTo>
                  <a:cubicBezTo>
                    <a:pt x="4" y="18"/>
                    <a:pt x="0" y="22"/>
                    <a:pt x="0" y="26"/>
                  </a:cubicBezTo>
                  <a:cubicBezTo>
                    <a:pt x="0" y="31"/>
                    <a:pt x="4" y="34"/>
                    <a:pt x="8" y="34"/>
                  </a:cubicBezTo>
                  <a:cubicBezTo>
                    <a:pt x="45" y="34"/>
                    <a:pt x="45" y="34"/>
                    <a:pt x="45" y="34"/>
                  </a:cubicBezTo>
                  <a:cubicBezTo>
                    <a:pt x="48" y="34"/>
                    <a:pt x="50" y="32"/>
                    <a:pt x="50" y="30"/>
                  </a:cubicBezTo>
                  <a:cubicBezTo>
                    <a:pt x="50" y="27"/>
                    <a:pt x="48" y="25"/>
                    <a:pt x="45" y="25"/>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1" name="Freeform 613">
              <a:extLst>
                <a:ext uri="{FF2B5EF4-FFF2-40B4-BE49-F238E27FC236}">
                  <a16:creationId xmlns:a16="http://schemas.microsoft.com/office/drawing/2014/main" id="{6575273E-34DB-4683-8AF2-8EB4757A425E}"/>
                </a:ext>
              </a:extLst>
            </p:cNvPr>
            <p:cNvSpPr>
              <a:spLocks/>
            </p:cNvSpPr>
            <p:nvPr/>
          </p:nvSpPr>
          <p:spPr bwMode="auto">
            <a:xfrm>
              <a:off x="5428208" y="5679175"/>
              <a:ext cx="102335" cy="62766"/>
            </a:xfrm>
            <a:custGeom>
              <a:avLst/>
              <a:gdLst>
                <a:gd name="T0" fmla="*/ 34 w 41"/>
                <a:gd name="T1" fmla="*/ 5 h 25"/>
                <a:gd name="T2" fmla="*/ 34 w 41"/>
                <a:gd name="T3" fmla="*/ 1 h 25"/>
                <a:gd name="T4" fmla="*/ 28 w 41"/>
                <a:gd name="T5" fmla="*/ 5 h 25"/>
                <a:gd name="T6" fmla="*/ 24 w 41"/>
                <a:gd name="T7" fmla="*/ 4 h 25"/>
                <a:gd name="T8" fmla="*/ 14 w 41"/>
                <a:gd name="T9" fmla="*/ 10 h 25"/>
                <a:gd name="T10" fmla="*/ 13 w 41"/>
                <a:gd name="T11" fmla="*/ 19 h 25"/>
                <a:gd name="T12" fmla="*/ 41 w 41"/>
                <a:gd name="T13" fmla="*/ 0 h 25"/>
                <a:gd name="T14" fmla="*/ 34 w 41"/>
                <a:gd name="T15" fmla="*/ 5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25">
                  <a:moveTo>
                    <a:pt x="34" y="5"/>
                  </a:moveTo>
                  <a:cubicBezTo>
                    <a:pt x="34" y="4"/>
                    <a:pt x="34" y="3"/>
                    <a:pt x="34" y="1"/>
                  </a:cubicBezTo>
                  <a:cubicBezTo>
                    <a:pt x="32" y="4"/>
                    <a:pt x="31" y="5"/>
                    <a:pt x="28" y="5"/>
                  </a:cubicBezTo>
                  <a:cubicBezTo>
                    <a:pt x="26" y="4"/>
                    <a:pt x="24" y="4"/>
                    <a:pt x="24" y="4"/>
                  </a:cubicBezTo>
                  <a:cubicBezTo>
                    <a:pt x="14" y="10"/>
                    <a:pt x="14" y="10"/>
                    <a:pt x="14" y="10"/>
                  </a:cubicBezTo>
                  <a:cubicBezTo>
                    <a:pt x="14" y="10"/>
                    <a:pt x="0" y="14"/>
                    <a:pt x="13" y="19"/>
                  </a:cubicBezTo>
                  <a:cubicBezTo>
                    <a:pt x="31" y="25"/>
                    <a:pt x="40" y="11"/>
                    <a:pt x="41" y="0"/>
                  </a:cubicBezTo>
                  <a:cubicBezTo>
                    <a:pt x="39" y="3"/>
                    <a:pt x="36" y="4"/>
                    <a:pt x="34" y="5"/>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2" name="Freeform 614">
              <a:extLst>
                <a:ext uri="{FF2B5EF4-FFF2-40B4-BE49-F238E27FC236}">
                  <a16:creationId xmlns:a16="http://schemas.microsoft.com/office/drawing/2014/main" id="{6B37EA22-EA77-48CF-A7F9-39E5F4AA45FF}"/>
                </a:ext>
              </a:extLst>
            </p:cNvPr>
            <p:cNvSpPr>
              <a:spLocks/>
            </p:cNvSpPr>
            <p:nvPr/>
          </p:nvSpPr>
          <p:spPr bwMode="auto">
            <a:xfrm>
              <a:off x="4885148" y="5709193"/>
              <a:ext cx="276988" cy="240147"/>
            </a:xfrm>
            <a:custGeom>
              <a:avLst/>
              <a:gdLst>
                <a:gd name="T0" fmla="*/ 13 w 110"/>
                <a:gd name="T1" fmla="*/ 94 h 96"/>
                <a:gd name="T2" fmla="*/ 32 w 110"/>
                <a:gd name="T3" fmla="*/ 75 h 96"/>
                <a:gd name="T4" fmla="*/ 35 w 110"/>
                <a:gd name="T5" fmla="*/ 70 h 96"/>
                <a:gd name="T6" fmla="*/ 35 w 110"/>
                <a:gd name="T7" fmla="*/ 70 h 96"/>
                <a:gd name="T8" fmla="*/ 37 w 110"/>
                <a:gd name="T9" fmla="*/ 65 h 96"/>
                <a:gd name="T10" fmla="*/ 107 w 110"/>
                <a:gd name="T11" fmla="*/ 6 h 96"/>
                <a:gd name="T12" fmla="*/ 107 w 110"/>
                <a:gd name="T13" fmla="*/ 7 h 96"/>
                <a:gd name="T14" fmla="*/ 109 w 110"/>
                <a:gd name="T15" fmla="*/ 7 h 96"/>
                <a:gd name="T16" fmla="*/ 109 w 110"/>
                <a:gd name="T17" fmla="*/ 7 h 96"/>
                <a:gd name="T18" fmla="*/ 110 w 110"/>
                <a:gd name="T19" fmla="*/ 5 h 96"/>
                <a:gd name="T20" fmla="*/ 106 w 110"/>
                <a:gd name="T21" fmla="*/ 0 h 96"/>
                <a:gd name="T22" fmla="*/ 104 w 110"/>
                <a:gd name="T23" fmla="*/ 0 h 96"/>
                <a:gd name="T24" fmla="*/ 104 w 110"/>
                <a:gd name="T25" fmla="*/ 0 h 96"/>
                <a:gd name="T26" fmla="*/ 103 w 110"/>
                <a:gd name="T27" fmla="*/ 2 h 96"/>
                <a:gd name="T28" fmla="*/ 104 w 110"/>
                <a:gd name="T29" fmla="*/ 3 h 96"/>
                <a:gd name="T30" fmla="*/ 35 w 110"/>
                <a:gd name="T31" fmla="*/ 62 h 96"/>
                <a:gd name="T32" fmla="*/ 29 w 110"/>
                <a:gd name="T33" fmla="*/ 64 h 96"/>
                <a:gd name="T34" fmla="*/ 24 w 110"/>
                <a:gd name="T35" fmla="*/ 65 h 96"/>
                <a:gd name="T36" fmla="*/ 2 w 110"/>
                <a:gd name="T37" fmla="*/ 82 h 96"/>
                <a:gd name="T38" fmla="*/ 1 w 110"/>
                <a:gd name="T39" fmla="*/ 88 h 96"/>
                <a:gd name="T40" fmla="*/ 6 w 110"/>
                <a:gd name="T41" fmla="*/ 94 h 96"/>
                <a:gd name="T42" fmla="*/ 13 w 110"/>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 h="96">
                  <a:moveTo>
                    <a:pt x="13" y="94"/>
                  </a:moveTo>
                  <a:cubicBezTo>
                    <a:pt x="32" y="75"/>
                    <a:pt x="32" y="75"/>
                    <a:pt x="32" y="75"/>
                  </a:cubicBezTo>
                  <a:cubicBezTo>
                    <a:pt x="34" y="73"/>
                    <a:pt x="34" y="72"/>
                    <a:pt x="35" y="70"/>
                  </a:cubicBezTo>
                  <a:cubicBezTo>
                    <a:pt x="35" y="70"/>
                    <a:pt x="35" y="70"/>
                    <a:pt x="35" y="70"/>
                  </a:cubicBezTo>
                  <a:cubicBezTo>
                    <a:pt x="35" y="68"/>
                    <a:pt x="36" y="67"/>
                    <a:pt x="37" y="65"/>
                  </a:cubicBezTo>
                  <a:cubicBezTo>
                    <a:pt x="107" y="6"/>
                    <a:pt x="107" y="6"/>
                    <a:pt x="107" y="6"/>
                  </a:cubicBezTo>
                  <a:cubicBezTo>
                    <a:pt x="107" y="7"/>
                    <a:pt x="107" y="7"/>
                    <a:pt x="107" y="7"/>
                  </a:cubicBezTo>
                  <a:cubicBezTo>
                    <a:pt x="108" y="8"/>
                    <a:pt x="109" y="8"/>
                    <a:pt x="109" y="7"/>
                  </a:cubicBezTo>
                  <a:cubicBezTo>
                    <a:pt x="109" y="7"/>
                    <a:pt x="109" y="7"/>
                    <a:pt x="109" y="7"/>
                  </a:cubicBezTo>
                  <a:cubicBezTo>
                    <a:pt x="110" y="6"/>
                    <a:pt x="110" y="5"/>
                    <a:pt x="110" y="5"/>
                  </a:cubicBezTo>
                  <a:cubicBezTo>
                    <a:pt x="106" y="0"/>
                    <a:pt x="106" y="0"/>
                    <a:pt x="106" y="0"/>
                  </a:cubicBezTo>
                  <a:cubicBezTo>
                    <a:pt x="105" y="0"/>
                    <a:pt x="104" y="0"/>
                    <a:pt x="104" y="0"/>
                  </a:cubicBezTo>
                  <a:cubicBezTo>
                    <a:pt x="104" y="0"/>
                    <a:pt x="104" y="0"/>
                    <a:pt x="104" y="0"/>
                  </a:cubicBezTo>
                  <a:cubicBezTo>
                    <a:pt x="103" y="1"/>
                    <a:pt x="103" y="2"/>
                    <a:pt x="103" y="2"/>
                  </a:cubicBezTo>
                  <a:cubicBezTo>
                    <a:pt x="104" y="3"/>
                    <a:pt x="104" y="3"/>
                    <a:pt x="104" y="3"/>
                  </a:cubicBezTo>
                  <a:cubicBezTo>
                    <a:pt x="35" y="62"/>
                    <a:pt x="35" y="62"/>
                    <a:pt x="35" y="62"/>
                  </a:cubicBezTo>
                  <a:cubicBezTo>
                    <a:pt x="33" y="63"/>
                    <a:pt x="31" y="64"/>
                    <a:pt x="29" y="64"/>
                  </a:cubicBezTo>
                  <a:cubicBezTo>
                    <a:pt x="28" y="64"/>
                    <a:pt x="26" y="64"/>
                    <a:pt x="24" y="65"/>
                  </a:cubicBezTo>
                  <a:cubicBezTo>
                    <a:pt x="2" y="82"/>
                    <a:pt x="2" y="82"/>
                    <a:pt x="2" y="82"/>
                  </a:cubicBezTo>
                  <a:cubicBezTo>
                    <a:pt x="0" y="83"/>
                    <a:pt x="0" y="86"/>
                    <a:pt x="1"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3" name="Freeform 615">
              <a:extLst>
                <a:ext uri="{FF2B5EF4-FFF2-40B4-BE49-F238E27FC236}">
                  <a16:creationId xmlns:a16="http://schemas.microsoft.com/office/drawing/2014/main" id="{5D0D4B41-E6A1-4ACF-A282-BFBB690E50DC}"/>
                </a:ext>
              </a:extLst>
            </p:cNvPr>
            <p:cNvSpPr>
              <a:spLocks/>
            </p:cNvSpPr>
            <p:nvPr/>
          </p:nvSpPr>
          <p:spPr bwMode="auto">
            <a:xfrm>
              <a:off x="5078903" y="5741940"/>
              <a:ext cx="77775" cy="34112"/>
            </a:xfrm>
            <a:custGeom>
              <a:avLst/>
              <a:gdLst>
                <a:gd name="T0" fmla="*/ 2 w 31"/>
                <a:gd name="T1" fmla="*/ 0 h 14"/>
                <a:gd name="T2" fmla="*/ 8 w 31"/>
                <a:gd name="T3" fmla="*/ 9 h 14"/>
                <a:gd name="T4" fmla="*/ 25 w 31"/>
                <a:gd name="T5" fmla="*/ 7 h 14"/>
                <a:gd name="T6" fmla="*/ 31 w 31"/>
                <a:gd name="T7" fmla="*/ 11 h 14"/>
                <a:gd name="T8" fmla="*/ 26 w 31"/>
                <a:gd name="T9" fmla="*/ 14 h 14"/>
                <a:gd name="T10" fmla="*/ 6 w 31"/>
                <a:gd name="T11" fmla="*/ 11 h 14"/>
                <a:gd name="T12" fmla="*/ 0 w 31"/>
                <a:gd name="T13" fmla="*/ 1 h 14"/>
                <a:gd name="T14" fmla="*/ 2 w 31"/>
                <a:gd name="T15" fmla="*/ 0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14">
                  <a:moveTo>
                    <a:pt x="2" y="0"/>
                  </a:moveTo>
                  <a:cubicBezTo>
                    <a:pt x="2" y="0"/>
                    <a:pt x="5" y="8"/>
                    <a:pt x="8" y="9"/>
                  </a:cubicBezTo>
                  <a:cubicBezTo>
                    <a:pt x="11" y="10"/>
                    <a:pt x="25" y="7"/>
                    <a:pt x="25" y="7"/>
                  </a:cubicBezTo>
                  <a:cubicBezTo>
                    <a:pt x="31" y="11"/>
                    <a:pt x="31" y="11"/>
                    <a:pt x="31" y="11"/>
                  </a:cubicBezTo>
                  <a:cubicBezTo>
                    <a:pt x="26" y="14"/>
                    <a:pt x="26" y="14"/>
                    <a:pt x="26" y="14"/>
                  </a:cubicBezTo>
                  <a:cubicBezTo>
                    <a:pt x="26" y="14"/>
                    <a:pt x="11" y="13"/>
                    <a:pt x="6" y="11"/>
                  </a:cubicBezTo>
                  <a:cubicBezTo>
                    <a:pt x="2" y="10"/>
                    <a:pt x="0" y="1"/>
                    <a:pt x="0" y="1"/>
                  </a:cubicBezTo>
                  <a:lnTo>
                    <a:pt x="2"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4" name="Freeform 616">
              <a:extLst>
                <a:ext uri="{FF2B5EF4-FFF2-40B4-BE49-F238E27FC236}">
                  <a16:creationId xmlns:a16="http://schemas.microsoft.com/office/drawing/2014/main" id="{38CB5762-3680-4171-BAE0-BA801D93376F}"/>
                </a:ext>
              </a:extLst>
            </p:cNvPr>
            <p:cNvSpPr>
              <a:spLocks/>
            </p:cNvSpPr>
            <p:nvPr/>
          </p:nvSpPr>
          <p:spPr bwMode="auto">
            <a:xfrm>
              <a:off x="5081632" y="5709193"/>
              <a:ext cx="278352" cy="240147"/>
            </a:xfrm>
            <a:custGeom>
              <a:avLst/>
              <a:gdLst>
                <a:gd name="T0" fmla="*/ 13 w 111"/>
                <a:gd name="T1" fmla="*/ 94 h 96"/>
                <a:gd name="T2" fmla="*/ 33 w 111"/>
                <a:gd name="T3" fmla="*/ 75 h 96"/>
                <a:gd name="T4" fmla="*/ 35 w 111"/>
                <a:gd name="T5" fmla="*/ 70 h 96"/>
                <a:gd name="T6" fmla="*/ 35 w 111"/>
                <a:gd name="T7" fmla="*/ 70 h 96"/>
                <a:gd name="T8" fmla="*/ 37 w 111"/>
                <a:gd name="T9" fmla="*/ 65 h 96"/>
                <a:gd name="T10" fmla="*/ 107 w 111"/>
                <a:gd name="T11" fmla="*/ 6 h 96"/>
                <a:gd name="T12" fmla="*/ 108 w 111"/>
                <a:gd name="T13" fmla="*/ 7 h 96"/>
                <a:gd name="T14" fmla="*/ 110 w 111"/>
                <a:gd name="T15" fmla="*/ 7 h 96"/>
                <a:gd name="T16" fmla="*/ 110 w 111"/>
                <a:gd name="T17" fmla="*/ 7 h 96"/>
                <a:gd name="T18" fmla="*/ 110 w 111"/>
                <a:gd name="T19" fmla="*/ 5 h 96"/>
                <a:gd name="T20" fmla="*/ 106 w 111"/>
                <a:gd name="T21" fmla="*/ 0 h 96"/>
                <a:gd name="T22" fmla="*/ 104 w 111"/>
                <a:gd name="T23" fmla="*/ 0 h 96"/>
                <a:gd name="T24" fmla="*/ 104 w 111"/>
                <a:gd name="T25" fmla="*/ 0 h 96"/>
                <a:gd name="T26" fmla="*/ 104 w 111"/>
                <a:gd name="T27" fmla="*/ 2 h 96"/>
                <a:gd name="T28" fmla="*/ 104 w 111"/>
                <a:gd name="T29" fmla="*/ 3 h 96"/>
                <a:gd name="T30" fmla="*/ 35 w 111"/>
                <a:gd name="T31" fmla="*/ 62 h 96"/>
                <a:gd name="T32" fmla="*/ 30 w 111"/>
                <a:gd name="T33" fmla="*/ 64 h 96"/>
                <a:gd name="T34" fmla="*/ 25 w 111"/>
                <a:gd name="T35" fmla="*/ 65 h 96"/>
                <a:gd name="T36" fmla="*/ 2 w 111"/>
                <a:gd name="T37" fmla="*/ 82 h 96"/>
                <a:gd name="T38" fmla="*/ 2 w 111"/>
                <a:gd name="T39" fmla="*/ 88 h 96"/>
                <a:gd name="T40" fmla="*/ 6 w 111"/>
                <a:gd name="T41" fmla="*/ 94 h 96"/>
                <a:gd name="T42" fmla="*/ 13 w 111"/>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1" h="96">
                  <a:moveTo>
                    <a:pt x="13" y="94"/>
                  </a:moveTo>
                  <a:cubicBezTo>
                    <a:pt x="33" y="75"/>
                    <a:pt x="33" y="75"/>
                    <a:pt x="33" y="75"/>
                  </a:cubicBezTo>
                  <a:cubicBezTo>
                    <a:pt x="34" y="73"/>
                    <a:pt x="35" y="72"/>
                    <a:pt x="35" y="70"/>
                  </a:cubicBezTo>
                  <a:cubicBezTo>
                    <a:pt x="35" y="70"/>
                    <a:pt x="35" y="70"/>
                    <a:pt x="35" y="70"/>
                  </a:cubicBezTo>
                  <a:cubicBezTo>
                    <a:pt x="35" y="68"/>
                    <a:pt x="36" y="67"/>
                    <a:pt x="37" y="65"/>
                  </a:cubicBezTo>
                  <a:cubicBezTo>
                    <a:pt x="107" y="6"/>
                    <a:pt x="107" y="6"/>
                    <a:pt x="107" y="6"/>
                  </a:cubicBezTo>
                  <a:cubicBezTo>
                    <a:pt x="108" y="7"/>
                    <a:pt x="108" y="7"/>
                    <a:pt x="108" y="7"/>
                  </a:cubicBezTo>
                  <a:cubicBezTo>
                    <a:pt x="108" y="8"/>
                    <a:pt x="109" y="8"/>
                    <a:pt x="110" y="7"/>
                  </a:cubicBezTo>
                  <a:cubicBezTo>
                    <a:pt x="110" y="7"/>
                    <a:pt x="110" y="7"/>
                    <a:pt x="110" y="7"/>
                  </a:cubicBezTo>
                  <a:cubicBezTo>
                    <a:pt x="111" y="6"/>
                    <a:pt x="111" y="5"/>
                    <a:pt x="110" y="5"/>
                  </a:cubicBezTo>
                  <a:cubicBezTo>
                    <a:pt x="106" y="0"/>
                    <a:pt x="106" y="0"/>
                    <a:pt x="106" y="0"/>
                  </a:cubicBezTo>
                  <a:cubicBezTo>
                    <a:pt x="106" y="0"/>
                    <a:pt x="105" y="0"/>
                    <a:pt x="104" y="0"/>
                  </a:cubicBezTo>
                  <a:cubicBezTo>
                    <a:pt x="104" y="0"/>
                    <a:pt x="104" y="0"/>
                    <a:pt x="104" y="0"/>
                  </a:cubicBezTo>
                  <a:cubicBezTo>
                    <a:pt x="103" y="1"/>
                    <a:pt x="103" y="2"/>
                    <a:pt x="104" y="2"/>
                  </a:cubicBezTo>
                  <a:cubicBezTo>
                    <a:pt x="104" y="3"/>
                    <a:pt x="104" y="3"/>
                    <a:pt x="104" y="3"/>
                  </a:cubicBezTo>
                  <a:cubicBezTo>
                    <a:pt x="35" y="62"/>
                    <a:pt x="35" y="62"/>
                    <a:pt x="35" y="62"/>
                  </a:cubicBezTo>
                  <a:cubicBezTo>
                    <a:pt x="33" y="63"/>
                    <a:pt x="32" y="64"/>
                    <a:pt x="30" y="64"/>
                  </a:cubicBezTo>
                  <a:cubicBezTo>
                    <a:pt x="28" y="64"/>
                    <a:pt x="26" y="64"/>
                    <a:pt x="25" y="65"/>
                  </a:cubicBezTo>
                  <a:cubicBezTo>
                    <a:pt x="2" y="82"/>
                    <a:pt x="2" y="82"/>
                    <a:pt x="2" y="82"/>
                  </a:cubicBezTo>
                  <a:cubicBezTo>
                    <a:pt x="0" y="83"/>
                    <a:pt x="0" y="86"/>
                    <a:pt x="2"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5" name="Freeform 617">
              <a:extLst>
                <a:ext uri="{FF2B5EF4-FFF2-40B4-BE49-F238E27FC236}">
                  <a16:creationId xmlns:a16="http://schemas.microsoft.com/office/drawing/2014/main" id="{F492284E-D0D9-4DE2-9B83-1DF40DEB6C22}"/>
                </a:ext>
              </a:extLst>
            </p:cNvPr>
            <p:cNvSpPr>
              <a:spLocks/>
            </p:cNvSpPr>
            <p:nvPr/>
          </p:nvSpPr>
          <p:spPr bwMode="auto">
            <a:xfrm>
              <a:off x="5264472" y="5709193"/>
              <a:ext cx="276988" cy="240147"/>
            </a:xfrm>
            <a:custGeom>
              <a:avLst/>
              <a:gdLst>
                <a:gd name="T0" fmla="*/ 13 w 110"/>
                <a:gd name="T1" fmla="*/ 94 h 96"/>
                <a:gd name="T2" fmla="*/ 33 w 110"/>
                <a:gd name="T3" fmla="*/ 75 h 96"/>
                <a:gd name="T4" fmla="*/ 35 w 110"/>
                <a:gd name="T5" fmla="*/ 70 h 96"/>
                <a:gd name="T6" fmla="*/ 35 w 110"/>
                <a:gd name="T7" fmla="*/ 70 h 96"/>
                <a:gd name="T8" fmla="*/ 37 w 110"/>
                <a:gd name="T9" fmla="*/ 65 h 96"/>
                <a:gd name="T10" fmla="*/ 107 w 110"/>
                <a:gd name="T11" fmla="*/ 6 h 96"/>
                <a:gd name="T12" fmla="*/ 107 w 110"/>
                <a:gd name="T13" fmla="*/ 7 h 96"/>
                <a:gd name="T14" fmla="*/ 110 w 110"/>
                <a:gd name="T15" fmla="*/ 7 h 96"/>
                <a:gd name="T16" fmla="*/ 110 w 110"/>
                <a:gd name="T17" fmla="*/ 7 h 96"/>
                <a:gd name="T18" fmla="*/ 110 w 110"/>
                <a:gd name="T19" fmla="*/ 5 h 96"/>
                <a:gd name="T20" fmla="*/ 106 w 110"/>
                <a:gd name="T21" fmla="*/ 0 h 96"/>
                <a:gd name="T22" fmla="*/ 104 w 110"/>
                <a:gd name="T23" fmla="*/ 0 h 96"/>
                <a:gd name="T24" fmla="*/ 104 w 110"/>
                <a:gd name="T25" fmla="*/ 0 h 96"/>
                <a:gd name="T26" fmla="*/ 104 w 110"/>
                <a:gd name="T27" fmla="*/ 2 h 96"/>
                <a:gd name="T28" fmla="*/ 104 w 110"/>
                <a:gd name="T29" fmla="*/ 3 h 96"/>
                <a:gd name="T30" fmla="*/ 35 w 110"/>
                <a:gd name="T31" fmla="*/ 62 h 96"/>
                <a:gd name="T32" fmla="*/ 29 w 110"/>
                <a:gd name="T33" fmla="*/ 64 h 96"/>
                <a:gd name="T34" fmla="*/ 25 w 110"/>
                <a:gd name="T35" fmla="*/ 65 h 96"/>
                <a:gd name="T36" fmla="*/ 2 w 110"/>
                <a:gd name="T37" fmla="*/ 82 h 96"/>
                <a:gd name="T38" fmla="*/ 1 w 110"/>
                <a:gd name="T39" fmla="*/ 88 h 96"/>
                <a:gd name="T40" fmla="*/ 6 w 110"/>
                <a:gd name="T41" fmla="*/ 94 h 96"/>
                <a:gd name="T42" fmla="*/ 13 w 110"/>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 h="96">
                  <a:moveTo>
                    <a:pt x="13" y="94"/>
                  </a:moveTo>
                  <a:cubicBezTo>
                    <a:pt x="33" y="75"/>
                    <a:pt x="33" y="75"/>
                    <a:pt x="33" y="75"/>
                  </a:cubicBezTo>
                  <a:cubicBezTo>
                    <a:pt x="34" y="73"/>
                    <a:pt x="35" y="72"/>
                    <a:pt x="35" y="70"/>
                  </a:cubicBezTo>
                  <a:cubicBezTo>
                    <a:pt x="35" y="70"/>
                    <a:pt x="35" y="70"/>
                    <a:pt x="35" y="70"/>
                  </a:cubicBezTo>
                  <a:cubicBezTo>
                    <a:pt x="35" y="68"/>
                    <a:pt x="36" y="67"/>
                    <a:pt x="37" y="65"/>
                  </a:cubicBezTo>
                  <a:cubicBezTo>
                    <a:pt x="107" y="6"/>
                    <a:pt x="107" y="6"/>
                    <a:pt x="107" y="6"/>
                  </a:cubicBezTo>
                  <a:cubicBezTo>
                    <a:pt x="107" y="7"/>
                    <a:pt x="107" y="7"/>
                    <a:pt x="107" y="7"/>
                  </a:cubicBezTo>
                  <a:cubicBezTo>
                    <a:pt x="108" y="8"/>
                    <a:pt x="109" y="8"/>
                    <a:pt x="110" y="7"/>
                  </a:cubicBezTo>
                  <a:cubicBezTo>
                    <a:pt x="110" y="7"/>
                    <a:pt x="110" y="7"/>
                    <a:pt x="110" y="7"/>
                  </a:cubicBezTo>
                  <a:cubicBezTo>
                    <a:pt x="110" y="6"/>
                    <a:pt x="110" y="5"/>
                    <a:pt x="110" y="5"/>
                  </a:cubicBezTo>
                  <a:cubicBezTo>
                    <a:pt x="106" y="0"/>
                    <a:pt x="106" y="0"/>
                    <a:pt x="106" y="0"/>
                  </a:cubicBezTo>
                  <a:cubicBezTo>
                    <a:pt x="106" y="0"/>
                    <a:pt x="104" y="0"/>
                    <a:pt x="104" y="0"/>
                  </a:cubicBezTo>
                  <a:cubicBezTo>
                    <a:pt x="104" y="0"/>
                    <a:pt x="104" y="0"/>
                    <a:pt x="104" y="0"/>
                  </a:cubicBezTo>
                  <a:cubicBezTo>
                    <a:pt x="103" y="1"/>
                    <a:pt x="103" y="2"/>
                    <a:pt x="104" y="2"/>
                  </a:cubicBezTo>
                  <a:cubicBezTo>
                    <a:pt x="104" y="3"/>
                    <a:pt x="104" y="3"/>
                    <a:pt x="104" y="3"/>
                  </a:cubicBezTo>
                  <a:cubicBezTo>
                    <a:pt x="35" y="62"/>
                    <a:pt x="35" y="62"/>
                    <a:pt x="35" y="62"/>
                  </a:cubicBezTo>
                  <a:cubicBezTo>
                    <a:pt x="33" y="63"/>
                    <a:pt x="31" y="64"/>
                    <a:pt x="29" y="64"/>
                  </a:cubicBezTo>
                  <a:cubicBezTo>
                    <a:pt x="28" y="64"/>
                    <a:pt x="26" y="64"/>
                    <a:pt x="25" y="65"/>
                  </a:cubicBezTo>
                  <a:cubicBezTo>
                    <a:pt x="2" y="82"/>
                    <a:pt x="2" y="82"/>
                    <a:pt x="2" y="82"/>
                  </a:cubicBezTo>
                  <a:cubicBezTo>
                    <a:pt x="0" y="83"/>
                    <a:pt x="0" y="86"/>
                    <a:pt x="1"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6" name="Freeform 618">
              <a:extLst>
                <a:ext uri="{FF2B5EF4-FFF2-40B4-BE49-F238E27FC236}">
                  <a16:creationId xmlns:a16="http://schemas.microsoft.com/office/drawing/2014/main" id="{0EC341F2-B22F-4327-9A92-184DEF5E43FF}"/>
                </a:ext>
              </a:extLst>
            </p:cNvPr>
            <p:cNvSpPr>
              <a:spLocks/>
            </p:cNvSpPr>
            <p:nvPr/>
          </p:nvSpPr>
          <p:spPr bwMode="auto">
            <a:xfrm>
              <a:off x="5222173" y="5681904"/>
              <a:ext cx="69588" cy="66859"/>
            </a:xfrm>
            <a:custGeom>
              <a:avLst/>
              <a:gdLst>
                <a:gd name="T0" fmla="*/ 27 w 28"/>
                <a:gd name="T1" fmla="*/ 16 h 27"/>
                <a:gd name="T2" fmla="*/ 26 w 28"/>
                <a:gd name="T3" fmla="*/ 15 h 27"/>
                <a:gd name="T4" fmla="*/ 25 w 28"/>
                <a:gd name="T5" fmla="*/ 13 h 27"/>
                <a:gd name="T6" fmla="*/ 25 w 28"/>
                <a:gd name="T7" fmla="*/ 13 h 27"/>
                <a:gd name="T8" fmla="*/ 11 w 28"/>
                <a:gd name="T9" fmla="*/ 1 h 27"/>
                <a:gd name="T10" fmla="*/ 0 w 28"/>
                <a:gd name="T11" fmla="*/ 14 h 27"/>
                <a:gd name="T12" fmla="*/ 13 w 28"/>
                <a:gd name="T13" fmla="*/ 26 h 27"/>
                <a:gd name="T14" fmla="*/ 21 w 28"/>
                <a:gd name="T15" fmla="*/ 26 h 27"/>
                <a:gd name="T16" fmla="*/ 25 w 28"/>
                <a:gd name="T17" fmla="*/ 23 h 27"/>
                <a:gd name="T18" fmla="*/ 25 w 28"/>
                <a:gd name="T19" fmla="*/ 19 h 27"/>
                <a:gd name="T20" fmla="*/ 27 w 28"/>
                <a:gd name="T21" fmla="*/ 19 h 27"/>
                <a:gd name="T22" fmla="*/ 27 w 28"/>
                <a:gd name="T23" fmla="*/ 1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 h="27">
                  <a:moveTo>
                    <a:pt x="27" y="16"/>
                  </a:moveTo>
                  <a:cubicBezTo>
                    <a:pt x="26" y="15"/>
                    <a:pt x="26" y="15"/>
                    <a:pt x="26" y="15"/>
                  </a:cubicBezTo>
                  <a:cubicBezTo>
                    <a:pt x="25" y="14"/>
                    <a:pt x="25" y="14"/>
                    <a:pt x="25" y="13"/>
                  </a:cubicBezTo>
                  <a:cubicBezTo>
                    <a:pt x="25" y="13"/>
                    <a:pt x="25" y="13"/>
                    <a:pt x="25" y="13"/>
                  </a:cubicBezTo>
                  <a:cubicBezTo>
                    <a:pt x="24" y="6"/>
                    <a:pt x="18" y="0"/>
                    <a:pt x="11" y="1"/>
                  </a:cubicBezTo>
                  <a:cubicBezTo>
                    <a:pt x="4" y="2"/>
                    <a:pt x="0" y="8"/>
                    <a:pt x="0" y="14"/>
                  </a:cubicBezTo>
                  <a:cubicBezTo>
                    <a:pt x="0" y="21"/>
                    <a:pt x="6" y="27"/>
                    <a:pt x="13" y="26"/>
                  </a:cubicBezTo>
                  <a:cubicBezTo>
                    <a:pt x="15" y="26"/>
                    <a:pt x="18" y="26"/>
                    <a:pt x="21" y="26"/>
                  </a:cubicBezTo>
                  <a:cubicBezTo>
                    <a:pt x="23" y="26"/>
                    <a:pt x="25" y="25"/>
                    <a:pt x="25" y="23"/>
                  </a:cubicBezTo>
                  <a:cubicBezTo>
                    <a:pt x="25" y="21"/>
                    <a:pt x="25" y="20"/>
                    <a:pt x="25" y="19"/>
                  </a:cubicBezTo>
                  <a:cubicBezTo>
                    <a:pt x="27" y="19"/>
                    <a:pt x="27" y="19"/>
                    <a:pt x="27" y="19"/>
                  </a:cubicBezTo>
                  <a:cubicBezTo>
                    <a:pt x="28" y="18"/>
                    <a:pt x="28" y="17"/>
                    <a:pt x="27" y="16"/>
                  </a:cubicBezTo>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7" name="Freeform 619">
              <a:extLst>
                <a:ext uri="{FF2B5EF4-FFF2-40B4-BE49-F238E27FC236}">
                  <a16:creationId xmlns:a16="http://schemas.microsoft.com/office/drawing/2014/main" id="{0DB738B7-07EA-433B-A795-DB31A111CFC9}"/>
                </a:ext>
              </a:extLst>
            </p:cNvPr>
            <p:cNvSpPr>
              <a:spLocks/>
            </p:cNvSpPr>
            <p:nvPr/>
          </p:nvSpPr>
          <p:spPr bwMode="auto">
            <a:xfrm>
              <a:off x="5213986" y="5733754"/>
              <a:ext cx="58672" cy="30018"/>
            </a:xfrm>
            <a:custGeom>
              <a:avLst/>
              <a:gdLst>
                <a:gd name="T0" fmla="*/ 23 w 23"/>
                <a:gd name="T1" fmla="*/ 5 h 12"/>
                <a:gd name="T2" fmla="*/ 21 w 23"/>
                <a:gd name="T3" fmla="*/ 5 h 12"/>
                <a:gd name="T4" fmla="*/ 14 w 23"/>
                <a:gd name="T5" fmla="*/ 8 h 12"/>
                <a:gd name="T6" fmla="*/ 11 w 23"/>
                <a:gd name="T7" fmla="*/ 12 h 12"/>
                <a:gd name="T8" fmla="*/ 0 w 23"/>
                <a:gd name="T9" fmla="*/ 8 h 12"/>
                <a:gd name="T10" fmla="*/ 9 w 23"/>
                <a:gd name="T11" fmla="*/ 0 h 12"/>
                <a:gd name="T12" fmla="*/ 23 w 23"/>
                <a:gd name="T13" fmla="*/ 5 h 12"/>
              </a:gdLst>
              <a:ahLst/>
              <a:cxnLst>
                <a:cxn ang="0">
                  <a:pos x="T0" y="T1"/>
                </a:cxn>
                <a:cxn ang="0">
                  <a:pos x="T2" y="T3"/>
                </a:cxn>
                <a:cxn ang="0">
                  <a:pos x="T4" y="T5"/>
                </a:cxn>
                <a:cxn ang="0">
                  <a:pos x="T6" y="T7"/>
                </a:cxn>
                <a:cxn ang="0">
                  <a:pos x="T8" y="T9"/>
                </a:cxn>
                <a:cxn ang="0">
                  <a:pos x="T10" y="T11"/>
                </a:cxn>
                <a:cxn ang="0">
                  <a:pos x="T12" y="T13"/>
                </a:cxn>
              </a:cxnLst>
              <a:rect l="0" t="0" r="r" b="b"/>
              <a:pathLst>
                <a:path w="23" h="12">
                  <a:moveTo>
                    <a:pt x="23" y="5"/>
                  </a:moveTo>
                  <a:cubicBezTo>
                    <a:pt x="21" y="5"/>
                    <a:pt x="21" y="5"/>
                    <a:pt x="21" y="5"/>
                  </a:cubicBezTo>
                  <a:cubicBezTo>
                    <a:pt x="19" y="5"/>
                    <a:pt x="16" y="7"/>
                    <a:pt x="14" y="8"/>
                  </a:cubicBezTo>
                  <a:cubicBezTo>
                    <a:pt x="11" y="12"/>
                    <a:pt x="11" y="12"/>
                    <a:pt x="11" y="12"/>
                  </a:cubicBezTo>
                  <a:cubicBezTo>
                    <a:pt x="0" y="8"/>
                    <a:pt x="0" y="8"/>
                    <a:pt x="0" y="8"/>
                  </a:cubicBezTo>
                  <a:cubicBezTo>
                    <a:pt x="9" y="0"/>
                    <a:pt x="9" y="0"/>
                    <a:pt x="9" y="0"/>
                  </a:cubicBezTo>
                  <a:lnTo>
                    <a:pt x="23" y="5"/>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8" name="Freeform 620">
              <a:extLst>
                <a:ext uri="{FF2B5EF4-FFF2-40B4-BE49-F238E27FC236}">
                  <a16:creationId xmlns:a16="http://schemas.microsoft.com/office/drawing/2014/main" id="{306C0363-85AA-46A2-B5DC-BD361A4C7124}"/>
                </a:ext>
              </a:extLst>
            </p:cNvPr>
            <p:cNvSpPr>
              <a:spLocks/>
            </p:cNvSpPr>
            <p:nvPr/>
          </p:nvSpPr>
          <p:spPr bwMode="auto">
            <a:xfrm>
              <a:off x="5275387" y="5716015"/>
              <a:ext cx="4093" cy="5458"/>
            </a:xfrm>
            <a:custGeom>
              <a:avLst/>
              <a:gdLst>
                <a:gd name="T0" fmla="*/ 0 w 2"/>
                <a:gd name="T1" fmla="*/ 1 h 2"/>
                <a:gd name="T2" fmla="*/ 1 w 2"/>
                <a:gd name="T3" fmla="*/ 2 h 2"/>
                <a:gd name="T4" fmla="*/ 2 w 2"/>
                <a:gd name="T5" fmla="*/ 1 h 2"/>
                <a:gd name="T6" fmla="*/ 1 w 2"/>
                <a:gd name="T7" fmla="*/ 0 h 2"/>
                <a:gd name="T8" fmla="*/ 0 w 2"/>
                <a:gd name="T9" fmla="*/ 1 h 2"/>
              </a:gdLst>
              <a:ahLst/>
              <a:cxnLst>
                <a:cxn ang="0">
                  <a:pos x="T0" y="T1"/>
                </a:cxn>
                <a:cxn ang="0">
                  <a:pos x="T2" y="T3"/>
                </a:cxn>
                <a:cxn ang="0">
                  <a:pos x="T4" y="T5"/>
                </a:cxn>
                <a:cxn ang="0">
                  <a:pos x="T6" y="T7"/>
                </a:cxn>
                <a:cxn ang="0">
                  <a:pos x="T8" y="T9"/>
                </a:cxn>
              </a:cxnLst>
              <a:rect l="0" t="0" r="r" b="b"/>
              <a:pathLst>
                <a:path w="2" h="2">
                  <a:moveTo>
                    <a:pt x="0" y="1"/>
                  </a:moveTo>
                  <a:cubicBezTo>
                    <a:pt x="0" y="2"/>
                    <a:pt x="1" y="2"/>
                    <a:pt x="1" y="2"/>
                  </a:cubicBezTo>
                  <a:cubicBezTo>
                    <a:pt x="2" y="2"/>
                    <a:pt x="2" y="1"/>
                    <a:pt x="2" y="1"/>
                  </a:cubicBezTo>
                  <a:cubicBezTo>
                    <a:pt x="2" y="0"/>
                    <a:pt x="2" y="0"/>
                    <a:pt x="1" y="0"/>
                  </a:cubicBezTo>
                  <a:cubicBezTo>
                    <a:pt x="0" y="0"/>
                    <a:pt x="0" y="0"/>
                    <a:pt x="0"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9" name="Freeform 621">
              <a:extLst>
                <a:ext uri="{FF2B5EF4-FFF2-40B4-BE49-F238E27FC236}">
                  <a16:creationId xmlns:a16="http://schemas.microsoft.com/office/drawing/2014/main" id="{651B5F93-0251-4977-A81C-590011939DD8}"/>
                </a:ext>
              </a:extLst>
            </p:cNvPr>
            <p:cNvSpPr>
              <a:spLocks/>
            </p:cNvSpPr>
            <p:nvPr/>
          </p:nvSpPr>
          <p:spPr bwMode="auto">
            <a:xfrm>
              <a:off x="5219444" y="5673717"/>
              <a:ext cx="68224" cy="75046"/>
            </a:xfrm>
            <a:custGeom>
              <a:avLst/>
              <a:gdLst>
                <a:gd name="T0" fmla="*/ 26 w 27"/>
                <a:gd name="T1" fmla="*/ 25 h 30"/>
                <a:gd name="T2" fmla="*/ 26 w 27"/>
                <a:gd name="T3" fmla="*/ 23 h 30"/>
                <a:gd name="T4" fmla="*/ 26 w 27"/>
                <a:gd name="T5" fmla="*/ 23 h 30"/>
                <a:gd name="T6" fmla="*/ 26 w 27"/>
                <a:gd name="T7" fmla="*/ 22 h 30"/>
                <a:gd name="T8" fmla="*/ 23 w 27"/>
                <a:gd name="T9" fmla="*/ 23 h 30"/>
                <a:gd name="T10" fmla="*/ 22 w 27"/>
                <a:gd name="T11" fmla="*/ 24 h 30"/>
                <a:gd name="T12" fmla="*/ 20 w 27"/>
                <a:gd name="T13" fmla="*/ 24 h 30"/>
                <a:gd name="T14" fmla="*/ 18 w 27"/>
                <a:gd name="T15" fmla="*/ 23 h 30"/>
                <a:gd name="T16" fmla="*/ 17 w 27"/>
                <a:gd name="T17" fmla="*/ 22 h 30"/>
                <a:gd name="T18" fmla="*/ 15 w 27"/>
                <a:gd name="T19" fmla="*/ 18 h 30"/>
                <a:gd name="T20" fmla="*/ 15 w 27"/>
                <a:gd name="T21" fmla="*/ 16 h 30"/>
                <a:gd name="T22" fmla="*/ 17 w 27"/>
                <a:gd name="T23" fmla="*/ 12 h 30"/>
                <a:gd name="T24" fmla="*/ 21 w 27"/>
                <a:gd name="T25" fmla="*/ 7 h 30"/>
                <a:gd name="T26" fmla="*/ 27 w 27"/>
                <a:gd name="T27" fmla="*/ 2 h 30"/>
                <a:gd name="T28" fmla="*/ 16 w 27"/>
                <a:gd name="T29" fmla="*/ 3 h 30"/>
                <a:gd name="T30" fmla="*/ 19 w 27"/>
                <a:gd name="T31" fmla="*/ 0 h 30"/>
                <a:gd name="T32" fmla="*/ 15 w 27"/>
                <a:gd name="T33" fmla="*/ 2 h 30"/>
                <a:gd name="T34" fmla="*/ 5 w 27"/>
                <a:gd name="T35" fmla="*/ 7 h 30"/>
                <a:gd name="T36" fmla="*/ 4 w 27"/>
                <a:gd name="T37" fmla="*/ 8 h 30"/>
                <a:gd name="T38" fmla="*/ 1 w 27"/>
                <a:gd name="T39" fmla="*/ 16 h 30"/>
                <a:gd name="T40" fmla="*/ 5 w 27"/>
                <a:gd name="T41" fmla="*/ 26 h 30"/>
                <a:gd name="T42" fmla="*/ 11 w 27"/>
                <a:gd name="T43" fmla="*/ 21 h 30"/>
                <a:gd name="T44" fmla="*/ 9 w 27"/>
                <a:gd name="T45" fmla="*/ 19 h 30"/>
                <a:gd name="T46" fmla="*/ 9 w 27"/>
                <a:gd name="T47" fmla="*/ 18 h 30"/>
                <a:gd name="T48" fmla="*/ 10 w 27"/>
                <a:gd name="T49" fmla="*/ 16 h 30"/>
                <a:gd name="T50" fmla="*/ 13 w 27"/>
                <a:gd name="T51" fmla="*/ 17 h 30"/>
                <a:gd name="T52" fmla="*/ 14 w 27"/>
                <a:gd name="T53" fmla="*/ 21 h 30"/>
                <a:gd name="T54" fmla="*/ 15 w 27"/>
                <a:gd name="T55" fmla="*/ 27 h 30"/>
                <a:gd name="T56" fmla="*/ 16 w 27"/>
                <a:gd name="T57" fmla="*/ 28 h 30"/>
                <a:gd name="T58" fmla="*/ 20 w 27"/>
                <a:gd name="T59" fmla="*/ 29 h 30"/>
                <a:gd name="T60" fmla="*/ 20 w 27"/>
                <a:gd name="T61" fmla="*/ 30 h 30"/>
                <a:gd name="T62" fmla="*/ 23 w 27"/>
                <a:gd name="T63" fmla="*/ 29 h 30"/>
                <a:gd name="T64" fmla="*/ 26 w 27"/>
                <a:gd name="T65" fmla="*/ 27 h 30"/>
                <a:gd name="T66" fmla="*/ 26 w 27"/>
                <a:gd name="T67" fmla="*/ 26 h 30"/>
                <a:gd name="T68" fmla="*/ 26 w 27"/>
                <a:gd name="T69" fmla="*/ 2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 h="30">
                  <a:moveTo>
                    <a:pt x="26" y="25"/>
                  </a:moveTo>
                  <a:cubicBezTo>
                    <a:pt x="26" y="23"/>
                    <a:pt x="26" y="23"/>
                    <a:pt x="26" y="23"/>
                  </a:cubicBezTo>
                  <a:cubicBezTo>
                    <a:pt x="26" y="23"/>
                    <a:pt x="26" y="23"/>
                    <a:pt x="26" y="23"/>
                  </a:cubicBezTo>
                  <a:cubicBezTo>
                    <a:pt x="26" y="22"/>
                    <a:pt x="26" y="22"/>
                    <a:pt x="26" y="22"/>
                  </a:cubicBezTo>
                  <a:cubicBezTo>
                    <a:pt x="25" y="22"/>
                    <a:pt x="23" y="22"/>
                    <a:pt x="23" y="23"/>
                  </a:cubicBezTo>
                  <a:cubicBezTo>
                    <a:pt x="22" y="24"/>
                    <a:pt x="22" y="24"/>
                    <a:pt x="22" y="24"/>
                  </a:cubicBezTo>
                  <a:cubicBezTo>
                    <a:pt x="21" y="24"/>
                    <a:pt x="20" y="24"/>
                    <a:pt x="20" y="24"/>
                  </a:cubicBezTo>
                  <a:cubicBezTo>
                    <a:pt x="18" y="23"/>
                    <a:pt x="18" y="23"/>
                    <a:pt x="18" y="23"/>
                  </a:cubicBezTo>
                  <a:cubicBezTo>
                    <a:pt x="17" y="23"/>
                    <a:pt x="17" y="23"/>
                    <a:pt x="17" y="22"/>
                  </a:cubicBezTo>
                  <a:cubicBezTo>
                    <a:pt x="15" y="18"/>
                    <a:pt x="15" y="18"/>
                    <a:pt x="15" y="18"/>
                  </a:cubicBezTo>
                  <a:cubicBezTo>
                    <a:pt x="15" y="16"/>
                    <a:pt x="15" y="16"/>
                    <a:pt x="15" y="16"/>
                  </a:cubicBezTo>
                  <a:cubicBezTo>
                    <a:pt x="15" y="15"/>
                    <a:pt x="14" y="13"/>
                    <a:pt x="17" y="12"/>
                  </a:cubicBezTo>
                  <a:cubicBezTo>
                    <a:pt x="21" y="10"/>
                    <a:pt x="21" y="7"/>
                    <a:pt x="21" y="7"/>
                  </a:cubicBezTo>
                  <a:cubicBezTo>
                    <a:pt x="21" y="7"/>
                    <a:pt x="25" y="6"/>
                    <a:pt x="27" y="2"/>
                  </a:cubicBezTo>
                  <a:cubicBezTo>
                    <a:pt x="16" y="3"/>
                    <a:pt x="16" y="3"/>
                    <a:pt x="16" y="3"/>
                  </a:cubicBezTo>
                  <a:cubicBezTo>
                    <a:pt x="18" y="2"/>
                    <a:pt x="19" y="0"/>
                    <a:pt x="19" y="0"/>
                  </a:cubicBezTo>
                  <a:cubicBezTo>
                    <a:pt x="15" y="2"/>
                    <a:pt x="15" y="2"/>
                    <a:pt x="15" y="2"/>
                  </a:cubicBezTo>
                  <a:cubicBezTo>
                    <a:pt x="11" y="3"/>
                    <a:pt x="8" y="4"/>
                    <a:pt x="5" y="7"/>
                  </a:cubicBezTo>
                  <a:cubicBezTo>
                    <a:pt x="4" y="8"/>
                    <a:pt x="4" y="8"/>
                    <a:pt x="4" y="8"/>
                  </a:cubicBezTo>
                  <a:cubicBezTo>
                    <a:pt x="2" y="10"/>
                    <a:pt x="1" y="13"/>
                    <a:pt x="1" y="16"/>
                  </a:cubicBezTo>
                  <a:cubicBezTo>
                    <a:pt x="1" y="16"/>
                    <a:pt x="0" y="23"/>
                    <a:pt x="5" y="26"/>
                  </a:cubicBezTo>
                  <a:cubicBezTo>
                    <a:pt x="8" y="25"/>
                    <a:pt x="10" y="23"/>
                    <a:pt x="11" y="21"/>
                  </a:cubicBezTo>
                  <a:cubicBezTo>
                    <a:pt x="10" y="21"/>
                    <a:pt x="9" y="20"/>
                    <a:pt x="9" y="19"/>
                  </a:cubicBezTo>
                  <a:cubicBezTo>
                    <a:pt x="9" y="18"/>
                    <a:pt x="9" y="18"/>
                    <a:pt x="9" y="18"/>
                  </a:cubicBezTo>
                  <a:cubicBezTo>
                    <a:pt x="9" y="17"/>
                    <a:pt x="9" y="16"/>
                    <a:pt x="10" y="16"/>
                  </a:cubicBezTo>
                  <a:cubicBezTo>
                    <a:pt x="12" y="15"/>
                    <a:pt x="13" y="16"/>
                    <a:pt x="13" y="17"/>
                  </a:cubicBezTo>
                  <a:cubicBezTo>
                    <a:pt x="14" y="21"/>
                    <a:pt x="14" y="21"/>
                    <a:pt x="14" y="21"/>
                  </a:cubicBezTo>
                  <a:cubicBezTo>
                    <a:pt x="15" y="27"/>
                    <a:pt x="15" y="27"/>
                    <a:pt x="15" y="27"/>
                  </a:cubicBezTo>
                  <a:cubicBezTo>
                    <a:pt x="15" y="27"/>
                    <a:pt x="15" y="28"/>
                    <a:pt x="16" y="28"/>
                  </a:cubicBezTo>
                  <a:cubicBezTo>
                    <a:pt x="20" y="29"/>
                    <a:pt x="20" y="29"/>
                    <a:pt x="20" y="29"/>
                  </a:cubicBezTo>
                  <a:cubicBezTo>
                    <a:pt x="20" y="30"/>
                    <a:pt x="20" y="30"/>
                    <a:pt x="20" y="30"/>
                  </a:cubicBezTo>
                  <a:cubicBezTo>
                    <a:pt x="23" y="29"/>
                    <a:pt x="23" y="29"/>
                    <a:pt x="23" y="29"/>
                  </a:cubicBezTo>
                  <a:cubicBezTo>
                    <a:pt x="24" y="29"/>
                    <a:pt x="26" y="28"/>
                    <a:pt x="26" y="27"/>
                  </a:cubicBezTo>
                  <a:cubicBezTo>
                    <a:pt x="26" y="26"/>
                    <a:pt x="26" y="26"/>
                    <a:pt x="26" y="26"/>
                  </a:cubicBezTo>
                  <a:cubicBezTo>
                    <a:pt x="26" y="26"/>
                    <a:pt x="26" y="26"/>
                    <a:pt x="26" y="25"/>
                  </a:cubicBezTo>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0" name="Freeform 622">
              <a:extLst>
                <a:ext uri="{FF2B5EF4-FFF2-40B4-BE49-F238E27FC236}">
                  <a16:creationId xmlns:a16="http://schemas.microsoft.com/office/drawing/2014/main" id="{1479B223-1A8A-4D76-A0DA-28691AC894BB}"/>
                </a:ext>
              </a:extLst>
            </p:cNvPr>
            <p:cNvSpPr>
              <a:spLocks/>
            </p:cNvSpPr>
            <p:nvPr/>
          </p:nvSpPr>
          <p:spPr bwMode="auto">
            <a:xfrm>
              <a:off x="5269929" y="5709193"/>
              <a:ext cx="12280" cy="6822"/>
            </a:xfrm>
            <a:custGeom>
              <a:avLst/>
              <a:gdLst>
                <a:gd name="T0" fmla="*/ 0 w 5"/>
                <a:gd name="T1" fmla="*/ 3 h 3"/>
                <a:gd name="T2" fmla="*/ 0 w 5"/>
                <a:gd name="T3" fmla="*/ 3 h 3"/>
                <a:gd name="T4" fmla="*/ 0 w 5"/>
                <a:gd name="T5" fmla="*/ 2 h 3"/>
                <a:gd name="T6" fmla="*/ 4 w 5"/>
                <a:gd name="T7" fmla="*/ 1 h 3"/>
                <a:gd name="T8" fmla="*/ 5 w 5"/>
                <a:gd name="T9" fmla="*/ 1 h 3"/>
                <a:gd name="T10" fmla="*/ 4 w 5"/>
                <a:gd name="T11" fmla="*/ 2 h 3"/>
                <a:gd name="T12" fmla="*/ 1 w 5"/>
                <a:gd name="T13" fmla="*/ 3 h 3"/>
                <a:gd name="T14" fmla="*/ 0 w 5"/>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
                  <a:moveTo>
                    <a:pt x="0" y="3"/>
                  </a:moveTo>
                  <a:cubicBezTo>
                    <a:pt x="0" y="3"/>
                    <a:pt x="0" y="3"/>
                    <a:pt x="0" y="3"/>
                  </a:cubicBezTo>
                  <a:cubicBezTo>
                    <a:pt x="0" y="2"/>
                    <a:pt x="0" y="2"/>
                    <a:pt x="0" y="2"/>
                  </a:cubicBezTo>
                  <a:cubicBezTo>
                    <a:pt x="1" y="1"/>
                    <a:pt x="3" y="0"/>
                    <a:pt x="4" y="1"/>
                  </a:cubicBezTo>
                  <a:cubicBezTo>
                    <a:pt x="5" y="1"/>
                    <a:pt x="5" y="1"/>
                    <a:pt x="5" y="1"/>
                  </a:cubicBezTo>
                  <a:cubicBezTo>
                    <a:pt x="5" y="2"/>
                    <a:pt x="4" y="2"/>
                    <a:pt x="4" y="2"/>
                  </a:cubicBezTo>
                  <a:cubicBezTo>
                    <a:pt x="2" y="1"/>
                    <a:pt x="1" y="3"/>
                    <a:pt x="1" y="3"/>
                  </a:cubicBezTo>
                  <a:cubicBezTo>
                    <a:pt x="1" y="3"/>
                    <a:pt x="0" y="3"/>
                    <a:pt x="0" y="3"/>
                  </a:cubicBezTo>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1" name="Freeform 623">
              <a:extLst>
                <a:ext uri="{FF2B5EF4-FFF2-40B4-BE49-F238E27FC236}">
                  <a16:creationId xmlns:a16="http://schemas.microsoft.com/office/drawing/2014/main" id="{18700B31-5217-4754-A120-7CD5C898615B}"/>
                </a:ext>
              </a:extLst>
            </p:cNvPr>
            <p:cNvSpPr>
              <a:spLocks/>
            </p:cNvSpPr>
            <p:nvPr/>
          </p:nvSpPr>
          <p:spPr bwMode="auto">
            <a:xfrm>
              <a:off x="5432302" y="5676446"/>
              <a:ext cx="70953" cy="75046"/>
            </a:xfrm>
            <a:custGeom>
              <a:avLst/>
              <a:gdLst>
                <a:gd name="T0" fmla="*/ 27 w 28"/>
                <a:gd name="T1" fmla="*/ 16 h 30"/>
                <a:gd name="T2" fmla="*/ 26 w 28"/>
                <a:gd name="T3" fmla="*/ 13 h 30"/>
                <a:gd name="T4" fmla="*/ 25 w 28"/>
                <a:gd name="T5" fmla="*/ 12 h 30"/>
                <a:gd name="T6" fmla="*/ 11 w 28"/>
                <a:gd name="T7" fmla="*/ 0 h 30"/>
                <a:gd name="T8" fmla="*/ 0 w 28"/>
                <a:gd name="T9" fmla="*/ 11 h 30"/>
                <a:gd name="T10" fmla="*/ 3 w 28"/>
                <a:gd name="T11" fmla="*/ 21 h 30"/>
                <a:gd name="T12" fmla="*/ 0 w 28"/>
                <a:gd name="T13" fmla="*/ 25 h 30"/>
                <a:gd name="T14" fmla="*/ 7 w 28"/>
                <a:gd name="T15" fmla="*/ 30 h 30"/>
                <a:gd name="T16" fmla="*/ 10 w 28"/>
                <a:gd name="T17" fmla="*/ 28 h 30"/>
                <a:gd name="T18" fmla="*/ 15 w 28"/>
                <a:gd name="T19" fmla="*/ 25 h 30"/>
                <a:gd name="T20" fmla="*/ 17 w 28"/>
                <a:gd name="T21" fmla="*/ 25 h 30"/>
                <a:gd name="T22" fmla="*/ 20 w 28"/>
                <a:gd name="T23" fmla="*/ 25 h 30"/>
                <a:gd name="T24" fmla="*/ 24 w 28"/>
                <a:gd name="T25" fmla="*/ 22 h 30"/>
                <a:gd name="T26" fmla="*/ 25 w 28"/>
                <a:gd name="T27" fmla="*/ 18 h 30"/>
                <a:gd name="T28" fmla="*/ 26 w 28"/>
                <a:gd name="T29" fmla="*/ 18 h 30"/>
                <a:gd name="T30" fmla="*/ 27 w 28"/>
                <a:gd name="T31" fmla="*/ 1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 h="30">
                  <a:moveTo>
                    <a:pt x="27" y="16"/>
                  </a:moveTo>
                  <a:cubicBezTo>
                    <a:pt x="26" y="13"/>
                    <a:pt x="26" y="13"/>
                    <a:pt x="26" y="13"/>
                  </a:cubicBezTo>
                  <a:cubicBezTo>
                    <a:pt x="25" y="13"/>
                    <a:pt x="25" y="12"/>
                    <a:pt x="25" y="12"/>
                  </a:cubicBezTo>
                  <a:cubicBezTo>
                    <a:pt x="25" y="9"/>
                    <a:pt x="23" y="0"/>
                    <a:pt x="11" y="0"/>
                  </a:cubicBezTo>
                  <a:cubicBezTo>
                    <a:pt x="6" y="0"/>
                    <a:pt x="1" y="6"/>
                    <a:pt x="0" y="11"/>
                  </a:cubicBezTo>
                  <a:cubicBezTo>
                    <a:pt x="0" y="15"/>
                    <a:pt x="1" y="18"/>
                    <a:pt x="3" y="21"/>
                  </a:cubicBezTo>
                  <a:cubicBezTo>
                    <a:pt x="0" y="25"/>
                    <a:pt x="0" y="25"/>
                    <a:pt x="0" y="25"/>
                  </a:cubicBezTo>
                  <a:cubicBezTo>
                    <a:pt x="7" y="30"/>
                    <a:pt x="7" y="30"/>
                    <a:pt x="7" y="30"/>
                  </a:cubicBezTo>
                  <a:cubicBezTo>
                    <a:pt x="10" y="28"/>
                    <a:pt x="10" y="28"/>
                    <a:pt x="10" y="28"/>
                  </a:cubicBezTo>
                  <a:cubicBezTo>
                    <a:pt x="11" y="26"/>
                    <a:pt x="13" y="25"/>
                    <a:pt x="15" y="25"/>
                  </a:cubicBezTo>
                  <a:cubicBezTo>
                    <a:pt x="17" y="25"/>
                    <a:pt x="17" y="25"/>
                    <a:pt x="17" y="25"/>
                  </a:cubicBezTo>
                  <a:cubicBezTo>
                    <a:pt x="20" y="25"/>
                    <a:pt x="20" y="25"/>
                    <a:pt x="20" y="25"/>
                  </a:cubicBezTo>
                  <a:cubicBezTo>
                    <a:pt x="22" y="25"/>
                    <a:pt x="24" y="24"/>
                    <a:pt x="24" y="22"/>
                  </a:cubicBezTo>
                  <a:cubicBezTo>
                    <a:pt x="24" y="21"/>
                    <a:pt x="24" y="19"/>
                    <a:pt x="25" y="18"/>
                  </a:cubicBezTo>
                  <a:cubicBezTo>
                    <a:pt x="26" y="18"/>
                    <a:pt x="26" y="18"/>
                    <a:pt x="26" y="18"/>
                  </a:cubicBezTo>
                  <a:cubicBezTo>
                    <a:pt x="27" y="18"/>
                    <a:pt x="28" y="17"/>
                    <a:pt x="27" y="16"/>
                  </a:cubicBezTo>
                </a:path>
              </a:pathLst>
            </a:custGeom>
            <a:solidFill>
              <a:srgbClr val="725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2" name="Oval 624">
              <a:extLst>
                <a:ext uri="{FF2B5EF4-FFF2-40B4-BE49-F238E27FC236}">
                  <a16:creationId xmlns:a16="http://schemas.microsoft.com/office/drawing/2014/main" id="{72ECEBAC-9765-4020-8564-71308AC53637}"/>
                </a:ext>
              </a:extLst>
            </p:cNvPr>
            <p:cNvSpPr>
              <a:spLocks noChangeArrowheads="1"/>
            </p:cNvSpPr>
            <p:nvPr/>
          </p:nvSpPr>
          <p:spPr bwMode="auto">
            <a:xfrm>
              <a:off x="5482787" y="5706464"/>
              <a:ext cx="5458" cy="54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3" name="Freeform 625">
              <a:extLst>
                <a:ext uri="{FF2B5EF4-FFF2-40B4-BE49-F238E27FC236}">
                  <a16:creationId xmlns:a16="http://schemas.microsoft.com/office/drawing/2014/main" id="{297F9B9B-E521-47DD-B6B5-DA65021B2E8D}"/>
                </a:ext>
              </a:extLst>
            </p:cNvPr>
            <p:cNvSpPr>
              <a:spLocks/>
            </p:cNvSpPr>
            <p:nvPr/>
          </p:nvSpPr>
          <p:spPr bwMode="auto">
            <a:xfrm>
              <a:off x="5482787" y="5721473"/>
              <a:ext cx="10916" cy="8187"/>
            </a:xfrm>
            <a:custGeom>
              <a:avLst/>
              <a:gdLst>
                <a:gd name="T0" fmla="*/ 4 w 4"/>
                <a:gd name="T1" fmla="*/ 1 h 3"/>
                <a:gd name="T2" fmla="*/ 0 w 4"/>
                <a:gd name="T3" fmla="*/ 0 h 3"/>
                <a:gd name="T4" fmla="*/ 4 w 4"/>
                <a:gd name="T5" fmla="*/ 3 h 3"/>
                <a:gd name="T6" fmla="*/ 4 w 4"/>
                <a:gd name="T7" fmla="*/ 1 h 3"/>
              </a:gdLst>
              <a:ahLst/>
              <a:cxnLst>
                <a:cxn ang="0">
                  <a:pos x="T0" y="T1"/>
                </a:cxn>
                <a:cxn ang="0">
                  <a:pos x="T2" y="T3"/>
                </a:cxn>
                <a:cxn ang="0">
                  <a:pos x="T4" y="T5"/>
                </a:cxn>
                <a:cxn ang="0">
                  <a:pos x="T6" y="T7"/>
                </a:cxn>
              </a:cxnLst>
              <a:rect l="0" t="0" r="r" b="b"/>
              <a:pathLst>
                <a:path w="4" h="3">
                  <a:moveTo>
                    <a:pt x="4" y="1"/>
                  </a:moveTo>
                  <a:cubicBezTo>
                    <a:pt x="0" y="0"/>
                    <a:pt x="0" y="0"/>
                    <a:pt x="0" y="0"/>
                  </a:cubicBezTo>
                  <a:cubicBezTo>
                    <a:pt x="0" y="0"/>
                    <a:pt x="1" y="3"/>
                    <a:pt x="4" y="3"/>
                  </a:cubicBezTo>
                  <a:cubicBezTo>
                    <a:pt x="4" y="3"/>
                    <a:pt x="4" y="1"/>
                    <a:pt x="4" y="1"/>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4" name="Freeform 626">
              <a:extLst>
                <a:ext uri="{FF2B5EF4-FFF2-40B4-BE49-F238E27FC236}">
                  <a16:creationId xmlns:a16="http://schemas.microsoft.com/office/drawing/2014/main" id="{15ED4B60-2307-4F3A-A7E3-54AD6A833B1B}"/>
                </a:ext>
              </a:extLst>
            </p:cNvPr>
            <p:cNvSpPr>
              <a:spLocks/>
            </p:cNvSpPr>
            <p:nvPr/>
          </p:nvSpPr>
          <p:spPr bwMode="auto">
            <a:xfrm>
              <a:off x="5478694" y="5698277"/>
              <a:ext cx="12280" cy="5458"/>
            </a:xfrm>
            <a:custGeom>
              <a:avLst/>
              <a:gdLst>
                <a:gd name="T0" fmla="*/ 0 w 5"/>
                <a:gd name="T1" fmla="*/ 2 h 2"/>
                <a:gd name="T2" fmla="*/ 5 w 5"/>
                <a:gd name="T3" fmla="*/ 1 h 2"/>
              </a:gdLst>
              <a:ahLst/>
              <a:cxnLst>
                <a:cxn ang="0">
                  <a:pos x="T0" y="T1"/>
                </a:cxn>
                <a:cxn ang="0">
                  <a:pos x="T2" y="T3"/>
                </a:cxn>
              </a:cxnLst>
              <a:rect l="0" t="0" r="r" b="b"/>
              <a:pathLst>
                <a:path w="5" h="2">
                  <a:moveTo>
                    <a:pt x="0" y="2"/>
                  </a:moveTo>
                  <a:cubicBezTo>
                    <a:pt x="0" y="2"/>
                    <a:pt x="2" y="0"/>
                    <a:pt x="5" y="1"/>
                  </a:cubicBezTo>
                </a:path>
              </a:pathLst>
            </a:custGeom>
            <a:noFill/>
            <a:ln w="17463" cap="rnd">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5" name="Freeform 627">
              <a:extLst>
                <a:ext uri="{FF2B5EF4-FFF2-40B4-BE49-F238E27FC236}">
                  <a16:creationId xmlns:a16="http://schemas.microsoft.com/office/drawing/2014/main" id="{08802EC8-0443-4331-BF8F-A885105F2832}"/>
                </a:ext>
              </a:extLst>
            </p:cNvPr>
            <p:cNvSpPr>
              <a:spLocks/>
            </p:cNvSpPr>
            <p:nvPr/>
          </p:nvSpPr>
          <p:spPr bwMode="auto">
            <a:xfrm>
              <a:off x="5413199" y="5668259"/>
              <a:ext cx="80504" cy="65495"/>
            </a:xfrm>
            <a:custGeom>
              <a:avLst/>
              <a:gdLst>
                <a:gd name="T0" fmla="*/ 18 w 32"/>
                <a:gd name="T1" fmla="*/ 2 h 26"/>
                <a:gd name="T2" fmla="*/ 7 w 32"/>
                <a:gd name="T3" fmla="*/ 24 h 26"/>
                <a:gd name="T4" fmla="*/ 19 w 32"/>
                <a:gd name="T5" fmla="*/ 18 h 26"/>
                <a:gd name="T6" fmla="*/ 17 w 32"/>
                <a:gd name="T7" fmla="*/ 15 h 26"/>
                <a:gd name="T8" fmla="*/ 17 w 32"/>
                <a:gd name="T9" fmla="*/ 14 h 26"/>
                <a:gd name="T10" fmla="*/ 19 w 32"/>
                <a:gd name="T11" fmla="*/ 12 h 26"/>
                <a:gd name="T12" fmla="*/ 21 w 32"/>
                <a:gd name="T13" fmla="*/ 14 h 26"/>
                <a:gd name="T14" fmla="*/ 21 w 32"/>
                <a:gd name="T15" fmla="*/ 15 h 26"/>
                <a:gd name="T16" fmla="*/ 25 w 32"/>
                <a:gd name="T17" fmla="*/ 11 h 26"/>
                <a:gd name="T18" fmla="*/ 31 w 32"/>
                <a:gd name="T19" fmla="*/ 8 h 26"/>
                <a:gd name="T20" fmla="*/ 18 w 32"/>
                <a:gd name="T21" fmla="*/ 2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26">
                  <a:moveTo>
                    <a:pt x="18" y="2"/>
                  </a:moveTo>
                  <a:cubicBezTo>
                    <a:pt x="10" y="5"/>
                    <a:pt x="0" y="22"/>
                    <a:pt x="7" y="24"/>
                  </a:cubicBezTo>
                  <a:cubicBezTo>
                    <a:pt x="13" y="26"/>
                    <a:pt x="18" y="22"/>
                    <a:pt x="19" y="18"/>
                  </a:cubicBezTo>
                  <a:cubicBezTo>
                    <a:pt x="18" y="18"/>
                    <a:pt x="17" y="17"/>
                    <a:pt x="17" y="15"/>
                  </a:cubicBezTo>
                  <a:cubicBezTo>
                    <a:pt x="17" y="14"/>
                    <a:pt x="17" y="14"/>
                    <a:pt x="17" y="14"/>
                  </a:cubicBezTo>
                  <a:cubicBezTo>
                    <a:pt x="17" y="13"/>
                    <a:pt x="18" y="12"/>
                    <a:pt x="19" y="12"/>
                  </a:cubicBezTo>
                  <a:cubicBezTo>
                    <a:pt x="20" y="12"/>
                    <a:pt x="21" y="13"/>
                    <a:pt x="21" y="14"/>
                  </a:cubicBezTo>
                  <a:cubicBezTo>
                    <a:pt x="21" y="15"/>
                    <a:pt x="21" y="15"/>
                    <a:pt x="21" y="15"/>
                  </a:cubicBezTo>
                  <a:cubicBezTo>
                    <a:pt x="22" y="14"/>
                    <a:pt x="24" y="13"/>
                    <a:pt x="25" y="11"/>
                  </a:cubicBezTo>
                  <a:cubicBezTo>
                    <a:pt x="28" y="12"/>
                    <a:pt x="31" y="10"/>
                    <a:pt x="31" y="8"/>
                  </a:cubicBezTo>
                  <a:cubicBezTo>
                    <a:pt x="32" y="4"/>
                    <a:pt x="25" y="0"/>
                    <a:pt x="18" y="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6" name="Freeform 628">
              <a:extLst>
                <a:ext uri="{FF2B5EF4-FFF2-40B4-BE49-F238E27FC236}">
                  <a16:creationId xmlns:a16="http://schemas.microsoft.com/office/drawing/2014/main" id="{3F9BE790-1F25-4234-8E8A-DD8F539A3FA4}"/>
                </a:ext>
              </a:extLst>
            </p:cNvPr>
            <p:cNvSpPr>
              <a:spLocks/>
            </p:cNvSpPr>
            <p:nvPr/>
          </p:nvSpPr>
          <p:spPr bwMode="auto">
            <a:xfrm>
              <a:off x="5046156" y="5666894"/>
              <a:ext cx="77775" cy="79139"/>
            </a:xfrm>
            <a:custGeom>
              <a:avLst/>
              <a:gdLst>
                <a:gd name="T0" fmla="*/ 30 w 31"/>
                <a:gd name="T1" fmla="*/ 16 h 32"/>
                <a:gd name="T2" fmla="*/ 29 w 31"/>
                <a:gd name="T3" fmla="*/ 15 h 32"/>
                <a:gd name="T4" fmla="*/ 29 w 31"/>
                <a:gd name="T5" fmla="*/ 14 h 32"/>
                <a:gd name="T6" fmla="*/ 29 w 31"/>
                <a:gd name="T7" fmla="*/ 13 h 32"/>
                <a:gd name="T8" fmla="*/ 15 w 31"/>
                <a:gd name="T9" fmla="*/ 1 h 32"/>
                <a:gd name="T10" fmla="*/ 4 w 31"/>
                <a:gd name="T11" fmla="*/ 13 h 32"/>
                <a:gd name="T12" fmla="*/ 7 w 31"/>
                <a:gd name="T13" fmla="*/ 22 h 32"/>
                <a:gd name="T14" fmla="*/ 0 w 31"/>
                <a:gd name="T15" fmla="*/ 27 h 32"/>
                <a:gd name="T16" fmla="*/ 10 w 31"/>
                <a:gd name="T17" fmla="*/ 32 h 32"/>
                <a:gd name="T18" fmla="*/ 14 w 31"/>
                <a:gd name="T19" fmla="*/ 29 h 32"/>
                <a:gd name="T20" fmla="*/ 21 w 31"/>
                <a:gd name="T21" fmla="*/ 26 h 32"/>
                <a:gd name="T22" fmla="*/ 23 w 31"/>
                <a:gd name="T23" fmla="*/ 26 h 32"/>
                <a:gd name="T24" fmla="*/ 23 w 31"/>
                <a:gd name="T25" fmla="*/ 26 h 32"/>
                <a:gd name="T26" fmla="*/ 24 w 31"/>
                <a:gd name="T27" fmla="*/ 26 h 32"/>
                <a:gd name="T28" fmla="*/ 28 w 31"/>
                <a:gd name="T29" fmla="*/ 23 h 32"/>
                <a:gd name="T30" fmla="*/ 28 w 31"/>
                <a:gd name="T31" fmla="*/ 19 h 32"/>
                <a:gd name="T32" fmla="*/ 29 w 31"/>
                <a:gd name="T33" fmla="*/ 19 h 32"/>
                <a:gd name="T34" fmla="*/ 30 w 31"/>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 h="32">
                  <a:moveTo>
                    <a:pt x="30" y="16"/>
                  </a:moveTo>
                  <a:cubicBezTo>
                    <a:pt x="29" y="15"/>
                    <a:pt x="29" y="15"/>
                    <a:pt x="29" y="15"/>
                  </a:cubicBezTo>
                  <a:cubicBezTo>
                    <a:pt x="29" y="15"/>
                    <a:pt x="29" y="14"/>
                    <a:pt x="29" y="14"/>
                  </a:cubicBezTo>
                  <a:cubicBezTo>
                    <a:pt x="29" y="13"/>
                    <a:pt x="29" y="13"/>
                    <a:pt x="29" y="13"/>
                  </a:cubicBezTo>
                  <a:cubicBezTo>
                    <a:pt x="29" y="6"/>
                    <a:pt x="23" y="0"/>
                    <a:pt x="15" y="1"/>
                  </a:cubicBezTo>
                  <a:cubicBezTo>
                    <a:pt x="9" y="1"/>
                    <a:pt x="4" y="6"/>
                    <a:pt x="4" y="13"/>
                  </a:cubicBezTo>
                  <a:cubicBezTo>
                    <a:pt x="3" y="16"/>
                    <a:pt x="5" y="19"/>
                    <a:pt x="7" y="22"/>
                  </a:cubicBezTo>
                  <a:cubicBezTo>
                    <a:pt x="0" y="27"/>
                    <a:pt x="0" y="27"/>
                    <a:pt x="0" y="27"/>
                  </a:cubicBezTo>
                  <a:cubicBezTo>
                    <a:pt x="10" y="32"/>
                    <a:pt x="10" y="32"/>
                    <a:pt x="10" y="32"/>
                  </a:cubicBezTo>
                  <a:cubicBezTo>
                    <a:pt x="14" y="29"/>
                    <a:pt x="14" y="29"/>
                    <a:pt x="14" y="29"/>
                  </a:cubicBezTo>
                  <a:cubicBezTo>
                    <a:pt x="16" y="27"/>
                    <a:pt x="18" y="26"/>
                    <a:pt x="21" y="26"/>
                  </a:cubicBezTo>
                  <a:cubicBezTo>
                    <a:pt x="23" y="26"/>
                    <a:pt x="23" y="26"/>
                    <a:pt x="23" y="26"/>
                  </a:cubicBezTo>
                  <a:cubicBezTo>
                    <a:pt x="23" y="26"/>
                    <a:pt x="23" y="26"/>
                    <a:pt x="23" y="26"/>
                  </a:cubicBezTo>
                  <a:cubicBezTo>
                    <a:pt x="23" y="26"/>
                    <a:pt x="23" y="26"/>
                    <a:pt x="24" y="26"/>
                  </a:cubicBezTo>
                  <a:cubicBezTo>
                    <a:pt x="26" y="26"/>
                    <a:pt x="28" y="25"/>
                    <a:pt x="28" y="23"/>
                  </a:cubicBezTo>
                  <a:cubicBezTo>
                    <a:pt x="28" y="22"/>
                    <a:pt x="28" y="20"/>
                    <a:pt x="28" y="19"/>
                  </a:cubicBezTo>
                  <a:cubicBezTo>
                    <a:pt x="29" y="19"/>
                    <a:pt x="29" y="19"/>
                    <a:pt x="29" y="19"/>
                  </a:cubicBezTo>
                  <a:cubicBezTo>
                    <a:pt x="31" y="19"/>
                    <a:pt x="31" y="17"/>
                    <a:pt x="30" y="16"/>
                  </a:cubicBezTo>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7" name="Oval 629">
              <a:extLst>
                <a:ext uri="{FF2B5EF4-FFF2-40B4-BE49-F238E27FC236}">
                  <a16:creationId xmlns:a16="http://schemas.microsoft.com/office/drawing/2014/main" id="{32B20A25-7E15-4594-9CE5-A89B4F93ADA0}"/>
                </a:ext>
              </a:extLst>
            </p:cNvPr>
            <p:cNvSpPr>
              <a:spLocks noChangeArrowheads="1"/>
            </p:cNvSpPr>
            <p:nvPr/>
          </p:nvSpPr>
          <p:spPr bwMode="auto">
            <a:xfrm>
              <a:off x="5108922" y="5701006"/>
              <a:ext cx="5458" cy="54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8" name="Freeform 630">
              <a:extLst>
                <a:ext uri="{FF2B5EF4-FFF2-40B4-BE49-F238E27FC236}">
                  <a16:creationId xmlns:a16="http://schemas.microsoft.com/office/drawing/2014/main" id="{447864DD-14FF-42ED-AC3E-735370C2DF83}"/>
                </a:ext>
              </a:extLst>
            </p:cNvPr>
            <p:cNvSpPr>
              <a:spLocks/>
            </p:cNvSpPr>
            <p:nvPr/>
          </p:nvSpPr>
          <p:spPr bwMode="auto">
            <a:xfrm>
              <a:off x="5054343" y="5666894"/>
              <a:ext cx="47757" cy="54579"/>
            </a:xfrm>
            <a:custGeom>
              <a:avLst/>
              <a:gdLst>
                <a:gd name="T0" fmla="*/ 16 w 19"/>
                <a:gd name="T1" fmla="*/ 1 h 22"/>
                <a:gd name="T2" fmla="*/ 15 w 19"/>
                <a:gd name="T3" fmla="*/ 1 h 22"/>
                <a:gd name="T4" fmla="*/ 1 w 19"/>
                <a:gd name="T5" fmla="*/ 11 h 22"/>
                <a:gd name="T6" fmla="*/ 4 w 19"/>
                <a:gd name="T7" fmla="*/ 22 h 22"/>
                <a:gd name="T8" fmla="*/ 11 w 19"/>
                <a:gd name="T9" fmla="*/ 17 h 22"/>
                <a:gd name="T10" fmla="*/ 9 w 19"/>
                <a:gd name="T11" fmla="*/ 15 h 22"/>
                <a:gd name="T12" fmla="*/ 9 w 19"/>
                <a:gd name="T13" fmla="*/ 14 h 22"/>
                <a:gd name="T14" fmla="*/ 10 w 19"/>
                <a:gd name="T15" fmla="*/ 12 h 22"/>
                <a:gd name="T16" fmla="*/ 13 w 19"/>
                <a:gd name="T17" fmla="*/ 14 h 22"/>
                <a:gd name="T18" fmla="*/ 13 w 19"/>
                <a:gd name="T19" fmla="*/ 16 h 22"/>
                <a:gd name="T20" fmla="*/ 15 w 19"/>
                <a:gd name="T21" fmla="*/ 16 h 22"/>
                <a:gd name="T22" fmla="*/ 15 w 19"/>
                <a:gd name="T23" fmla="*/ 13 h 22"/>
                <a:gd name="T24" fmla="*/ 16 w 19"/>
                <a:gd name="T25" fmla="*/ 10 h 22"/>
                <a:gd name="T26" fmla="*/ 17 w 19"/>
                <a:gd name="T27" fmla="*/ 9 h 22"/>
                <a:gd name="T28" fmla="*/ 18 w 19"/>
                <a:gd name="T29" fmla="*/ 7 h 22"/>
                <a:gd name="T30" fmla="*/ 18 w 19"/>
                <a:gd name="T31" fmla="*/ 4 h 22"/>
                <a:gd name="T32" fmla="*/ 16 w 19"/>
                <a:gd name="T33" fmla="*/ 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 h="22">
                  <a:moveTo>
                    <a:pt x="16" y="1"/>
                  </a:moveTo>
                  <a:cubicBezTo>
                    <a:pt x="15" y="1"/>
                    <a:pt x="15" y="1"/>
                    <a:pt x="15" y="1"/>
                  </a:cubicBezTo>
                  <a:cubicBezTo>
                    <a:pt x="8" y="0"/>
                    <a:pt x="2" y="4"/>
                    <a:pt x="1" y="11"/>
                  </a:cubicBezTo>
                  <a:cubicBezTo>
                    <a:pt x="1" y="11"/>
                    <a:pt x="0" y="18"/>
                    <a:pt x="4" y="22"/>
                  </a:cubicBezTo>
                  <a:cubicBezTo>
                    <a:pt x="7" y="21"/>
                    <a:pt x="10" y="19"/>
                    <a:pt x="11" y="17"/>
                  </a:cubicBezTo>
                  <a:cubicBezTo>
                    <a:pt x="10" y="17"/>
                    <a:pt x="9" y="16"/>
                    <a:pt x="9" y="15"/>
                  </a:cubicBezTo>
                  <a:cubicBezTo>
                    <a:pt x="9" y="14"/>
                    <a:pt x="9" y="14"/>
                    <a:pt x="9" y="14"/>
                  </a:cubicBezTo>
                  <a:cubicBezTo>
                    <a:pt x="9" y="13"/>
                    <a:pt x="9" y="12"/>
                    <a:pt x="10" y="12"/>
                  </a:cubicBezTo>
                  <a:cubicBezTo>
                    <a:pt x="12" y="12"/>
                    <a:pt x="13" y="13"/>
                    <a:pt x="13" y="14"/>
                  </a:cubicBezTo>
                  <a:cubicBezTo>
                    <a:pt x="13" y="16"/>
                    <a:pt x="13" y="16"/>
                    <a:pt x="13" y="16"/>
                  </a:cubicBezTo>
                  <a:cubicBezTo>
                    <a:pt x="15" y="16"/>
                    <a:pt x="15" y="16"/>
                    <a:pt x="15" y="16"/>
                  </a:cubicBezTo>
                  <a:cubicBezTo>
                    <a:pt x="15" y="13"/>
                    <a:pt x="15" y="13"/>
                    <a:pt x="15" y="13"/>
                  </a:cubicBezTo>
                  <a:cubicBezTo>
                    <a:pt x="15" y="12"/>
                    <a:pt x="15" y="11"/>
                    <a:pt x="16" y="10"/>
                  </a:cubicBezTo>
                  <a:cubicBezTo>
                    <a:pt x="17" y="9"/>
                    <a:pt x="17" y="9"/>
                    <a:pt x="17" y="9"/>
                  </a:cubicBezTo>
                  <a:cubicBezTo>
                    <a:pt x="18" y="9"/>
                    <a:pt x="18" y="8"/>
                    <a:pt x="18" y="7"/>
                  </a:cubicBezTo>
                  <a:cubicBezTo>
                    <a:pt x="18" y="4"/>
                    <a:pt x="18" y="4"/>
                    <a:pt x="18" y="4"/>
                  </a:cubicBezTo>
                  <a:cubicBezTo>
                    <a:pt x="19" y="2"/>
                    <a:pt x="17" y="1"/>
                    <a:pt x="16"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9" name="Freeform 631">
              <a:extLst>
                <a:ext uri="{FF2B5EF4-FFF2-40B4-BE49-F238E27FC236}">
                  <a16:creationId xmlns:a16="http://schemas.microsoft.com/office/drawing/2014/main" id="{66BD391E-72E1-4455-BC61-F4965988F80F}"/>
                </a:ext>
              </a:extLst>
            </p:cNvPr>
            <p:cNvSpPr>
              <a:spLocks/>
            </p:cNvSpPr>
            <p:nvPr/>
          </p:nvSpPr>
          <p:spPr bwMode="auto">
            <a:xfrm>
              <a:off x="5103464" y="5694184"/>
              <a:ext cx="13645" cy="6822"/>
            </a:xfrm>
            <a:custGeom>
              <a:avLst/>
              <a:gdLst>
                <a:gd name="T0" fmla="*/ 0 w 5"/>
                <a:gd name="T1" fmla="*/ 3 h 3"/>
                <a:gd name="T2" fmla="*/ 0 w 5"/>
                <a:gd name="T3" fmla="*/ 2 h 3"/>
                <a:gd name="T4" fmla="*/ 0 w 5"/>
                <a:gd name="T5" fmla="*/ 2 h 3"/>
                <a:gd name="T6" fmla="*/ 4 w 5"/>
                <a:gd name="T7" fmla="*/ 1 h 3"/>
                <a:gd name="T8" fmla="*/ 5 w 5"/>
                <a:gd name="T9" fmla="*/ 2 h 3"/>
                <a:gd name="T10" fmla="*/ 4 w 5"/>
                <a:gd name="T11" fmla="*/ 2 h 3"/>
                <a:gd name="T12" fmla="*/ 0 w 5"/>
                <a:gd name="T13" fmla="*/ 2 h 3"/>
                <a:gd name="T14" fmla="*/ 0 w 5"/>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
                  <a:moveTo>
                    <a:pt x="0" y="3"/>
                  </a:moveTo>
                  <a:cubicBezTo>
                    <a:pt x="0" y="3"/>
                    <a:pt x="0" y="2"/>
                    <a:pt x="0" y="2"/>
                  </a:cubicBezTo>
                  <a:cubicBezTo>
                    <a:pt x="0" y="2"/>
                    <a:pt x="0" y="2"/>
                    <a:pt x="0" y="2"/>
                  </a:cubicBezTo>
                  <a:cubicBezTo>
                    <a:pt x="1" y="1"/>
                    <a:pt x="3" y="0"/>
                    <a:pt x="4" y="1"/>
                  </a:cubicBezTo>
                  <a:cubicBezTo>
                    <a:pt x="5" y="1"/>
                    <a:pt x="5" y="1"/>
                    <a:pt x="5" y="2"/>
                  </a:cubicBezTo>
                  <a:cubicBezTo>
                    <a:pt x="4" y="2"/>
                    <a:pt x="4" y="2"/>
                    <a:pt x="4" y="2"/>
                  </a:cubicBezTo>
                  <a:cubicBezTo>
                    <a:pt x="2" y="1"/>
                    <a:pt x="1" y="2"/>
                    <a:pt x="0" y="2"/>
                  </a:cubicBezTo>
                  <a:cubicBezTo>
                    <a:pt x="0" y="3"/>
                    <a:pt x="0" y="3"/>
                    <a:pt x="0" y="3"/>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0" name="Freeform 632">
              <a:extLst>
                <a:ext uri="{FF2B5EF4-FFF2-40B4-BE49-F238E27FC236}">
                  <a16:creationId xmlns:a16="http://schemas.microsoft.com/office/drawing/2014/main" id="{AAF78ECF-A3FF-4D27-BB8E-BA5AE196DE3D}"/>
                </a:ext>
              </a:extLst>
            </p:cNvPr>
            <p:cNvSpPr>
              <a:spLocks/>
            </p:cNvSpPr>
            <p:nvPr/>
          </p:nvSpPr>
          <p:spPr bwMode="auto">
            <a:xfrm>
              <a:off x="4995671" y="5718744"/>
              <a:ext cx="91420" cy="133718"/>
            </a:xfrm>
            <a:custGeom>
              <a:avLst/>
              <a:gdLst>
                <a:gd name="T0" fmla="*/ 23 w 36"/>
                <a:gd name="T1" fmla="*/ 1 h 53"/>
                <a:gd name="T2" fmla="*/ 20 w 36"/>
                <a:gd name="T3" fmla="*/ 3 h 53"/>
                <a:gd name="T4" fmla="*/ 11 w 36"/>
                <a:gd name="T5" fmla="*/ 10 h 53"/>
                <a:gd name="T6" fmla="*/ 1 w 36"/>
                <a:gd name="T7" fmla="*/ 38 h 53"/>
                <a:gd name="T8" fmla="*/ 0 w 36"/>
                <a:gd name="T9" fmla="*/ 49 h 53"/>
                <a:gd name="T10" fmla="*/ 31 w 36"/>
                <a:gd name="T11" fmla="*/ 41 h 53"/>
                <a:gd name="T12" fmla="*/ 32 w 36"/>
                <a:gd name="T13" fmla="*/ 12 h 53"/>
                <a:gd name="T14" fmla="*/ 31 w 36"/>
                <a:gd name="T15" fmla="*/ 7 h 53"/>
                <a:gd name="T16" fmla="*/ 34 w 36"/>
                <a:gd name="T17" fmla="*/ 8 h 53"/>
                <a:gd name="T18" fmla="*/ 36 w 36"/>
                <a:gd name="T19" fmla="*/ 5 h 53"/>
                <a:gd name="T20" fmla="*/ 23 w 36"/>
                <a:gd name="T21" fmla="*/ 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53">
                  <a:moveTo>
                    <a:pt x="23" y="1"/>
                  </a:moveTo>
                  <a:cubicBezTo>
                    <a:pt x="20" y="3"/>
                    <a:pt x="20" y="3"/>
                    <a:pt x="20" y="3"/>
                  </a:cubicBezTo>
                  <a:cubicBezTo>
                    <a:pt x="17" y="4"/>
                    <a:pt x="13" y="6"/>
                    <a:pt x="11" y="10"/>
                  </a:cubicBezTo>
                  <a:cubicBezTo>
                    <a:pt x="6" y="19"/>
                    <a:pt x="3" y="28"/>
                    <a:pt x="1" y="38"/>
                  </a:cubicBezTo>
                  <a:cubicBezTo>
                    <a:pt x="0" y="49"/>
                    <a:pt x="0" y="49"/>
                    <a:pt x="0" y="49"/>
                  </a:cubicBezTo>
                  <a:cubicBezTo>
                    <a:pt x="0" y="49"/>
                    <a:pt x="19" y="53"/>
                    <a:pt x="31" y="41"/>
                  </a:cubicBezTo>
                  <a:cubicBezTo>
                    <a:pt x="30" y="28"/>
                    <a:pt x="31" y="14"/>
                    <a:pt x="32" y="12"/>
                  </a:cubicBezTo>
                  <a:cubicBezTo>
                    <a:pt x="32" y="10"/>
                    <a:pt x="32" y="8"/>
                    <a:pt x="31" y="7"/>
                  </a:cubicBezTo>
                  <a:cubicBezTo>
                    <a:pt x="34" y="8"/>
                    <a:pt x="34" y="8"/>
                    <a:pt x="34" y="8"/>
                  </a:cubicBezTo>
                  <a:cubicBezTo>
                    <a:pt x="34" y="8"/>
                    <a:pt x="35" y="7"/>
                    <a:pt x="36" y="5"/>
                  </a:cubicBezTo>
                  <a:cubicBezTo>
                    <a:pt x="28" y="0"/>
                    <a:pt x="23" y="1"/>
                    <a:pt x="23" y="1"/>
                  </a:cubicBezTo>
                </a:path>
              </a:pathLst>
            </a:custGeom>
            <a:solidFill>
              <a:srgbClr val="0217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1" name="Freeform 633">
              <a:extLst>
                <a:ext uri="{FF2B5EF4-FFF2-40B4-BE49-F238E27FC236}">
                  <a16:creationId xmlns:a16="http://schemas.microsoft.com/office/drawing/2014/main" id="{E3420E91-CC51-444E-A71F-4D5E83F0D418}"/>
                </a:ext>
              </a:extLst>
            </p:cNvPr>
            <p:cNvSpPr>
              <a:spLocks/>
            </p:cNvSpPr>
            <p:nvPr/>
          </p:nvSpPr>
          <p:spPr bwMode="auto">
            <a:xfrm>
              <a:off x="5048885" y="5754221"/>
              <a:ext cx="24560" cy="24560"/>
            </a:xfrm>
            <a:custGeom>
              <a:avLst/>
              <a:gdLst>
                <a:gd name="T0" fmla="*/ 10 w 10"/>
                <a:gd name="T1" fmla="*/ 1 h 10"/>
                <a:gd name="T2" fmla="*/ 0 w 10"/>
                <a:gd name="T3" fmla="*/ 0 h 10"/>
                <a:gd name="T4" fmla="*/ 10 w 10"/>
                <a:gd name="T5" fmla="*/ 10 h 10"/>
                <a:gd name="T6" fmla="*/ 10 w 10"/>
                <a:gd name="T7" fmla="*/ 1 h 10"/>
              </a:gdLst>
              <a:ahLst/>
              <a:cxnLst>
                <a:cxn ang="0">
                  <a:pos x="T0" y="T1"/>
                </a:cxn>
                <a:cxn ang="0">
                  <a:pos x="T2" y="T3"/>
                </a:cxn>
                <a:cxn ang="0">
                  <a:pos x="T4" y="T5"/>
                </a:cxn>
                <a:cxn ang="0">
                  <a:pos x="T6" y="T7"/>
                </a:cxn>
              </a:cxnLst>
              <a:rect l="0" t="0" r="r" b="b"/>
              <a:pathLst>
                <a:path w="10" h="10">
                  <a:moveTo>
                    <a:pt x="10" y="1"/>
                  </a:moveTo>
                  <a:cubicBezTo>
                    <a:pt x="0" y="0"/>
                    <a:pt x="0" y="0"/>
                    <a:pt x="0" y="0"/>
                  </a:cubicBezTo>
                  <a:cubicBezTo>
                    <a:pt x="0" y="0"/>
                    <a:pt x="1" y="7"/>
                    <a:pt x="10" y="10"/>
                  </a:cubicBezTo>
                  <a:cubicBezTo>
                    <a:pt x="10" y="4"/>
                    <a:pt x="10" y="1"/>
                    <a:pt x="10"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2" name="Freeform 634">
              <a:extLst>
                <a:ext uri="{FF2B5EF4-FFF2-40B4-BE49-F238E27FC236}">
                  <a16:creationId xmlns:a16="http://schemas.microsoft.com/office/drawing/2014/main" id="{712BD141-5921-47ED-B823-1C5368F68A10}"/>
                </a:ext>
              </a:extLst>
            </p:cNvPr>
            <p:cNvSpPr>
              <a:spLocks/>
            </p:cNvSpPr>
            <p:nvPr/>
          </p:nvSpPr>
          <p:spPr bwMode="auto">
            <a:xfrm>
              <a:off x="5372265" y="5726931"/>
              <a:ext cx="91420" cy="128260"/>
            </a:xfrm>
            <a:custGeom>
              <a:avLst/>
              <a:gdLst>
                <a:gd name="T0" fmla="*/ 35 w 36"/>
                <a:gd name="T1" fmla="*/ 22 h 51"/>
                <a:gd name="T2" fmla="*/ 31 w 36"/>
                <a:gd name="T3" fmla="*/ 11 h 51"/>
                <a:gd name="T4" fmla="*/ 29 w 36"/>
                <a:gd name="T5" fmla="*/ 6 h 51"/>
                <a:gd name="T6" fmla="*/ 34 w 36"/>
                <a:gd name="T7" fmla="*/ 7 h 51"/>
                <a:gd name="T8" fmla="*/ 34 w 36"/>
                <a:gd name="T9" fmla="*/ 7 h 51"/>
                <a:gd name="T10" fmla="*/ 33 w 36"/>
                <a:gd name="T11" fmla="*/ 3 h 51"/>
                <a:gd name="T12" fmla="*/ 23 w 36"/>
                <a:gd name="T13" fmla="*/ 0 h 51"/>
                <a:gd name="T14" fmla="*/ 20 w 36"/>
                <a:gd name="T15" fmla="*/ 3 h 51"/>
                <a:gd name="T16" fmla="*/ 11 w 36"/>
                <a:gd name="T17" fmla="*/ 9 h 51"/>
                <a:gd name="T18" fmla="*/ 1 w 36"/>
                <a:gd name="T19" fmla="*/ 38 h 51"/>
                <a:gd name="T20" fmla="*/ 0 w 36"/>
                <a:gd name="T21" fmla="*/ 49 h 51"/>
                <a:gd name="T22" fmla="*/ 32 w 36"/>
                <a:gd name="T23" fmla="*/ 40 h 51"/>
                <a:gd name="T24" fmla="*/ 32 w 36"/>
                <a:gd name="T25" fmla="*/ 31 h 51"/>
                <a:gd name="T26" fmla="*/ 33 w 36"/>
                <a:gd name="T27" fmla="*/ 28 h 51"/>
                <a:gd name="T28" fmla="*/ 34 w 36"/>
                <a:gd name="T29" fmla="*/ 27 h 51"/>
                <a:gd name="T30" fmla="*/ 35 w 36"/>
                <a:gd name="T31" fmla="*/ 2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 h="51">
                  <a:moveTo>
                    <a:pt x="35" y="22"/>
                  </a:moveTo>
                  <a:cubicBezTo>
                    <a:pt x="34" y="20"/>
                    <a:pt x="33" y="14"/>
                    <a:pt x="31" y="11"/>
                  </a:cubicBezTo>
                  <a:cubicBezTo>
                    <a:pt x="30" y="10"/>
                    <a:pt x="30" y="8"/>
                    <a:pt x="29" y="6"/>
                  </a:cubicBezTo>
                  <a:cubicBezTo>
                    <a:pt x="34" y="7"/>
                    <a:pt x="34" y="7"/>
                    <a:pt x="34" y="7"/>
                  </a:cubicBezTo>
                  <a:cubicBezTo>
                    <a:pt x="34" y="7"/>
                    <a:pt x="34" y="7"/>
                    <a:pt x="34" y="7"/>
                  </a:cubicBezTo>
                  <a:cubicBezTo>
                    <a:pt x="35" y="6"/>
                    <a:pt x="35" y="4"/>
                    <a:pt x="33" y="3"/>
                  </a:cubicBezTo>
                  <a:cubicBezTo>
                    <a:pt x="27" y="0"/>
                    <a:pt x="23" y="0"/>
                    <a:pt x="23" y="0"/>
                  </a:cubicBezTo>
                  <a:cubicBezTo>
                    <a:pt x="20" y="3"/>
                    <a:pt x="20" y="3"/>
                    <a:pt x="20" y="3"/>
                  </a:cubicBezTo>
                  <a:cubicBezTo>
                    <a:pt x="16" y="3"/>
                    <a:pt x="13" y="6"/>
                    <a:pt x="11" y="9"/>
                  </a:cubicBezTo>
                  <a:cubicBezTo>
                    <a:pt x="6" y="18"/>
                    <a:pt x="2" y="28"/>
                    <a:pt x="1" y="38"/>
                  </a:cubicBezTo>
                  <a:cubicBezTo>
                    <a:pt x="0" y="49"/>
                    <a:pt x="0" y="49"/>
                    <a:pt x="0" y="49"/>
                  </a:cubicBezTo>
                  <a:cubicBezTo>
                    <a:pt x="0" y="49"/>
                    <a:pt x="20" y="51"/>
                    <a:pt x="32" y="40"/>
                  </a:cubicBezTo>
                  <a:cubicBezTo>
                    <a:pt x="32" y="39"/>
                    <a:pt x="32" y="35"/>
                    <a:pt x="32" y="31"/>
                  </a:cubicBezTo>
                  <a:cubicBezTo>
                    <a:pt x="32" y="30"/>
                    <a:pt x="33" y="29"/>
                    <a:pt x="33" y="28"/>
                  </a:cubicBezTo>
                  <a:cubicBezTo>
                    <a:pt x="34" y="27"/>
                    <a:pt x="34" y="27"/>
                    <a:pt x="34" y="27"/>
                  </a:cubicBezTo>
                  <a:cubicBezTo>
                    <a:pt x="35" y="26"/>
                    <a:pt x="36" y="24"/>
                    <a:pt x="35" y="22"/>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3" name="Freeform 635">
              <a:extLst>
                <a:ext uri="{FF2B5EF4-FFF2-40B4-BE49-F238E27FC236}">
                  <a16:creationId xmlns:a16="http://schemas.microsoft.com/office/drawing/2014/main" id="{B5BD5463-8377-4911-A96E-210925EEDA1D}"/>
                </a:ext>
              </a:extLst>
            </p:cNvPr>
            <p:cNvSpPr>
              <a:spLocks/>
            </p:cNvSpPr>
            <p:nvPr/>
          </p:nvSpPr>
          <p:spPr bwMode="auto">
            <a:xfrm>
              <a:off x="5166230" y="5736483"/>
              <a:ext cx="91420" cy="133718"/>
            </a:xfrm>
            <a:custGeom>
              <a:avLst/>
              <a:gdLst>
                <a:gd name="T0" fmla="*/ 23 w 36"/>
                <a:gd name="T1" fmla="*/ 1 h 53"/>
                <a:gd name="T2" fmla="*/ 20 w 36"/>
                <a:gd name="T3" fmla="*/ 3 h 53"/>
                <a:gd name="T4" fmla="*/ 11 w 36"/>
                <a:gd name="T5" fmla="*/ 10 h 53"/>
                <a:gd name="T6" fmla="*/ 1 w 36"/>
                <a:gd name="T7" fmla="*/ 38 h 53"/>
                <a:gd name="T8" fmla="*/ 0 w 36"/>
                <a:gd name="T9" fmla="*/ 49 h 53"/>
                <a:gd name="T10" fmla="*/ 30 w 36"/>
                <a:gd name="T11" fmla="*/ 41 h 53"/>
                <a:gd name="T12" fmla="*/ 32 w 36"/>
                <a:gd name="T13" fmla="*/ 12 h 53"/>
                <a:gd name="T14" fmla="*/ 31 w 36"/>
                <a:gd name="T15" fmla="*/ 7 h 53"/>
                <a:gd name="T16" fmla="*/ 34 w 36"/>
                <a:gd name="T17" fmla="*/ 8 h 53"/>
                <a:gd name="T18" fmla="*/ 36 w 36"/>
                <a:gd name="T19" fmla="*/ 5 h 53"/>
                <a:gd name="T20" fmla="*/ 23 w 36"/>
                <a:gd name="T21" fmla="*/ 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53">
                  <a:moveTo>
                    <a:pt x="23" y="1"/>
                  </a:moveTo>
                  <a:cubicBezTo>
                    <a:pt x="20" y="3"/>
                    <a:pt x="20" y="3"/>
                    <a:pt x="20" y="3"/>
                  </a:cubicBezTo>
                  <a:cubicBezTo>
                    <a:pt x="16" y="4"/>
                    <a:pt x="13" y="6"/>
                    <a:pt x="11" y="10"/>
                  </a:cubicBezTo>
                  <a:cubicBezTo>
                    <a:pt x="6" y="19"/>
                    <a:pt x="2" y="28"/>
                    <a:pt x="1" y="38"/>
                  </a:cubicBezTo>
                  <a:cubicBezTo>
                    <a:pt x="0" y="49"/>
                    <a:pt x="0" y="49"/>
                    <a:pt x="0" y="49"/>
                  </a:cubicBezTo>
                  <a:cubicBezTo>
                    <a:pt x="0" y="49"/>
                    <a:pt x="18" y="53"/>
                    <a:pt x="30" y="41"/>
                  </a:cubicBezTo>
                  <a:cubicBezTo>
                    <a:pt x="29" y="28"/>
                    <a:pt x="31" y="14"/>
                    <a:pt x="32" y="12"/>
                  </a:cubicBezTo>
                  <a:cubicBezTo>
                    <a:pt x="32" y="10"/>
                    <a:pt x="31" y="8"/>
                    <a:pt x="31" y="7"/>
                  </a:cubicBezTo>
                  <a:cubicBezTo>
                    <a:pt x="34" y="8"/>
                    <a:pt x="34" y="8"/>
                    <a:pt x="34" y="8"/>
                  </a:cubicBezTo>
                  <a:cubicBezTo>
                    <a:pt x="34" y="8"/>
                    <a:pt x="35" y="7"/>
                    <a:pt x="36" y="5"/>
                  </a:cubicBezTo>
                  <a:cubicBezTo>
                    <a:pt x="28" y="0"/>
                    <a:pt x="23" y="1"/>
                    <a:pt x="23" y="1"/>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4" name="Freeform 636">
              <a:extLst>
                <a:ext uri="{FF2B5EF4-FFF2-40B4-BE49-F238E27FC236}">
                  <a16:creationId xmlns:a16="http://schemas.microsoft.com/office/drawing/2014/main" id="{09BC9D6D-E443-4DA8-8757-D778D7CDBD20}"/>
                </a:ext>
              </a:extLst>
            </p:cNvPr>
            <p:cNvSpPr>
              <a:spLocks/>
            </p:cNvSpPr>
            <p:nvPr/>
          </p:nvSpPr>
          <p:spPr bwMode="auto">
            <a:xfrm>
              <a:off x="5219444" y="5771959"/>
              <a:ext cx="24560" cy="24560"/>
            </a:xfrm>
            <a:custGeom>
              <a:avLst/>
              <a:gdLst>
                <a:gd name="T0" fmla="*/ 10 w 10"/>
                <a:gd name="T1" fmla="*/ 1 h 10"/>
                <a:gd name="T2" fmla="*/ 0 w 10"/>
                <a:gd name="T3" fmla="*/ 0 h 10"/>
                <a:gd name="T4" fmla="*/ 10 w 10"/>
                <a:gd name="T5" fmla="*/ 10 h 10"/>
                <a:gd name="T6" fmla="*/ 10 w 10"/>
                <a:gd name="T7" fmla="*/ 1 h 10"/>
              </a:gdLst>
              <a:ahLst/>
              <a:cxnLst>
                <a:cxn ang="0">
                  <a:pos x="T0" y="T1"/>
                </a:cxn>
                <a:cxn ang="0">
                  <a:pos x="T2" y="T3"/>
                </a:cxn>
                <a:cxn ang="0">
                  <a:pos x="T4" y="T5"/>
                </a:cxn>
                <a:cxn ang="0">
                  <a:pos x="T6" y="T7"/>
                </a:cxn>
              </a:cxnLst>
              <a:rect l="0" t="0" r="r" b="b"/>
              <a:pathLst>
                <a:path w="10" h="10">
                  <a:moveTo>
                    <a:pt x="10" y="1"/>
                  </a:moveTo>
                  <a:cubicBezTo>
                    <a:pt x="0" y="0"/>
                    <a:pt x="0" y="0"/>
                    <a:pt x="0" y="0"/>
                  </a:cubicBezTo>
                  <a:cubicBezTo>
                    <a:pt x="0" y="0"/>
                    <a:pt x="1" y="7"/>
                    <a:pt x="10" y="10"/>
                  </a:cubicBezTo>
                  <a:cubicBezTo>
                    <a:pt x="10" y="4"/>
                    <a:pt x="10" y="1"/>
                    <a:pt x="10" y="1"/>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5" name="Freeform 637">
              <a:extLst>
                <a:ext uri="{FF2B5EF4-FFF2-40B4-BE49-F238E27FC236}">
                  <a16:creationId xmlns:a16="http://schemas.microsoft.com/office/drawing/2014/main" id="{709C7590-7DEA-4738-903C-0E97F2D7A21D}"/>
                </a:ext>
              </a:extLst>
            </p:cNvPr>
            <p:cNvSpPr>
              <a:spLocks/>
            </p:cNvSpPr>
            <p:nvPr/>
          </p:nvSpPr>
          <p:spPr bwMode="auto">
            <a:xfrm>
              <a:off x="5422750" y="5759679"/>
              <a:ext cx="40934" cy="34112"/>
            </a:xfrm>
            <a:custGeom>
              <a:avLst/>
              <a:gdLst>
                <a:gd name="T0" fmla="*/ 13 w 16"/>
                <a:gd name="T1" fmla="*/ 2 h 14"/>
                <a:gd name="T2" fmla="*/ 0 w 16"/>
                <a:gd name="T3" fmla="*/ 0 h 14"/>
                <a:gd name="T4" fmla="*/ 12 w 16"/>
                <a:gd name="T5" fmla="*/ 13 h 14"/>
                <a:gd name="T6" fmla="*/ 14 w 16"/>
                <a:gd name="T7" fmla="*/ 14 h 14"/>
                <a:gd name="T8" fmla="*/ 15 w 16"/>
                <a:gd name="T9" fmla="*/ 9 h 14"/>
                <a:gd name="T10" fmla="*/ 13 w 16"/>
                <a:gd name="T11" fmla="*/ 2 h 14"/>
              </a:gdLst>
              <a:ahLst/>
              <a:cxnLst>
                <a:cxn ang="0">
                  <a:pos x="T0" y="T1"/>
                </a:cxn>
                <a:cxn ang="0">
                  <a:pos x="T2" y="T3"/>
                </a:cxn>
                <a:cxn ang="0">
                  <a:pos x="T4" y="T5"/>
                </a:cxn>
                <a:cxn ang="0">
                  <a:pos x="T6" y="T7"/>
                </a:cxn>
                <a:cxn ang="0">
                  <a:pos x="T8" y="T9"/>
                </a:cxn>
                <a:cxn ang="0">
                  <a:pos x="T10" y="T11"/>
                </a:cxn>
              </a:cxnLst>
              <a:rect l="0" t="0" r="r" b="b"/>
              <a:pathLst>
                <a:path w="16" h="14">
                  <a:moveTo>
                    <a:pt x="13" y="2"/>
                  </a:moveTo>
                  <a:cubicBezTo>
                    <a:pt x="0" y="0"/>
                    <a:pt x="0" y="0"/>
                    <a:pt x="0" y="0"/>
                  </a:cubicBezTo>
                  <a:cubicBezTo>
                    <a:pt x="0" y="0"/>
                    <a:pt x="5" y="11"/>
                    <a:pt x="12" y="13"/>
                  </a:cubicBezTo>
                  <a:cubicBezTo>
                    <a:pt x="13" y="13"/>
                    <a:pt x="14" y="14"/>
                    <a:pt x="14" y="14"/>
                  </a:cubicBezTo>
                  <a:cubicBezTo>
                    <a:pt x="15" y="12"/>
                    <a:pt x="16" y="11"/>
                    <a:pt x="15" y="9"/>
                  </a:cubicBezTo>
                  <a:cubicBezTo>
                    <a:pt x="15" y="8"/>
                    <a:pt x="14" y="5"/>
                    <a:pt x="13" y="2"/>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6" name="Freeform 638">
              <a:extLst>
                <a:ext uri="{FF2B5EF4-FFF2-40B4-BE49-F238E27FC236}">
                  <a16:creationId xmlns:a16="http://schemas.microsoft.com/office/drawing/2014/main" id="{EDBA407D-74E3-48B1-A8C0-428EDA388BF9}"/>
                </a:ext>
              </a:extLst>
            </p:cNvPr>
            <p:cNvSpPr>
              <a:spLocks/>
            </p:cNvSpPr>
            <p:nvPr/>
          </p:nvSpPr>
          <p:spPr bwMode="auto">
            <a:xfrm>
              <a:off x="5276752" y="5731025"/>
              <a:ext cx="8187" cy="5458"/>
            </a:xfrm>
            <a:custGeom>
              <a:avLst/>
              <a:gdLst>
                <a:gd name="T0" fmla="*/ 3 w 3"/>
                <a:gd name="T1" fmla="*/ 0 h 2"/>
                <a:gd name="T2" fmla="*/ 0 w 3"/>
                <a:gd name="T3" fmla="*/ 1 h 2"/>
                <a:gd name="T4" fmla="*/ 3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0" y="1"/>
                    <a:pt x="0" y="1"/>
                    <a:pt x="0" y="1"/>
                  </a:cubicBezTo>
                  <a:cubicBezTo>
                    <a:pt x="0" y="1"/>
                    <a:pt x="1" y="2"/>
                    <a:pt x="3" y="2"/>
                  </a:cubicBezTo>
                  <a:cubicBezTo>
                    <a:pt x="3" y="1"/>
                    <a:pt x="3" y="0"/>
                    <a:pt x="3"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7" name="Freeform 639">
              <a:extLst>
                <a:ext uri="{FF2B5EF4-FFF2-40B4-BE49-F238E27FC236}">
                  <a16:creationId xmlns:a16="http://schemas.microsoft.com/office/drawing/2014/main" id="{EB5C716C-85E0-4B00-92DC-61A82CC2DF03}"/>
                </a:ext>
              </a:extLst>
            </p:cNvPr>
            <p:cNvSpPr>
              <a:spLocks/>
            </p:cNvSpPr>
            <p:nvPr/>
          </p:nvSpPr>
          <p:spPr bwMode="auto">
            <a:xfrm>
              <a:off x="5108922" y="5716015"/>
              <a:ext cx="8187" cy="5458"/>
            </a:xfrm>
            <a:custGeom>
              <a:avLst/>
              <a:gdLst>
                <a:gd name="T0" fmla="*/ 3 w 3"/>
                <a:gd name="T1" fmla="*/ 0 h 2"/>
                <a:gd name="T2" fmla="*/ 0 w 3"/>
                <a:gd name="T3" fmla="*/ 0 h 2"/>
                <a:gd name="T4" fmla="*/ 3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0" y="0"/>
                    <a:pt x="0" y="0"/>
                    <a:pt x="0" y="0"/>
                  </a:cubicBezTo>
                  <a:cubicBezTo>
                    <a:pt x="0" y="0"/>
                    <a:pt x="2" y="1"/>
                    <a:pt x="3" y="2"/>
                  </a:cubicBezTo>
                  <a:cubicBezTo>
                    <a:pt x="3" y="1"/>
                    <a:pt x="3" y="0"/>
                    <a:pt x="3" y="0"/>
                  </a:cubicBezTo>
                </a:path>
              </a:pathLst>
            </a:custGeom>
            <a:solidFill>
              <a:srgbClr val="CB8C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8" name="Freeform 640">
              <a:extLst>
                <a:ext uri="{FF2B5EF4-FFF2-40B4-BE49-F238E27FC236}">
                  <a16:creationId xmlns:a16="http://schemas.microsoft.com/office/drawing/2014/main" id="{A5F789B6-2413-463A-B349-77189CF71571}"/>
                </a:ext>
              </a:extLst>
            </p:cNvPr>
            <p:cNvSpPr>
              <a:spLocks/>
            </p:cNvSpPr>
            <p:nvPr/>
          </p:nvSpPr>
          <p:spPr bwMode="auto">
            <a:xfrm>
              <a:off x="5631515" y="5894761"/>
              <a:ext cx="45028" cy="6822"/>
            </a:xfrm>
            <a:custGeom>
              <a:avLst/>
              <a:gdLst>
                <a:gd name="T0" fmla="*/ 17 w 18"/>
                <a:gd name="T1" fmla="*/ 3 h 3"/>
                <a:gd name="T2" fmla="*/ 1 w 18"/>
                <a:gd name="T3" fmla="*/ 3 h 3"/>
                <a:gd name="T4" fmla="*/ 0 w 18"/>
                <a:gd name="T5" fmla="*/ 2 h 3"/>
                <a:gd name="T6" fmla="*/ 1 w 18"/>
                <a:gd name="T7" fmla="*/ 0 h 3"/>
                <a:gd name="T8" fmla="*/ 17 w 18"/>
                <a:gd name="T9" fmla="*/ 0 h 3"/>
                <a:gd name="T10" fmla="*/ 18 w 18"/>
                <a:gd name="T11" fmla="*/ 2 h 3"/>
                <a:gd name="T12" fmla="*/ 17 w 18"/>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18" h="3">
                  <a:moveTo>
                    <a:pt x="17" y="3"/>
                  </a:moveTo>
                  <a:cubicBezTo>
                    <a:pt x="1" y="3"/>
                    <a:pt x="1" y="3"/>
                    <a:pt x="1" y="3"/>
                  </a:cubicBezTo>
                  <a:cubicBezTo>
                    <a:pt x="0" y="3"/>
                    <a:pt x="0" y="2"/>
                    <a:pt x="0" y="2"/>
                  </a:cubicBezTo>
                  <a:cubicBezTo>
                    <a:pt x="0" y="1"/>
                    <a:pt x="0" y="0"/>
                    <a:pt x="1" y="0"/>
                  </a:cubicBezTo>
                  <a:cubicBezTo>
                    <a:pt x="17" y="0"/>
                    <a:pt x="17" y="0"/>
                    <a:pt x="17" y="0"/>
                  </a:cubicBezTo>
                  <a:cubicBezTo>
                    <a:pt x="18" y="0"/>
                    <a:pt x="18" y="1"/>
                    <a:pt x="18" y="2"/>
                  </a:cubicBezTo>
                  <a:cubicBezTo>
                    <a:pt x="18" y="2"/>
                    <a:pt x="18" y="3"/>
                    <a:pt x="17" y="3"/>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9" name="Freeform 641">
              <a:extLst>
                <a:ext uri="{FF2B5EF4-FFF2-40B4-BE49-F238E27FC236}">
                  <a16:creationId xmlns:a16="http://schemas.microsoft.com/office/drawing/2014/main" id="{8B3CCF91-87F4-4918-B01F-7F5CDE24D24D}"/>
                </a:ext>
              </a:extLst>
            </p:cNvPr>
            <p:cNvSpPr>
              <a:spLocks/>
            </p:cNvSpPr>
            <p:nvPr/>
          </p:nvSpPr>
          <p:spPr bwMode="auto">
            <a:xfrm>
              <a:off x="5575571" y="5816986"/>
              <a:ext cx="95513" cy="6822"/>
            </a:xfrm>
            <a:custGeom>
              <a:avLst/>
              <a:gdLst>
                <a:gd name="T0" fmla="*/ 37 w 38"/>
                <a:gd name="T1" fmla="*/ 3 h 3"/>
                <a:gd name="T2" fmla="*/ 2 w 38"/>
                <a:gd name="T3" fmla="*/ 3 h 3"/>
                <a:gd name="T4" fmla="*/ 0 w 38"/>
                <a:gd name="T5" fmla="*/ 1 h 3"/>
                <a:gd name="T6" fmla="*/ 2 w 38"/>
                <a:gd name="T7" fmla="*/ 0 h 3"/>
                <a:gd name="T8" fmla="*/ 37 w 38"/>
                <a:gd name="T9" fmla="*/ 0 h 3"/>
                <a:gd name="T10" fmla="*/ 38 w 38"/>
                <a:gd name="T11" fmla="*/ 1 h 3"/>
                <a:gd name="T12" fmla="*/ 37 w 38"/>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38" h="3">
                  <a:moveTo>
                    <a:pt x="37" y="3"/>
                  </a:moveTo>
                  <a:cubicBezTo>
                    <a:pt x="2" y="3"/>
                    <a:pt x="2" y="3"/>
                    <a:pt x="2" y="3"/>
                  </a:cubicBezTo>
                  <a:cubicBezTo>
                    <a:pt x="1" y="3"/>
                    <a:pt x="0" y="2"/>
                    <a:pt x="0" y="1"/>
                  </a:cubicBezTo>
                  <a:cubicBezTo>
                    <a:pt x="0" y="1"/>
                    <a:pt x="1" y="0"/>
                    <a:pt x="2" y="0"/>
                  </a:cubicBezTo>
                  <a:cubicBezTo>
                    <a:pt x="37" y="0"/>
                    <a:pt x="37" y="0"/>
                    <a:pt x="37" y="0"/>
                  </a:cubicBezTo>
                  <a:cubicBezTo>
                    <a:pt x="37" y="0"/>
                    <a:pt x="38" y="1"/>
                    <a:pt x="38" y="1"/>
                  </a:cubicBezTo>
                  <a:cubicBezTo>
                    <a:pt x="38" y="2"/>
                    <a:pt x="37" y="3"/>
                    <a:pt x="37"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0" name="Freeform 642">
              <a:extLst>
                <a:ext uri="{FF2B5EF4-FFF2-40B4-BE49-F238E27FC236}">
                  <a16:creationId xmlns:a16="http://schemas.microsoft.com/office/drawing/2014/main" id="{DCFE26CB-3AF2-4205-A378-A9E1A6F3056E}"/>
                </a:ext>
              </a:extLst>
            </p:cNvPr>
            <p:cNvSpPr>
              <a:spLocks/>
            </p:cNvSpPr>
            <p:nvPr/>
          </p:nvSpPr>
          <p:spPr bwMode="auto">
            <a:xfrm>
              <a:off x="5583758" y="5894761"/>
              <a:ext cx="30018" cy="6822"/>
            </a:xfrm>
            <a:custGeom>
              <a:avLst/>
              <a:gdLst>
                <a:gd name="T0" fmla="*/ 11 w 12"/>
                <a:gd name="T1" fmla="*/ 3 h 3"/>
                <a:gd name="T2" fmla="*/ 2 w 12"/>
                <a:gd name="T3" fmla="*/ 3 h 3"/>
                <a:gd name="T4" fmla="*/ 0 w 12"/>
                <a:gd name="T5" fmla="*/ 2 h 3"/>
                <a:gd name="T6" fmla="*/ 2 w 12"/>
                <a:gd name="T7" fmla="*/ 0 h 3"/>
                <a:gd name="T8" fmla="*/ 11 w 12"/>
                <a:gd name="T9" fmla="*/ 0 h 3"/>
                <a:gd name="T10" fmla="*/ 12 w 12"/>
                <a:gd name="T11" fmla="*/ 2 h 3"/>
                <a:gd name="T12" fmla="*/ 11 w 12"/>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12" h="3">
                  <a:moveTo>
                    <a:pt x="11" y="3"/>
                  </a:moveTo>
                  <a:cubicBezTo>
                    <a:pt x="2" y="3"/>
                    <a:pt x="2" y="3"/>
                    <a:pt x="2" y="3"/>
                  </a:cubicBezTo>
                  <a:cubicBezTo>
                    <a:pt x="1" y="3"/>
                    <a:pt x="0" y="2"/>
                    <a:pt x="0" y="2"/>
                  </a:cubicBezTo>
                  <a:cubicBezTo>
                    <a:pt x="0" y="1"/>
                    <a:pt x="1" y="0"/>
                    <a:pt x="2" y="0"/>
                  </a:cubicBezTo>
                  <a:cubicBezTo>
                    <a:pt x="11" y="0"/>
                    <a:pt x="11" y="0"/>
                    <a:pt x="11" y="0"/>
                  </a:cubicBezTo>
                  <a:cubicBezTo>
                    <a:pt x="12" y="0"/>
                    <a:pt x="12" y="1"/>
                    <a:pt x="12" y="2"/>
                  </a:cubicBezTo>
                  <a:cubicBezTo>
                    <a:pt x="12" y="2"/>
                    <a:pt x="12" y="3"/>
                    <a:pt x="11" y="3"/>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1" name="Freeform 643">
              <a:extLst>
                <a:ext uri="{FF2B5EF4-FFF2-40B4-BE49-F238E27FC236}">
                  <a16:creationId xmlns:a16="http://schemas.microsoft.com/office/drawing/2014/main" id="{5CB9263D-E2FA-4043-9BF1-A1F24D44E43A}"/>
                </a:ext>
              </a:extLst>
            </p:cNvPr>
            <p:cNvSpPr>
              <a:spLocks/>
            </p:cNvSpPr>
            <p:nvPr/>
          </p:nvSpPr>
          <p:spPr bwMode="auto">
            <a:xfrm>
              <a:off x="4913802" y="5778781"/>
              <a:ext cx="649489" cy="173288"/>
            </a:xfrm>
            <a:custGeom>
              <a:avLst/>
              <a:gdLst>
                <a:gd name="T0" fmla="*/ 233 w 259"/>
                <a:gd name="T1" fmla="*/ 53 h 69"/>
                <a:gd name="T2" fmla="*/ 232 w 259"/>
                <a:gd name="T3" fmla="*/ 52 h 69"/>
                <a:gd name="T4" fmla="*/ 233 w 259"/>
                <a:gd name="T5" fmla="*/ 51 h 69"/>
                <a:gd name="T6" fmla="*/ 259 w 259"/>
                <a:gd name="T7" fmla="*/ 51 h 69"/>
                <a:gd name="T8" fmla="*/ 259 w 259"/>
                <a:gd name="T9" fmla="*/ 49 h 69"/>
                <a:gd name="T10" fmla="*/ 239 w 259"/>
                <a:gd name="T11" fmla="*/ 29 h 69"/>
                <a:gd name="T12" fmla="*/ 225 w 259"/>
                <a:gd name="T13" fmla="*/ 34 h 69"/>
                <a:gd name="T14" fmla="*/ 194 w 259"/>
                <a:gd name="T15" fmla="*/ 6 h 69"/>
                <a:gd name="T16" fmla="*/ 175 w 259"/>
                <a:gd name="T17" fmla="*/ 13 h 69"/>
                <a:gd name="T18" fmla="*/ 152 w 259"/>
                <a:gd name="T19" fmla="*/ 3 h 69"/>
                <a:gd name="T20" fmla="*/ 134 w 259"/>
                <a:gd name="T21" fmla="*/ 9 h 69"/>
                <a:gd name="T22" fmla="*/ 114 w 259"/>
                <a:gd name="T23" fmla="*/ 0 h 69"/>
                <a:gd name="T24" fmla="*/ 93 w 259"/>
                <a:gd name="T25" fmla="*/ 9 h 69"/>
                <a:gd name="T26" fmla="*/ 70 w 259"/>
                <a:gd name="T27" fmla="*/ 0 h 69"/>
                <a:gd name="T28" fmla="*/ 38 w 259"/>
                <a:gd name="T29" fmla="*/ 21 h 69"/>
                <a:gd name="T30" fmla="*/ 25 w 259"/>
                <a:gd name="T31" fmla="*/ 18 h 69"/>
                <a:gd name="T32" fmla="*/ 0 w 259"/>
                <a:gd name="T33" fmla="*/ 43 h 69"/>
                <a:gd name="T34" fmla="*/ 25 w 259"/>
                <a:gd name="T35" fmla="*/ 69 h 69"/>
                <a:gd name="T36" fmla="*/ 239 w 259"/>
                <a:gd name="T37" fmla="*/ 69 h 69"/>
                <a:gd name="T38" fmla="*/ 259 w 259"/>
                <a:gd name="T39" fmla="*/ 53 h 69"/>
                <a:gd name="T40" fmla="*/ 233 w 259"/>
                <a:gd name="T41" fmla="*/ 53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9" h="69">
                  <a:moveTo>
                    <a:pt x="233" y="53"/>
                  </a:moveTo>
                  <a:cubicBezTo>
                    <a:pt x="232" y="53"/>
                    <a:pt x="232" y="53"/>
                    <a:pt x="232" y="52"/>
                  </a:cubicBezTo>
                  <a:cubicBezTo>
                    <a:pt x="232" y="51"/>
                    <a:pt x="232" y="51"/>
                    <a:pt x="233" y="51"/>
                  </a:cubicBezTo>
                  <a:cubicBezTo>
                    <a:pt x="259" y="51"/>
                    <a:pt x="259" y="51"/>
                    <a:pt x="259" y="51"/>
                  </a:cubicBezTo>
                  <a:cubicBezTo>
                    <a:pt x="259" y="50"/>
                    <a:pt x="259" y="49"/>
                    <a:pt x="259" y="49"/>
                  </a:cubicBezTo>
                  <a:cubicBezTo>
                    <a:pt x="259" y="38"/>
                    <a:pt x="250" y="29"/>
                    <a:pt x="239" y="29"/>
                  </a:cubicBezTo>
                  <a:cubicBezTo>
                    <a:pt x="233" y="29"/>
                    <a:pt x="228" y="31"/>
                    <a:pt x="225" y="34"/>
                  </a:cubicBezTo>
                  <a:cubicBezTo>
                    <a:pt x="223" y="19"/>
                    <a:pt x="210" y="6"/>
                    <a:pt x="194" y="6"/>
                  </a:cubicBezTo>
                  <a:cubicBezTo>
                    <a:pt x="187" y="6"/>
                    <a:pt x="180" y="9"/>
                    <a:pt x="175" y="13"/>
                  </a:cubicBezTo>
                  <a:cubicBezTo>
                    <a:pt x="169" y="6"/>
                    <a:pt x="161" y="3"/>
                    <a:pt x="152" y="3"/>
                  </a:cubicBezTo>
                  <a:cubicBezTo>
                    <a:pt x="145" y="3"/>
                    <a:pt x="139" y="5"/>
                    <a:pt x="134" y="9"/>
                  </a:cubicBezTo>
                  <a:cubicBezTo>
                    <a:pt x="129" y="3"/>
                    <a:pt x="122" y="0"/>
                    <a:pt x="114" y="0"/>
                  </a:cubicBezTo>
                  <a:cubicBezTo>
                    <a:pt x="106" y="0"/>
                    <a:pt x="98" y="3"/>
                    <a:pt x="93" y="9"/>
                  </a:cubicBezTo>
                  <a:cubicBezTo>
                    <a:pt x="87" y="3"/>
                    <a:pt x="79" y="0"/>
                    <a:pt x="70" y="0"/>
                  </a:cubicBezTo>
                  <a:cubicBezTo>
                    <a:pt x="55" y="0"/>
                    <a:pt x="43" y="9"/>
                    <a:pt x="38" y="21"/>
                  </a:cubicBezTo>
                  <a:cubicBezTo>
                    <a:pt x="34" y="19"/>
                    <a:pt x="30" y="18"/>
                    <a:pt x="25" y="18"/>
                  </a:cubicBezTo>
                  <a:cubicBezTo>
                    <a:pt x="11" y="18"/>
                    <a:pt x="0" y="29"/>
                    <a:pt x="0" y="43"/>
                  </a:cubicBezTo>
                  <a:cubicBezTo>
                    <a:pt x="0" y="57"/>
                    <a:pt x="11" y="69"/>
                    <a:pt x="25" y="69"/>
                  </a:cubicBezTo>
                  <a:cubicBezTo>
                    <a:pt x="239" y="69"/>
                    <a:pt x="239" y="69"/>
                    <a:pt x="239" y="69"/>
                  </a:cubicBezTo>
                  <a:cubicBezTo>
                    <a:pt x="248" y="69"/>
                    <a:pt x="256" y="62"/>
                    <a:pt x="259" y="53"/>
                  </a:cubicBezTo>
                  <a:lnTo>
                    <a:pt x="233" y="5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2" name="Freeform 644">
              <a:extLst>
                <a:ext uri="{FF2B5EF4-FFF2-40B4-BE49-F238E27FC236}">
                  <a16:creationId xmlns:a16="http://schemas.microsoft.com/office/drawing/2014/main" id="{8BB33C28-7B9E-43CF-915D-C1CCB0296492}"/>
                </a:ext>
              </a:extLst>
            </p:cNvPr>
            <p:cNvSpPr>
              <a:spLocks/>
            </p:cNvSpPr>
            <p:nvPr/>
          </p:nvSpPr>
          <p:spPr bwMode="auto">
            <a:xfrm>
              <a:off x="4913802" y="592750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3" name="Freeform 645">
              <a:extLst>
                <a:ext uri="{FF2B5EF4-FFF2-40B4-BE49-F238E27FC236}">
                  <a16:creationId xmlns:a16="http://schemas.microsoft.com/office/drawing/2014/main" id="{9F558199-58F1-4642-8085-6F069DB7E0F8}"/>
                </a:ext>
              </a:extLst>
            </p:cNvPr>
            <p:cNvSpPr>
              <a:spLocks/>
            </p:cNvSpPr>
            <p:nvPr/>
          </p:nvSpPr>
          <p:spPr bwMode="auto">
            <a:xfrm>
              <a:off x="4926083" y="5792426"/>
              <a:ext cx="723170" cy="159643"/>
            </a:xfrm>
            <a:custGeom>
              <a:avLst/>
              <a:gdLst>
                <a:gd name="T0" fmla="*/ 287 w 288"/>
                <a:gd name="T1" fmla="*/ 48 h 64"/>
                <a:gd name="T2" fmla="*/ 254 w 288"/>
                <a:gd name="T3" fmla="*/ 48 h 64"/>
                <a:gd name="T4" fmla="*/ 240 w 288"/>
                <a:gd name="T5" fmla="*/ 48 h 64"/>
                <a:gd name="T6" fmla="*/ 234 w 288"/>
                <a:gd name="T7" fmla="*/ 48 h 64"/>
                <a:gd name="T8" fmla="*/ 223 w 288"/>
                <a:gd name="T9" fmla="*/ 54 h 64"/>
                <a:gd name="T10" fmla="*/ 229 w 288"/>
                <a:gd name="T11" fmla="*/ 24 h 64"/>
                <a:gd name="T12" fmla="*/ 223 w 288"/>
                <a:gd name="T13" fmla="*/ 27 h 64"/>
                <a:gd name="T14" fmla="*/ 219 w 288"/>
                <a:gd name="T15" fmla="*/ 46 h 64"/>
                <a:gd name="T16" fmla="*/ 218 w 288"/>
                <a:gd name="T17" fmla="*/ 54 h 64"/>
                <a:gd name="T18" fmla="*/ 148 w 288"/>
                <a:gd name="T19" fmla="*/ 54 h 64"/>
                <a:gd name="T20" fmla="*/ 165 w 288"/>
                <a:gd name="T21" fmla="*/ 3 h 64"/>
                <a:gd name="T22" fmla="*/ 161 w 288"/>
                <a:gd name="T23" fmla="*/ 1 h 64"/>
                <a:gd name="T24" fmla="*/ 144 w 288"/>
                <a:gd name="T25" fmla="*/ 46 h 64"/>
                <a:gd name="T26" fmla="*/ 143 w 288"/>
                <a:gd name="T27" fmla="*/ 54 h 64"/>
                <a:gd name="T28" fmla="*/ 73 w 288"/>
                <a:gd name="T29" fmla="*/ 54 h 64"/>
                <a:gd name="T30" fmla="*/ 93 w 288"/>
                <a:gd name="T31" fmla="*/ 0 h 64"/>
                <a:gd name="T32" fmla="*/ 88 w 288"/>
                <a:gd name="T33" fmla="*/ 4 h 64"/>
                <a:gd name="T34" fmla="*/ 85 w 288"/>
                <a:gd name="T35" fmla="*/ 2 h 64"/>
                <a:gd name="T36" fmla="*/ 69 w 288"/>
                <a:gd name="T37" fmla="*/ 46 h 64"/>
                <a:gd name="T38" fmla="*/ 68 w 288"/>
                <a:gd name="T39" fmla="*/ 54 h 64"/>
                <a:gd name="T40" fmla="*/ 0 w 288"/>
                <a:gd name="T41" fmla="*/ 54 h 64"/>
                <a:gd name="T42" fmla="*/ 20 w 288"/>
                <a:gd name="T43" fmla="*/ 64 h 64"/>
                <a:gd name="T44" fmla="*/ 234 w 288"/>
                <a:gd name="T45" fmla="*/ 64 h 64"/>
                <a:gd name="T46" fmla="*/ 253 w 288"/>
                <a:gd name="T47" fmla="*/ 51 h 64"/>
                <a:gd name="T48" fmla="*/ 287 w 288"/>
                <a:gd name="T49" fmla="*/ 51 h 64"/>
                <a:gd name="T50" fmla="*/ 288 w 288"/>
                <a:gd name="T51" fmla="*/ 50 h 64"/>
                <a:gd name="T52" fmla="*/ 287 w 288"/>
                <a:gd name="T53" fmla="*/ 4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88" h="64">
                  <a:moveTo>
                    <a:pt x="287" y="48"/>
                  </a:moveTo>
                  <a:cubicBezTo>
                    <a:pt x="254" y="48"/>
                    <a:pt x="254" y="48"/>
                    <a:pt x="254" y="48"/>
                  </a:cubicBezTo>
                  <a:cubicBezTo>
                    <a:pt x="240" y="48"/>
                    <a:pt x="240" y="48"/>
                    <a:pt x="240" y="48"/>
                  </a:cubicBezTo>
                  <a:cubicBezTo>
                    <a:pt x="234" y="48"/>
                    <a:pt x="234" y="48"/>
                    <a:pt x="234" y="48"/>
                  </a:cubicBezTo>
                  <a:cubicBezTo>
                    <a:pt x="231" y="51"/>
                    <a:pt x="227" y="53"/>
                    <a:pt x="223" y="54"/>
                  </a:cubicBezTo>
                  <a:cubicBezTo>
                    <a:pt x="223" y="46"/>
                    <a:pt x="225" y="35"/>
                    <a:pt x="229" y="24"/>
                  </a:cubicBezTo>
                  <a:cubicBezTo>
                    <a:pt x="226" y="25"/>
                    <a:pt x="224" y="26"/>
                    <a:pt x="223" y="27"/>
                  </a:cubicBezTo>
                  <a:cubicBezTo>
                    <a:pt x="220" y="34"/>
                    <a:pt x="219" y="41"/>
                    <a:pt x="219" y="46"/>
                  </a:cubicBezTo>
                  <a:cubicBezTo>
                    <a:pt x="218" y="49"/>
                    <a:pt x="218" y="52"/>
                    <a:pt x="218" y="54"/>
                  </a:cubicBezTo>
                  <a:cubicBezTo>
                    <a:pt x="148" y="54"/>
                    <a:pt x="148" y="54"/>
                    <a:pt x="148" y="54"/>
                  </a:cubicBezTo>
                  <a:cubicBezTo>
                    <a:pt x="148" y="41"/>
                    <a:pt x="152" y="21"/>
                    <a:pt x="165" y="3"/>
                  </a:cubicBezTo>
                  <a:cubicBezTo>
                    <a:pt x="164" y="3"/>
                    <a:pt x="162" y="2"/>
                    <a:pt x="161" y="1"/>
                  </a:cubicBezTo>
                  <a:cubicBezTo>
                    <a:pt x="149" y="17"/>
                    <a:pt x="145" y="34"/>
                    <a:pt x="144" y="46"/>
                  </a:cubicBezTo>
                  <a:cubicBezTo>
                    <a:pt x="143" y="49"/>
                    <a:pt x="143" y="52"/>
                    <a:pt x="143" y="54"/>
                  </a:cubicBezTo>
                  <a:cubicBezTo>
                    <a:pt x="73" y="54"/>
                    <a:pt x="73" y="54"/>
                    <a:pt x="73" y="54"/>
                  </a:cubicBezTo>
                  <a:cubicBezTo>
                    <a:pt x="73" y="40"/>
                    <a:pt x="77" y="18"/>
                    <a:pt x="93" y="0"/>
                  </a:cubicBezTo>
                  <a:cubicBezTo>
                    <a:pt x="91" y="1"/>
                    <a:pt x="90" y="2"/>
                    <a:pt x="88" y="4"/>
                  </a:cubicBezTo>
                  <a:cubicBezTo>
                    <a:pt x="87" y="3"/>
                    <a:pt x="86" y="2"/>
                    <a:pt x="85" y="2"/>
                  </a:cubicBezTo>
                  <a:cubicBezTo>
                    <a:pt x="74" y="17"/>
                    <a:pt x="70" y="34"/>
                    <a:pt x="69" y="46"/>
                  </a:cubicBezTo>
                  <a:cubicBezTo>
                    <a:pt x="68" y="49"/>
                    <a:pt x="68" y="52"/>
                    <a:pt x="68" y="54"/>
                  </a:cubicBezTo>
                  <a:cubicBezTo>
                    <a:pt x="0" y="54"/>
                    <a:pt x="0" y="54"/>
                    <a:pt x="0" y="54"/>
                  </a:cubicBezTo>
                  <a:cubicBezTo>
                    <a:pt x="5" y="60"/>
                    <a:pt x="12" y="64"/>
                    <a:pt x="20" y="64"/>
                  </a:cubicBezTo>
                  <a:cubicBezTo>
                    <a:pt x="234" y="64"/>
                    <a:pt x="234" y="64"/>
                    <a:pt x="234" y="64"/>
                  </a:cubicBezTo>
                  <a:cubicBezTo>
                    <a:pt x="243" y="64"/>
                    <a:pt x="250" y="58"/>
                    <a:pt x="253" y="51"/>
                  </a:cubicBezTo>
                  <a:cubicBezTo>
                    <a:pt x="287" y="51"/>
                    <a:pt x="287" y="51"/>
                    <a:pt x="287" y="51"/>
                  </a:cubicBezTo>
                  <a:cubicBezTo>
                    <a:pt x="288" y="51"/>
                    <a:pt x="288" y="50"/>
                    <a:pt x="288" y="50"/>
                  </a:cubicBezTo>
                  <a:cubicBezTo>
                    <a:pt x="288" y="49"/>
                    <a:pt x="288" y="48"/>
                    <a:pt x="287" y="48"/>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4" name="Freeform 646">
              <a:extLst>
                <a:ext uri="{FF2B5EF4-FFF2-40B4-BE49-F238E27FC236}">
                  <a16:creationId xmlns:a16="http://schemas.microsoft.com/office/drawing/2014/main" id="{977B3138-D7C2-4553-8295-4605C3C3C5EC}"/>
                </a:ext>
              </a:extLst>
            </p:cNvPr>
            <p:cNvSpPr>
              <a:spLocks/>
            </p:cNvSpPr>
            <p:nvPr/>
          </p:nvSpPr>
          <p:spPr bwMode="auto">
            <a:xfrm>
              <a:off x="5518263" y="5852463"/>
              <a:ext cx="45028" cy="54579"/>
            </a:xfrm>
            <a:custGeom>
              <a:avLst/>
              <a:gdLst>
                <a:gd name="T0" fmla="*/ 3 w 18"/>
                <a:gd name="T1" fmla="*/ 0 h 22"/>
                <a:gd name="T2" fmla="*/ 3 w 18"/>
                <a:gd name="T3" fmla="*/ 12 h 22"/>
                <a:gd name="T4" fmla="*/ 0 w 18"/>
                <a:gd name="T5" fmla="*/ 22 h 22"/>
                <a:gd name="T6" fmla="*/ 18 w 18"/>
                <a:gd name="T7" fmla="*/ 22 h 22"/>
                <a:gd name="T8" fmla="*/ 18 w 18"/>
                <a:gd name="T9" fmla="*/ 20 h 22"/>
                <a:gd name="T10" fmla="*/ 3 w 18"/>
                <a:gd name="T11" fmla="*/ 0 h 22"/>
              </a:gdLst>
              <a:ahLst/>
              <a:cxnLst>
                <a:cxn ang="0">
                  <a:pos x="T0" y="T1"/>
                </a:cxn>
                <a:cxn ang="0">
                  <a:pos x="T2" y="T3"/>
                </a:cxn>
                <a:cxn ang="0">
                  <a:pos x="T4" y="T5"/>
                </a:cxn>
                <a:cxn ang="0">
                  <a:pos x="T6" y="T7"/>
                </a:cxn>
                <a:cxn ang="0">
                  <a:pos x="T8" y="T9"/>
                </a:cxn>
                <a:cxn ang="0">
                  <a:pos x="T10" y="T11"/>
                </a:cxn>
              </a:cxnLst>
              <a:rect l="0" t="0" r="r" b="b"/>
              <a:pathLst>
                <a:path w="18" h="22">
                  <a:moveTo>
                    <a:pt x="3" y="0"/>
                  </a:moveTo>
                  <a:cubicBezTo>
                    <a:pt x="3" y="12"/>
                    <a:pt x="3" y="12"/>
                    <a:pt x="3" y="12"/>
                  </a:cubicBezTo>
                  <a:cubicBezTo>
                    <a:pt x="3" y="15"/>
                    <a:pt x="2" y="19"/>
                    <a:pt x="0" y="22"/>
                  </a:cubicBezTo>
                  <a:cubicBezTo>
                    <a:pt x="18" y="22"/>
                    <a:pt x="18" y="22"/>
                    <a:pt x="18" y="22"/>
                  </a:cubicBezTo>
                  <a:cubicBezTo>
                    <a:pt x="18" y="21"/>
                    <a:pt x="18" y="20"/>
                    <a:pt x="18" y="20"/>
                  </a:cubicBezTo>
                  <a:cubicBezTo>
                    <a:pt x="18" y="10"/>
                    <a:pt x="12" y="3"/>
                    <a:pt x="3" y="0"/>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5" name="Freeform 647">
              <a:extLst>
                <a:ext uri="{FF2B5EF4-FFF2-40B4-BE49-F238E27FC236}">
                  <a16:creationId xmlns:a16="http://schemas.microsoft.com/office/drawing/2014/main" id="{048ACD18-6FBE-4392-859F-F291C5BD1991}"/>
                </a:ext>
              </a:extLst>
            </p:cNvPr>
            <p:cNvSpPr>
              <a:spLocks/>
            </p:cNvSpPr>
            <p:nvPr/>
          </p:nvSpPr>
          <p:spPr bwMode="auto">
            <a:xfrm>
              <a:off x="5010680" y="5673717"/>
              <a:ext cx="186933" cy="322015"/>
            </a:xfrm>
            <a:custGeom>
              <a:avLst/>
              <a:gdLst>
                <a:gd name="T0" fmla="*/ 16 w 74"/>
                <a:gd name="T1" fmla="*/ 125 h 128"/>
                <a:gd name="T2" fmla="*/ 27 w 74"/>
                <a:gd name="T3" fmla="*/ 99 h 128"/>
                <a:gd name="T4" fmla="*/ 27 w 74"/>
                <a:gd name="T5" fmla="*/ 94 h 128"/>
                <a:gd name="T6" fmla="*/ 27 w 74"/>
                <a:gd name="T7" fmla="*/ 94 h 128"/>
                <a:gd name="T8" fmla="*/ 28 w 74"/>
                <a:gd name="T9" fmla="*/ 88 h 128"/>
                <a:gd name="T10" fmla="*/ 70 w 74"/>
                <a:gd name="T11" fmla="*/ 6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4 h 128"/>
                <a:gd name="T30" fmla="*/ 24 w 74"/>
                <a:gd name="T31" fmla="*/ 86 h 128"/>
                <a:gd name="T32" fmla="*/ 20 w 74"/>
                <a:gd name="T33" fmla="*/ 90 h 128"/>
                <a:gd name="T34" fmla="*/ 16 w 74"/>
                <a:gd name="T35" fmla="*/ 93 h 128"/>
                <a:gd name="T36" fmla="*/ 1 w 74"/>
                <a:gd name="T37" fmla="*/ 117 h 128"/>
                <a:gd name="T38" fmla="*/ 3 w 74"/>
                <a:gd name="T39" fmla="*/ 124 h 128"/>
                <a:gd name="T40" fmla="*/ 10 w 74"/>
                <a:gd name="T41" fmla="*/ 127 h 128"/>
                <a:gd name="T42" fmla="*/ 16 w 74"/>
                <a:gd name="T43" fmla="*/ 125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5"/>
                  </a:moveTo>
                  <a:cubicBezTo>
                    <a:pt x="27" y="99"/>
                    <a:pt x="27" y="99"/>
                    <a:pt x="27" y="99"/>
                  </a:cubicBezTo>
                  <a:cubicBezTo>
                    <a:pt x="28" y="97"/>
                    <a:pt x="28" y="95"/>
                    <a:pt x="27" y="94"/>
                  </a:cubicBezTo>
                  <a:cubicBezTo>
                    <a:pt x="27" y="94"/>
                    <a:pt x="27" y="94"/>
                    <a:pt x="27" y="94"/>
                  </a:cubicBezTo>
                  <a:cubicBezTo>
                    <a:pt x="27" y="92"/>
                    <a:pt x="27" y="90"/>
                    <a:pt x="28" y="88"/>
                  </a:cubicBezTo>
                  <a:cubicBezTo>
                    <a:pt x="70" y="6"/>
                    <a:pt x="70" y="6"/>
                    <a:pt x="70" y="6"/>
                  </a:cubicBezTo>
                  <a:cubicBezTo>
                    <a:pt x="71" y="6"/>
                    <a:pt x="71" y="6"/>
                    <a:pt x="71" y="6"/>
                  </a:cubicBezTo>
                  <a:cubicBezTo>
                    <a:pt x="72" y="7"/>
                    <a:pt x="73" y="6"/>
                    <a:pt x="73" y="5"/>
                  </a:cubicBezTo>
                  <a:cubicBezTo>
                    <a:pt x="73" y="5"/>
                    <a:pt x="73" y="5"/>
                    <a:pt x="73" y="5"/>
                  </a:cubicBezTo>
                  <a:cubicBezTo>
                    <a:pt x="74" y="5"/>
                    <a:pt x="73" y="4"/>
                    <a:pt x="73" y="3"/>
                  </a:cubicBezTo>
                  <a:cubicBezTo>
                    <a:pt x="67" y="0"/>
                    <a:pt x="67" y="0"/>
                    <a:pt x="67" y="0"/>
                  </a:cubicBezTo>
                  <a:cubicBezTo>
                    <a:pt x="66" y="0"/>
                    <a:pt x="65" y="0"/>
                    <a:pt x="65" y="1"/>
                  </a:cubicBezTo>
                  <a:cubicBezTo>
                    <a:pt x="65" y="1"/>
                    <a:pt x="65" y="1"/>
                    <a:pt x="65" y="1"/>
                  </a:cubicBezTo>
                  <a:cubicBezTo>
                    <a:pt x="65" y="2"/>
                    <a:pt x="65" y="3"/>
                    <a:pt x="66" y="3"/>
                  </a:cubicBezTo>
                  <a:cubicBezTo>
                    <a:pt x="67" y="4"/>
                    <a:pt x="67" y="4"/>
                    <a:pt x="67" y="4"/>
                  </a:cubicBezTo>
                  <a:cubicBezTo>
                    <a:pt x="24" y="86"/>
                    <a:pt x="24" y="86"/>
                    <a:pt x="24" y="86"/>
                  </a:cubicBezTo>
                  <a:cubicBezTo>
                    <a:pt x="23" y="88"/>
                    <a:pt x="22" y="89"/>
                    <a:pt x="20" y="90"/>
                  </a:cubicBezTo>
                  <a:cubicBezTo>
                    <a:pt x="18" y="90"/>
                    <a:pt x="17" y="92"/>
                    <a:pt x="16" y="93"/>
                  </a:cubicBezTo>
                  <a:cubicBezTo>
                    <a:pt x="1" y="117"/>
                    <a:pt x="1" y="117"/>
                    <a:pt x="1" y="117"/>
                  </a:cubicBezTo>
                  <a:cubicBezTo>
                    <a:pt x="0" y="120"/>
                    <a:pt x="1" y="123"/>
                    <a:pt x="3" y="124"/>
                  </a:cubicBezTo>
                  <a:cubicBezTo>
                    <a:pt x="10" y="127"/>
                    <a:pt x="10" y="127"/>
                    <a:pt x="10" y="127"/>
                  </a:cubicBezTo>
                  <a:cubicBezTo>
                    <a:pt x="12" y="128"/>
                    <a:pt x="15" y="127"/>
                    <a:pt x="16" y="125"/>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6" name="Freeform 648">
              <a:extLst>
                <a:ext uri="{FF2B5EF4-FFF2-40B4-BE49-F238E27FC236}">
                  <a16:creationId xmlns:a16="http://schemas.microsoft.com/office/drawing/2014/main" id="{6D58AFA3-6A6F-4A77-9A45-AAD29FA1618A}"/>
                </a:ext>
              </a:extLst>
            </p:cNvPr>
            <p:cNvSpPr>
              <a:spLocks/>
            </p:cNvSpPr>
            <p:nvPr/>
          </p:nvSpPr>
          <p:spPr bwMode="auto">
            <a:xfrm>
              <a:off x="5149856" y="5711922"/>
              <a:ext cx="24560" cy="30018"/>
            </a:xfrm>
            <a:custGeom>
              <a:avLst/>
              <a:gdLst>
                <a:gd name="T0" fmla="*/ 9 w 18"/>
                <a:gd name="T1" fmla="*/ 22 h 22"/>
                <a:gd name="T2" fmla="*/ 18 w 18"/>
                <a:gd name="T3" fmla="*/ 0 h 22"/>
                <a:gd name="T4" fmla="*/ 9 w 18"/>
                <a:gd name="T5" fmla="*/ 1 h 22"/>
                <a:gd name="T6" fmla="*/ 0 w 18"/>
                <a:gd name="T7" fmla="*/ 22 h 22"/>
                <a:gd name="T8" fmla="*/ 9 w 18"/>
                <a:gd name="T9" fmla="*/ 22 h 22"/>
              </a:gdLst>
              <a:ahLst/>
              <a:cxnLst>
                <a:cxn ang="0">
                  <a:pos x="T0" y="T1"/>
                </a:cxn>
                <a:cxn ang="0">
                  <a:pos x="T2" y="T3"/>
                </a:cxn>
                <a:cxn ang="0">
                  <a:pos x="T4" y="T5"/>
                </a:cxn>
                <a:cxn ang="0">
                  <a:pos x="T6" y="T7"/>
                </a:cxn>
                <a:cxn ang="0">
                  <a:pos x="T8" y="T9"/>
                </a:cxn>
              </a:cxnLst>
              <a:rect l="0" t="0" r="r" b="b"/>
              <a:pathLst>
                <a:path w="18" h="22">
                  <a:moveTo>
                    <a:pt x="9" y="22"/>
                  </a:moveTo>
                  <a:lnTo>
                    <a:pt x="18" y="0"/>
                  </a:lnTo>
                  <a:lnTo>
                    <a:pt x="9" y="1"/>
                  </a:lnTo>
                  <a:lnTo>
                    <a:pt x="0" y="22"/>
                  </a:lnTo>
                  <a:lnTo>
                    <a:pt x="9" y="22"/>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7" name="Freeform 649">
              <a:extLst>
                <a:ext uri="{FF2B5EF4-FFF2-40B4-BE49-F238E27FC236}">
                  <a16:creationId xmlns:a16="http://schemas.microsoft.com/office/drawing/2014/main" id="{8F7DF0E2-92AE-4FC1-A859-60E7A0B854E6}"/>
                </a:ext>
              </a:extLst>
            </p:cNvPr>
            <p:cNvSpPr>
              <a:spLocks/>
            </p:cNvSpPr>
            <p:nvPr/>
          </p:nvSpPr>
          <p:spPr bwMode="auto">
            <a:xfrm>
              <a:off x="5013409" y="5894761"/>
              <a:ext cx="68224" cy="100971"/>
            </a:xfrm>
            <a:custGeom>
              <a:avLst/>
              <a:gdLst>
                <a:gd name="T0" fmla="*/ 10 w 27"/>
                <a:gd name="T1" fmla="*/ 35 h 40"/>
                <a:gd name="T2" fmla="*/ 8 w 27"/>
                <a:gd name="T3" fmla="*/ 36 h 40"/>
                <a:gd name="T4" fmla="*/ 0 w 27"/>
                <a:gd name="T5" fmla="*/ 33 h 40"/>
                <a:gd name="T6" fmla="*/ 2 w 27"/>
                <a:gd name="T7" fmla="*/ 36 h 40"/>
                <a:gd name="T8" fmla="*/ 9 w 27"/>
                <a:gd name="T9" fmla="*/ 39 h 40"/>
                <a:gd name="T10" fmla="*/ 15 w 27"/>
                <a:gd name="T11" fmla="*/ 37 h 40"/>
                <a:gd name="T12" fmla="*/ 26 w 27"/>
                <a:gd name="T13" fmla="*/ 11 h 40"/>
                <a:gd name="T14" fmla="*/ 26 w 27"/>
                <a:gd name="T15" fmla="*/ 6 h 40"/>
                <a:gd name="T16" fmla="*/ 26 w 27"/>
                <a:gd name="T17" fmla="*/ 6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10" y="36"/>
                    <a:pt x="9" y="36"/>
                    <a:pt x="8" y="36"/>
                  </a:cubicBezTo>
                  <a:cubicBezTo>
                    <a:pt x="0" y="33"/>
                    <a:pt x="0" y="33"/>
                    <a:pt x="0" y="33"/>
                  </a:cubicBezTo>
                  <a:cubicBezTo>
                    <a:pt x="0" y="34"/>
                    <a:pt x="1" y="35"/>
                    <a:pt x="2" y="36"/>
                  </a:cubicBezTo>
                  <a:cubicBezTo>
                    <a:pt x="9" y="39"/>
                    <a:pt x="9" y="39"/>
                    <a:pt x="9" y="39"/>
                  </a:cubicBezTo>
                  <a:cubicBezTo>
                    <a:pt x="11" y="40"/>
                    <a:pt x="14" y="39"/>
                    <a:pt x="15" y="37"/>
                  </a:cubicBezTo>
                  <a:cubicBezTo>
                    <a:pt x="26" y="11"/>
                    <a:pt x="26" y="11"/>
                    <a:pt x="26" y="11"/>
                  </a:cubicBezTo>
                  <a:cubicBezTo>
                    <a:pt x="27" y="9"/>
                    <a:pt x="27" y="7"/>
                    <a:pt x="26" y="6"/>
                  </a:cubicBezTo>
                  <a:cubicBezTo>
                    <a:pt x="26" y="6"/>
                    <a:pt x="26" y="6"/>
                    <a:pt x="26" y="6"/>
                  </a:cubicBezTo>
                  <a:cubicBezTo>
                    <a:pt x="26" y="4"/>
                    <a:pt x="26" y="2"/>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8" name="Freeform 650">
              <a:extLst>
                <a:ext uri="{FF2B5EF4-FFF2-40B4-BE49-F238E27FC236}">
                  <a16:creationId xmlns:a16="http://schemas.microsoft.com/office/drawing/2014/main" id="{15174C38-6C65-493F-9662-69C4C116D11B}"/>
                </a:ext>
              </a:extLst>
            </p:cNvPr>
            <p:cNvSpPr>
              <a:spLocks/>
            </p:cNvSpPr>
            <p:nvPr/>
          </p:nvSpPr>
          <p:spPr bwMode="auto">
            <a:xfrm>
              <a:off x="5149856" y="5688726"/>
              <a:ext cx="42299" cy="30018"/>
            </a:xfrm>
            <a:custGeom>
              <a:avLst/>
              <a:gdLst>
                <a:gd name="T0" fmla="*/ 4 w 17"/>
                <a:gd name="T1" fmla="*/ 4 h 12"/>
                <a:gd name="T2" fmla="*/ 8 w 17"/>
                <a:gd name="T3" fmla="*/ 1 h 12"/>
                <a:gd name="T4" fmla="*/ 10 w 17"/>
                <a:gd name="T5" fmla="*/ 0 h 12"/>
                <a:gd name="T6" fmla="*/ 15 w 17"/>
                <a:gd name="T7" fmla="*/ 0 h 12"/>
                <a:gd name="T8" fmla="*/ 16 w 17"/>
                <a:gd name="T9" fmla="*/ 0 h 12"/>
                <a:gd name="T10" fmla="*/ 16 w 17"/>
                <a:gd name="T11" fmla="*/ 2 h 12"/>
                <a:gd name="T12" fmla="*/ 15 w 17"/>
                <a:gd name="T13" fmla="*/ 3 h 12"/>
                <a:gd name="T14" fmla="*/ 15 w 17"/>
                <a:gd name="T15" fmla="*/ 6 h 12"/>
                <a:gd name="T16" fmla="*/ 15 w 17"/>
                <a:gd name="T17" fmla="*/ 6 h 12"/>
                <a:gd name="T18" fmla="*/ 15 w 17"/>
                <a:gd name="T19" fmla="*/ 9 h 12"/>
                <a:gd name="T20" fmla="*/ 14 w 17"/>
                <a:gd name="T21" fmla="*/ 9 h 12"/>
                <a:gd name="T22" fmla="*/ 13 w 17"/>
                <a:gd name="T23" fmla="*/ 11 h 12"/>
                <a:gd name="T24" fmla="*/ 12 w 17"/>
                <a:gd name="T25" fmla="*/ 12 h 12"/>
                <a:gd name="T26" fmla="*/ 7 w 17"/>
                <a:gd name="T27" fmla="*/ 11 h 12"/>
                <a:gd name="T28" fmla="*/ 7 w 17"/>
                <a:gd name="T29" fmla="*/ 11 h 12"/>
                <a:gd name="T30" fmla="*/ 2 w 17"/>
                <a:gd name="T31" fmla="*/ 12 h 12"/>
                <a:gd name="T32" fmla="*/ 0 w 17"/>
                <a:gd name="T33" fmla="*/ 7 h 12"/>
                <a:gd name="T34" fmla="*/ 4 w 17"/>
                <a:gd name="T35"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 h="12">
                  <a:moveTo>
                    <a:pt x="4" y="4"/>
                  </a:moveTo>
                  <a:cubicBezTo>
                    <a:pt x="8" y="1"/>
                    <a:pt x="8" y="1"/>
                    <a:pt x="8" y="1"/>
                  </a:cubicBezTo>
                  <a:cubicBezTo>
                    <a:pt x="9" y="1"/>
                    <a:pt x="9" y="1"/>
                    <a:pt x="10" y="0"/>
                  </a:cubicBezTo>
                  <a:cubicBezTo>
                    <a:pt x="15" y="0"/>
                    <a:pt x="15" y="0"/>
                    <a:pt x="15" y="0"/>
                  </a:cubicBezTo>
                  <a:cubicBezTo>
                    <a:pt x="15" y="0"/>
                    <a:pt x="16" y="0"/>
                    <a:pt x="16" y="0"/>
                  </a:cubicBezTo>
                  <a:cubicBezTo>
                    <a:pt x="16" y="0"/>
                    <a:pt x="17" y="1"/>
                    <a:pt x="16" y="2"/>
                  </a:cubicBezTo>
                  <a:cubicBezTo>
                    <a:pt x="15" y="3"/>
                    <a:pt x="15" y="3"/>
                    <a:pt x="15" y="3"/>
                  </a:cubicBezTo>
                  <a:cubicBezTo>
                    <a:pt x="16" y="4"/>
                    <a:pt x="16" y="5"/>
                    <a:pt x="15" y="6"/>
                  </a:cubicBezTo>
                  <a:cubicBezTo>
                    <a:pt x="15" y="6"/>
                    <a:pt x="15" y="6"/>
                    <a:pt x="15" y="6"/>
                  </a:cubicBezTo>
                  <a:cubicBezTo>
                    <a:pt x="16" y="7"/>
                    <a:pt x="16" y="8"/>
                    <a:pt x="15" y="9"/>
                  </a:cubicBezTo>
                  <a:cubicBezTo>
                    <a:pt x="14" y="9"/>
                    <a:pt x="14" y="9"/>
                    <a:pt x="14" y="9"/>
                  </a:cubicBezTo>
                  <a:cubicBezTo>
                    <a:pt x="15" y="10"/>
                    <a:pt x="14" y="11"/>
                    <a:pt x="13" y="11"/>
                  </a:cubicBezTo>
                  <a:cubicBezTo>
                    <a:pt x="12" y="12"/>
                    <a:pt x="12" y="12"/>
                    <a:pt x="12" y="12"/>
                  </a:cubicBezTo>
                  <a:cubicBezTo>
                    <a:pt x="11" y="12"/>
                    <a:pt x="9" y="12"/>
                    <a:pt x="7" y="11"/>
                  </a:cubicBezTo>
                  <a:cubicBezTo>
                    <a:pt x="7" y="11"/>
                    <a:pt x="7" y="11"/>
                    <a:pt x="7" y="11"/>
                  </a:cubicBezTo>
                  <a:cubicBezTo>
                    <a:pt x="2" y="12"/>
                    <a:pt x="2" y="12"/>
                    <a:pt x="2" y="12"/>
                  </a:cubicBezTo>
                  <a:cubicBezTo>
                    <a:pt x="0" y="7"/>
                    <a:pt x="0" y="7"/>
                    <a:pt x="0" y="7"/>
                  </a:cubicBezTo>
                  <a:lnTo>
                    <a:pt x="4" y="4"/>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9" name="Freeform 651">
              <a:extLst>
                <a:ext uri="{FF2B5EF4-FFF2-40B4-BE49-F238E27FC236}">
                  <a16:creationId xmlns:a16="http://schemas.microsoft.com/office/drawing/2014/main" id="{48CE926A-C122-4D0E-871B-10BF36C0EE74}"/>
                </a:ext>
              </a:extLst>
            </p:cNvPr>
            <p:cNvSpPr>
              <a:spLocks/>
            </p:cNvSpPr>
            <p:nvPr/>
          </p:nvSpPr>
          <p:spPr bwMode="auto">
            <a:xfrm>
              <a:off x="5147127" y="5701006"/>
              <a:ext cx="19103" cy="20467"/>
            </a:xfrm>
            <a:custGeom>
              <a:avLst/>
              <a:gdLst>
                <a:gd name="T0" fmla="*/ 0 w 14"/>
                <a:gd name="T1" fmla="*/ 4 h 15"/>
                <a:gd name="T2" fmla="*/ 5 w 14"/>
                <a:gd name="T3" fmla="*/ 0 h 15"/>
                <a:gd name="T4" fmla="*/ 14 w 14"/>
                <a:gd name="T5" fmla="*/ 13 h 15"/>
                <a:gd name="T6" fmla="*/ 9 w 14"/>
                <a:gd name="T7" fmla="*/ 15 h 15"/>
                <a:gd name="T8" fmla="*/ 0 w 14"/>
                <a:gd name="T9" fmla="*/ 4 h 15"/>
              </a:gdLst>
              <a:ahLst/>
              <a:cxnLst>
                <a:cxn ang="0">
                  <a:pos x="T0" y="T1"/>
                </a:cxn>
                <a:cxn ang="0">
                  <a:pos x="T2" y="T3"/>
                </a:cxn>
                <a:cxn ang="0">
                  <a:pos x="T4" y="T5"/>
                </a:cxn>
                <a:cxn ang="0">
                  <a:pos x="T6" y="T7"/>
                </a:cxn>
                <a:cxn ang="0">
                  <a:pos x="T8" y="T9"/>
                </a:cxn>
              </a:cxnLst>
              <a:rect l="0" t="0" r="r" b="b"/>
              <a:pathLst>
                <a:path w="14" h="15">
                  <a:moveTo>
                    <a:pt x="0" y="4"/>
                  </a:moveTo>
                  <a:lnTo>
                    <a:pt x="5" y="0"/>
                  </a:lnTo>
                  <a:lnTo>
                    <a:pt x="14" y="13"/>
                  </a:lnTo>
                  <a:lnTo>
                    <a:pt x="9" y="15"/>
                  </a:lnTo>
                  <a:lnTo>
                    <a:pt x="0"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0" name="Freeform 652">
              <a:extLst>
                <a:ext uri="{FF2B5EF4-FFF2-40B4-BE49-F238E27FC236}">
                  <a16:creationId xmlns:a16="http://schemas.microsoft.com/office/drawing/2014/main" id="{3FCF13B2-9680-4291-8F95-E3249992F077}"/>
                </a:ext>
              </a:extLst>
            </p:cNvPr>
            <p:cNvSpPr>
              <a:spLocks/>
            </p:cNvSpPr>
            <p:nvPr/>
          </p:nvSpPr>
          <p:spPr bwMode="auto">
            <a:xfrm>
              <a:off x="5046156" y="5703735"/>
              <a:ext cx="118709" cy="57308"/>
            </a:xfrm>
            <a:custGeom>
              <a:avLst/>
              <a:gdLst>
                <a:gd name="T0" fmla="*/ 3 w 47"/>
                <a:gd name="T1" fmla="*/ 11 h 23"/>
                <a:gd name="T2" fmla="*/ 0 w 47"/>
                <a:gd name="T3" fmla="*/ 21 h 23"/>
                <a:gd name="T4" fmla="*/ 27 w 47"/>
                <a:gd name="T5" fmla="*/ 23 h 23"/>
                <a:gd name="T6" fmla="*/ 30 w 47"/>
                <a:gd name="T7" fmla="*/ 22 h 23"/>
                <a:gd name="T8" fmla="*/ 47 w 47"/>
                <a:gd name="T9" fmla="*/ 7 h 23"/>
                <a:gd name="T10" fmla="*/ 41 w 47"/>
                <a:gd name="T11" fmla="*/ 0 h 23"/>
                <a:gd name="T12" fmla="*/ 25 w 47"/>
                <a:gd name="T13" fmla="*/ 13 h 23"/>
                <a:gd name="T14" fmla="*/ 3 w 47"/>
                <a:gd name="T15" fmla="*/ 11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23">
                  <a:moveTo>
                    <a:pt x="3" y="11"/>
                  </a:moveTo>
                  <a:cubicBezTo>
                    <a:pt x="0" y="21"/>
                    <a:pt x="0" y="21"/>
                    <a:pt x="0" y="21"/>
                  </a:cubicBezTo>
                  <a:cubicBezTo>
                    <a:pt x="27" y="23"/>
                    <a:pt x="27" y="23"/>
                    <a:pt x="27" y="23"/>
                  </a:cubicBezTo>
                  <a:cubicBezTo>
                    <a:pt x="28" y="23"/>
                    <a:pt x="29" y="22"/>
                    <a:pt x="30" y="22"/>
                  </a:cubicBezTo>
                  <a:cubicBezTo>
                    <a:pt x="47" y="7"/>
                    <a:pt x="47" y="7"/>
                    <a:pt x="47" y="7"/>
                  </a:cubicBezTo>
                  <a:cubicBezTo>
                    <a:pt x="41" y="0"/>
                    <a:pt x="41" y="0"/>
                    <a:pt x="41" y="0"/>
                  </a:cubicBezTo>
                  <a:cubicBezTo>
                    <a:pt x="25" y="13"/>
                    <a:pt x="25" y="13"/>
                    <a:pt x="25" y="13"/>
                  </a:cubicBezTo>
                  <a:lnTo>
                    <a:pt x="3" y="11"/>
                  </a:lnTo>
                  <a:close/>
                </a:path>
              </a:pathLst>
            </a:custGeom>
            <a:solidFill>
              <a:srgbClr val="0217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1" name="Oval 653">
              <a:extLst>
                <a:ext uri="{FF2B5EF4-FFF2-40B4-BE49-F238E27FC236}">
                  <a16:creationId xmlns:a16="http://schemas.microsoft.com/office/drawing/2014/main" id="{FEFEB268-CF6C-4D1D-AA18-4F1070DC4D3C}"/>
                </a:ext>
              </a:extLst>
            </p:cNvPr>
            <p:cNvSpPr>
              <a:spLocks noChangeArrowheads="1"/>
            </p:cNvSpPr>
            <p:nvPr/>
          </p:nvSpPr>
          <p:spPr bwMode="auto">
            <a:xfrm>
              <a:off x="5151220" y="5718744"/>
              <a:ext cx="5458" cy="5458"/>
            </a:xfrm>
            <a:prstGeom prst="ellipse">
              <a:avLst/>
            </a:pr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2" name="Freeform 654">
              <a:extLst>
                <a:ext uri="{FF2B5EF4-FFF2-40B4-BE49-F238E27FC236}">
                  <a16:creationId xmlns:a16="http://schemas.microsoft.com/office/drawing/2014/main" id="{E14FEC7B-8BD6-4A12-A38D-E003E562A2C3}"/>
                </a:ext>
              </a:extLst>
            </p:cNvPr>
            <p:cNvSpPr>
              <a:spLocks/>
            </p:cNvSpPr>
            <p:nvPr/>
          </p:nvSpPr>
          <p:spPr bwMode="auto">
            <a:xfrm>
              <a:off x="5384545" y="5681904"/>
              <a:ext cx="186933" cy="320651"/>
            </a:xfrm>
            <a:custGeom>
              <a:avLst/>
              <a:gdLst>
                <a:gd name="T0" fmla="*/ 16 w 74"/>
                <a:gd name="T1" fmla="*/ 124 h 128"/>
                <a:gd name="T2" fmla="*/ 27 w 74"/>
                <a:gd name="T3" fmla="*/ 98 h 128"/>
                <a:gd name="T4" fmla="*/ 28 w 74"/>
                <a:gd name="T5" fmla="*/ 93 h 128"/>
                <a:gd name="T6" fmla="*/ 28 w 74"/>
                <a:gd name="T7" fmla="*/ 93 h 128"/>
                <a:gd name="T8" fmla="*/ 28 w 74"/>
                <a:gd name="T9" fmla="*/ 88 h 128"/>
                <a:gd name="T10" fmla="*/ 70 w 74"/>
                <a:gd name="T11" fmla="*/ 5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3 h 128"/>
                <a:gd name="T30" fmla="*/ 25 w 74"/>
                <a:gd name="T31" fmla="*/ 86 h 128"/>
                <a:gd name="T32" fmla="*/ 20 w 74"/>
                <a:gd name="T33" fmla="*/ 89 h 128"/>
                <a:gd name="T34" fmla="*/ 16 w 74"/>
                <a:gd name="T35" fmla="*/ 93 h 128"/>
                <a:gd name="T36" fmla="*/ 2 w 74"/>
                <a:gd name="T37" fmla="*/ 117 h 128"/>
                <a:gd name="T38" fmla="*/ 3 w 74"/>
                <a:gd name="T39" fmla="*/ 123 h 128"/>
                <a:gd name="T40" fmla="*/ 10 w 74"/>
                <a:gd name="T41" fmla="*/ 127 h 128"/>
                <a:gd name="T42" fmla="*/ 16 w 74"/>
                <a:gd name="T43" fmla="*/ 1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4"/>
                  </a:moveTo>
                  <a:cubicBezTo>
                    <a:pt x="27" y="98"/>
                    <a:pt x="27" y="98"/>
                    <a:pt x="27" y="98"/>
                  </a:cubicBezTo>
                  <a:cubicBezTo>
                    <a:pt x="28" y="97"/>
                    <a:pt x="28" y="95"/>
                    <a:pt x="28" y="93"/>
                  </a:cubicBezTo>
                  <a:cubicBezTo>
                    <a:pt x="28" y="93"/>
                    <a:pt x="28" y="93"/>
                    <a:pt x="28" y="93"/>
                  </a:cubicBezTo>
                  <a:cubicBezTo>
                    <a:pt x="27" y="91"/>
                    <a:pt x="27" y="89"/>
                    <a:pt x="28" y="88"/>
                  </a:cubicBezTo>
                  <a:cubicBezTo>
                    <a:pt x="70" y="5"/>
                    <a:pt x="70" y="5"/>
                    <a:pt x="70" y="5"/>
                  </a:cubicBezTo>
                  <a:cubicBezTo>
                    <a:pt x="71" y="6"/>
                    <a:pt x="71" y="6"/>
                    <a:pt x="71" y="6"/>
                  </a:cubicBezTo>
                  <a:cubicBezTo>
                    <a:pt x="72" y="6"/>
                    <a:pt x="73" y="6"/>
                    <a:pt x="73" y="5"/>
                  </a:cubicBezTo>
                  <a:cubicBezTo>
                    <a:pt x="73" y="5"/>
                    <a:pt x="73" y="5"/>
                    <a:pt x="73" y="5"/>
                  </a:cubicBezTo>
                  <a:cubicBezTo>
                    <a:pt x="74" y="4"/>
                    <a:pt x="73" y="3"/>
                    <a:pt x="73" y="3"/>
                  </a:cubicBezTo>
                  <a:cubicBezTo>
                    <a:pt x="67" y="0"/>
                    <a:pt x="67" y="0"/>
                    <a:pt x="67" y="0"/>
                  </a:cubicBezTo>
                  <a:cubicBezTo>
                    <a:pt x="67" y="0"/>
                    <a:pt x="66" y="0"/>
                    <a:pt x="65" y="1"/>
                  </a:cubicBezTo>
                  <a:cubicBezTo>
                    <a:pt x="65" y="1"/>
                    <a:pt x="65" y="1"/>
                    <a:pt x="65" y="1"/>
                  </a:cubicBezTo>
                  <a:cubicBezTo>
                    <a:pt x="65" y="2"/>
                    <a:pt x="65" y="3"/>
                    <a:pt x="66" y="3"/>
                  </a:cubicBezTo>
                  <a:cubicBezTo>
                    <a:pt x="67" y="3"/>
                    <a:pt x="67" y="3"/>
                    <a:pt x="67" y="3"/>
                  </a:cubicBezTo>
                  <a:cubicBezTo>
                    <a:pt x="25" y="86"/>
                    <a:pt x="25" y="86"/>
                    <a:pt x="25" y="86"/>
                  </a:cubicBezTo>
                  <a:cubicBezTo>
                    <a:pt x="24" y="88"/>
                    <a:pt x="22" y="89"/>
                    <a:pt x="20" y="89"/>
                  </a:cubicBezTo>
                  <a:cubicBezTo>
                    <a:pt x="19" y="90"/>
                    <a:pt x="17" y="91"/>
                    <a:pt x="16" y="93"/>
                  </a:cubicBezTo>
                  <a:cubicBezTo>
                    <a:pt x="2" y="117"/>
                    <a:pt x="2" y="117"/>
                    <a:pt x="2" y="117"/>
                  </a:cubicBezTo>
                  <a:cubicBezTo>
                    <a:pt x="0" y="119"/>
                    <a:pt x="1" y="122"/>
                    <a:pt x="3" y="123"/>
                  </a:cubicBezTo>
                  <a:cubicBezTo>
                    <a:pt x="10" y="127"/>
                    <a:pt x="10" y="127"/>
                    <a:pt x="10" y="127"/>
                  </a:cubicBezTo>
                  <a:cubicBezTo>
                    <a:pt x="12" y="128"/>
                    <a:pt x="15" y="127"/>
                    <a:pt x="16" y="124"/>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3" name="Freeform 655">
              <a:extLst>
                <a:ext uri="{FF2B5EF4-FFF2-40B4-BE49-F238E27FC236}">
                  <a16:creationId xmlns:a16="http://schemas.microsoft.com/office/drawing/2014/main" id="{6CCCE072-04E7-467B-9EE0-76E847D25CB4}"/>
                </a:ext>
              </a:extLst>
            </p:cNvPr>
            <p:cNvSpPr>
              <a:spLocks/>
            </p:cNvSpPr>
            <p:nvPr/>
          </p:nvSpPr>
          <p:spPr bwMode="auto">
            <a:xfrm>
              <a:off x="5523721" y="5718744"/>
              <a:ext cx="27289" cy="30018"/>
            </a:xfrm>
            <a:custGeom>
              <a:avLst/>
              <a:gdLst>
                <a:gd name="T0" fmla="*/ 9 w 20"/>
                <a:gd name="T1" fmla="*/ 20 h 22"/>
                <a:gd name="T2" fmla="*/ 20 w 20"/>
                <a:gd name="T3" fmla="*/ 0 h 22"/>
                <a:gd name="T4" fmla="*/ 9 w 20"/>
                <a:gd name="T5" fmla="*/ 2 h 22"/>
                <a:gd name="T6" fmla="*/ 0 w 20"/>
                <a:gd name="T7" fmla="*/ 22 h 22"/>
                <a:gd name="T8" fmla="*/ 9 w 20"/>
                <a:gd name="T9" fmla="*/ 20 h 22"/>
              </a:gdLst>
              <a:ahLst/>
              <a:cxnLst>
                <a:cxn ang="0">
                  <a:pos x="T0" y="T1"/>
                </a:cxn>
                <a:cxn ang="0">
                  <a:pos x="T2" y="T3"/>
                </a:cxn>
                <a:cxn ang="0">
                  <a:pos x="T4" y="T5"/>
                </a:cxn>
                <a:cxn ang="0">
                  <a:pos x="T6" y="T7"/>
                </a:cxn>
                <a:cxn ang="0">
                  <a:pos x="T8" y="T9"/>
                </a:cxn>
              </a:cxnLst>
              <a:rect l="0" t="0" r="r" b="b"/>
              <a:pathLst>
                <a:path w="20" h="22">
                  <a:moveTo>
                    <a:pt x="9" y="20"/>
                  </a:moveTo>
                  <a:lnTo>
                    <a:pt x="20" y="0"/>
                  </a:lnTo>
                  <a:lnTo>
                    <a:pt x="9" y="2"/>
                  </a:lnTo>
                  <a:lnTo>
                    <a:pt x="0" y="22"/>
                  </a:lnTo>
                  <a:lnTo>
                    <a:pt x="9" y="20"/>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4" name="Freeform 656">
              <a:extLst>
                <a:ext uri="{FF2B5EF4-FFF2-40B4-BE49-F238E27FC236}">
                  <a16:creationId xmlns:a16="http://schemas.microsoft.com/office/drawing/2014/main" id="{A2C736B9-0196-4328-9E7C-E559AAA4A3C9}"/>
                </a:ext>
              </a:extLst>
            </p:cNvPr>
            <p:cNvSpPr>
              <a:spLocks/>
            </p:cNvSpPr>
            <p:nvPr/>
          </p:nvSpPr>
          <p:spPr bwMode="auto">
            <a:xfrm>
              <a:off x="5384545" y="5681904"/>
              <a:ext cx="186933" cy="320651"/>
            </a:xfrm>
            <a:custGeom>
              <a:avLst/>
              <a:gdLst>
                <a:gd name="T0" fmla="*/ 16 w 74"/>
                <a:gd name="T1" fmla="*/ 124 h 128"/>
                <a:gd name="T2" fmla="*/ 27 w 74"/>
                <a:gd name="T3" fmla="*/ 98 h 128"/>
                <a:gd name="T4" fmla="*/ 28 w 74"/>
                <a:gd name="T5" fmla="*/ 93 h 128"/>
                <a:gd name="T6" fmla="*/ 28 w 74"/>
                <a:gd name="T7" fmla="*/ 93 h 128"/>
                <a:gd name="T8" fmla="*/ 28 w 74"/>
                <a:gd name="T9" fmla="*/ 88 h 128"/>
                <a:gd name="T10" fmla="*/ 70 w 74"/>
                <a:gd name="T11" fmla="*/ 5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3 h 128"/>
                <a:gd name="T30" fmla="*/ 25 w 74"/>
                <a:gd name="T31" fmla="*/ 86 h 128"/>
                <a:gd name="T32" fmla="*/ 20 w 74"/>
                <a:gd name="T33" fmla="*/ 89 h 128"/>
                <a:gd name="T34" fmla="*/ 16 w 74"/>
                <a:gd name="T35" fmla="*/ 93 h 128"/>
                <a:gd name="T36" fmla="*/ 2 w 74"/>
                <a:gd name="T37" fmla="*/ 117 h 128"/>
                <a:gd name="T38" fmla="*/ 3 w 74"/>
                <a:gd name="T39" fmla="*/ 123 h 128"/>
                <a:gd name="T40" fmla="*/ 10 w 74"/>
                <a:gd name="T41" fmla="*/ 127 h 128"/>
                <a:gd name="T42" fmla="*/ 16 w 74"/>
                <a:gd name="T43" fmla="*/ 1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4"/>
                  </a:moveTo>
                  <a:cubicBezTo>
                    <a:pt x="27" y="98"/>
                    <a:pt x="27" y="98"/>
                    <a:pt x="27" y="98"/>
                  </a:cubicBezTo>
                  <a:cubicBezTo>
                    <a:pt x="28" y="97"/>
                    <a:pt x="28" y="95"/>
                    <a:pt x="28" y="93"/>
                  </a:cubicBezTo>
                  <a:cubicBezTo>
                    <a:pt x="28" y="93"/>
                    <a:pt x="28" y="93"/>
                    <a:pt x="28" y="93"/>
                  </a:cubicBezTo>
                  <a:cubicBezTo>
                    <a:pt x="27" y="91"/>
                    <a:pt x="27" y="89"/>
                    <a:pt x="28" y="88"/>
                  </a:cubicBezTo>
                  <a:cubicBezTo>
                    <a:pt x="70" y="5"/>
                    <a:pt x="70" y="5"/>
                    <a:pt x="70" y="5"/>
                  </a:cubicBezTo>
                  <a:cubicBezTo>
                    <a:pt x="71" y="6"/>
                    <a:pt x="71" y="6"/>
                    <a:pt x="71" y="6"/>
                  </a:cubicBezTo>
                  <a:cubicBezTo>
                    <a:pt x="72" y="6"/>
                    <a:pt x="73" y="6"/>
                    <a:pt x="73" y="5"/>
                  </a:cubicBezTo>
                  <a:cubicBezTo>
                    <a:pt x="73" y="5"/>
                    <a:pt x="73" y="5"/>
                    <a:pt x="73" y="5"/>
                  </a:cubicBezTo>
                  <a:cubicBezTo>
                    <a:pt x="74" y="4"/>
                    <a:pt x="73" y="3"/>
                    <a:pt x="73" y="3"/>
                  </a:cubicBezTo>
                  <a:cubicBezTo>
                    <a:pt x="67" y="0"/>
                    <a:pt x="67" y="0"/>
                    <a:pt x="67" y="0"/>
                  </a:cubicBezTo>
                  <a:cubicBezTo>
                    <a:pt x="67" y="0"/>
                    <a:pt x="66" y="0"/>
                    <a:pt x="65" y="1"/>
                  </a:cubicBezTo>
                  <a:cubicBezTo>
                    <a:pt x="65" y="1"/>
                    <a:pt x="65" y="1"/>
                    <a:pt x="65" y="1"/>
                  </a:cubicBezTo>
                  <a:cubicBezTo>
                    <a:pt x="65" y="2"/>
                    <a:pt x="65" y="3"/>
                    <a:pt x="66" y="3"/>
                  </a:cubicBezTo>
                  <a:cubicBezTo>
                    <a:pt x="67" y="3"/>
                    <a:pt x="67" y="3"/>
                    <a:pt x="67" y="3"/>
                  </a:cubicBezTo>
                  <a:cubicBezTo>
                    <a:pt x="25" y="86"/>
                    <a:pt x="25" y="86"/>
                    <a:pt x="25" y="86"/>
                  </a:cubicBezTo>
                  <a:cubicBezTo>
                    <a:pt x="24" y="88"/>
                    <a:pt x="22" y="89"/>
                    <a:pt x="20" y="89"/>
                  </a:cubicBezTo>
                  <a:cubicBezTo>
                    <a:pt x="19" y="90"/>
                    <a:pt x="17" y="91"/>
                    <a:pt x="16" y="93"/>
                  </a:cubicBezTo>
                  <a:cubicBezTo>
                    <a:pt x="2" y="117"/>
                    <a:pt x="2" y="117"/>
                    <a:pt x="2" y="117"/>
                  </a:cubicBezTo>
                  <a:cubicBezTo>
                    <a:pt x="0" y="119"/>
                    <a:pt x="1" y="122"/>
                    <a:pt x="3" y="123"/>
                  </a:cubicBezTo>
                  <a:cubicBezTo>
                    <a:pt x="10" y="127"/>
                    <a:pt x="10" y="127"/>
                    <a:pt x="10" y="127"/>
                  </a:cubicBezTo>
                  <a:cubicBezTo>
                    <a:pt x="12" y="128"/>
                    <a:pt x="15" y="127"/>
                    <a:pt x="16" y="124"/>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5" name="Freeform 657">
              <a:extLst>
                <a:ext uri="{FF2B5EF4-FFF2-40B4-BE49-F238E27FC236}">
                  <a16:creationId xmlns:a16="http://schemas.microsoft.com/office/drawing/2014/main" id="{FC07C0DE-7B41-46AE-92D4-555E39DC17E5}"/>
                </a:ext>
              </a:extLst>
            </p:cNvPr>
            <p:cNvSpPr>
              <a:spLocks/>
            </p:cNvSpPr>
            <p:nvPr/>
          </p:nvSpPr>
          <p:spPr bwMode="auto">
            <a:xfrm>
              <a:off x="5387274" y="5901584"/>
              <a:ext cx="68224" cy="100971"/>
            </a:xfrm>
            <a:custGeom>
              <a:avLst/>
              <a:gdLst>
                <a:gd name="T0" fmla="*/ 10 w 27"/>
                <a:gd name="T1" fmla="*/ 35 h 40"/>
                <a:gd name="T2" fmla="*/ 8 w 27"/>
                <a:gd name="T3" fmla="*/ 36 h 40"/>
                <a:gd name="T4" fmla="*/ 0 w 27"/>
                <a:gd name="T5" fmla="*/ 32 h 40"/>
                <a:gd name="T6" fmla="*/ 2 w 27"/>
                <a:gd name="T7" fmla="*/ 35 h 40"/>
                <a:gd name="T8" fmla="*/ 9 w 27"/>
                <a:gd name="T9" fmla="*/ 39 h 40"/>
                <a:gd name="T10" fmla="*/ 15 w 27"/>
                <a:gd name="T11" fmla="*/ 36 h 40"/>
                <a:gd name="T12" fmla="*/ 26 w 27"/>
                <a:gd name="T13" fmla="*/ 10 h 40"/>
                <a:gd name="T14" fmla="*/ 27 w 27"/>
                <a:gd name="T15" fmla="*/ 5 h 40"/>
                <a:gd name="T16" fmla="*/ 27 w 27"/>
                <a:gd name="T17" fmla="*/ 5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10" y="36"/>
                    <a:pt x="9" y="36"/>
                    <a:pt x="8" y="36"/>
                  </a:cubicBezTo>
                  <a:cubicBezTo>
                    <a:pt x="0" y="32"/>
                    <a:pt x="0" y="32"/>
                    <a:pt x="0" y="32"/>
                  </a:cubicBezTo>
                  <a:cubicBezTo>
                    <a:pt x="0" y="34"/>
                    <a:pt x="1" y="35"/>
                    <a:pt x="2" y="35"/>
                  </a:cubicBezTo>
                  <a:cubicBezTo>
                    <a:pt x="9" y="39"/>
                    <a:pt x="9" y="39"/>
                    <a:pt x="9" y="39"/>
                  </a:cubicBezTo>
                  <a:cubicBezTo>
                    <a:pt x="11" y="40"/>
                    <a:pt x="14" y="39"/>
                    <a:pt x="15" y="36"/>
                  </a:cubicBezTo>
                  <a:cubicBezTo>
                    <a:pt x="26" y="10"/>
                    <a:pt x="26" y="10"/>
                    <a:pt x="26" y="10"/>
                  </a:cubicBezTo>
                  <a:cubicBezTo>
                    <a:pt x="27" y="9"/>
                    <a:pt x="27" y="7"/>
                    <a:pt x="27" y="5"/>
                  </a:cubicBezTo>
                  <a:cubicBezTo>
                    <a:pt x="27" y="5"/>
                    <a:pt x="27" y="5"/>
                    <a:pt x="27" y="5"/>
                  </a:cubicBezTo>
                  <a:cubicBezTo>
                    <a:pt x="26" y="3"/>
                    <a:pt x="26" y="1"/>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6" name="Freeform 658">
              <a:extLst>
                <a:ext uri="{FF2B5EF4-FFF2-40B4-BE49-F238E27FC236}">
                  <a16:creationId xmlns:a16="http://schemas.microsoft.com/office/drawing/2014/main" id="{6E3DC675-FA78-46B7-A3A2-D27CBD90FBB5}"/>
                </a:ext>
              </a:extLst>
            </p:cNvPr>
            <p:cNvSpPr>
              <a:spLocks/>
            </p:cNvSpPr>
            <p:nvPr/>
          </p:nvSpPr>
          <p:spPr bwMode="auto">
            <a:xfrm>
              <a:off x="5512805" y="5696913"/>
              <a:ext cx="53214" cy="36841"/>
            </a:xfrm>
            <a:custGeom>
              <a:avLst/>
              <a:gdLst>
                <a:gd name="T0" fmla="*/ 9 w 21"/>
                <a:gd name="T1" fmla="*/ 5 h 15"/>
                <a:gd name="T2" fmla="*/ 12 w 21"/>
                <a:gd name="T3" fmla="*/ 1 h 15"/>
                <a:gd name="T4" fmla="*/ 14 w 21"/>
                <a:gd name="T5" fmla="*/ 1 h 15"/>
                <a:gd name="T6" fmla="*/ 19 w 21"/>
                <a:gd name="T7" fmla="*/ 0 h 15"/>
                <a:gd name="T8" fmla="*/ 20 w 21"/>
                <a:gd name="T9" fmla="*/ 0 h 15"/>
                <a:gd name="T10" fmla="*/ 20 w 21"/>
                <a:gd name="T11" fmla="*/ 2 h 15"/>
                <a:gd name="T12" fmla="*/ 19 w 21"/>
                <a:gd name="T13" fmla="*/ 3 h 15"/>
                <a:gd name="T14" fmla="*/ 19 w 21"/>
                <a:gd name="T15" fmla="*/ 6 h 15"/>
                <a:gd name="T16" fmla="*/ 19 w 21"/>
                <a:gd name="T17" fmla="*/ 6 h 15"/>
                <a:gd name="T18" fmla="*/ 19 w 21"/>
                <a:gd name="T19" fmla="*/ 9 h 15"/>
                <a:gd name="T20" fmla="*/ 19 w 21"/>
                <a:gd name="T21" fmla="*/ 9 h 15"/>
                <a:gd name="T22" fmla="*/ 17 w 21"/>
                <a:gd name="T23" fmla="*/ 12 h 15"/>
                <a:gd name="T24" fmla="*/ 16 w 21"/>
                <a:gd name="T25" fmla="*/ 12 h 15"/>
                <a:gd name="T26" fmla="*/ 12 w 21"/>
                <a:gd name="T27" fmla="*/ 11 h 15"/>
                <a:gd name="T28" fmla="*/ 11 w 21"/>
                <a:gd name="T29" fmla="*/ 11 h 15"/>
                <a:gd name="T30" fmla="*/ 10 w 21"/>
                <a:gd name="T31" fmla="*/ 11 h 15"/>
                <a:gd name="T32" fmla="*/ 8 w 21"/>
                <a:gd name="T33" fmla="*/ 11 h 15"/>
                <a:gd name="T34" fmla="*/ 4 w 21"/>
                <a:gd name="T35" fmla="*/ 15 h 15"/>
                <a:gd name="T36" fmla="*/ 0 w 21"/>
                <a:gd name="T37" fmla="*/ 11 h 15"/>
                <a:gd name="T38" fmla="*/ 9 w 21"/>
                <a:gd name="T39" fmla="*/ 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 h="15">
                  <a:moveTo>
                    <a:pt x="9" y="5"/>
                  </a:moveTo>
                  <a:cubicBezTo>
                    <a:pt x="12" y="1"/>
                    <a:pt x="12" y="1"/>
                    <a:pt x="12" y="1"/>
                  </a:cubicBezTo>
                  <a:cubicBezTo>
                    <a:pt x="13" y="1"/>
                    <a:pt x="13" y="1"/>
                    <a:pt x="14" y="1"/>
                  </a:cubicBezTo>
                  <a:cubicBezTo>
                    <a:pt x="19" y="0"/>
                    <a:pt x="19" y="0"/>
                    <a:pt x="19" y="0"/>
                  </a:cubicBezTo>
                  <a:cubicBezTo>
                    <a:pt x="19" y="0"/>
                    <a:pt x="20" y="0"/>
                    <a:pt x="20" y="0"/>
                  </a:cubicBezTo>
                  <a:cubicBezTo>
                    <a:pt x="21" y="1"/>
                    <a:pt x="21" y="1"/>
                    <a:pt x="20" y="2"/>
                  </a:cubicBezTo>
                  <a:cubicBezTo>
                    <a:pt x="19" y="3"/>
                    <a:pt x="19" y="3"/>
                    <a:pt x="19" y="3"/>
                  </a:cubicBezTo>
                  <a:cubicBezTo>
                    <a:pt x="20" y="4"/>
                    <a:pt x="20" y="5"/>
                    <a:pt x="19" y="6"/>
                  </a:cubicBezTo>
                  <a:cubicBezTo>
                    <a:pt x="19" y="6"/>
                    <a:pt x="19" y="6"/>
                    <a:pt x="19" y="6"/>
                  </a:cubicBezTo>
                  <a:cubicBezTo>
                    <a:pt x="20" y="7"/>
                    <a:pt x="20" y="8"/>
                    <a:pt x="19" y="9"/>
                  </a:cubicBezTo>
                  <a:cubicBezTo>
                    <a:pt x="19" y="9"/>
                    <a:pt x="19" y="9"/>
                    <a:pt x="19" y="9"/>
                  </a:cubicBezTo>
                  <a:cubicBezTo>
                    <a:pt x="19" y="10"/>
                    <a:pt x="18" y="11"/>
                    <a:pt x="17" y="12"/>
                  </a:cubicBezTo>
                  <a:cubicBezTo>
                    <a:pt x="16" y="12"/>
                    <a:pt x="16" y="12"/>
                    <a:pt x="16" y="12"/>
                  </a:cubicBezTo>
                  <a:cubicBezTo>
                    <a:pt x="15" y="12"/>
                    <a:pt x="13" y="12"/>
                    <a:pt x="12" y="11"/>
                  </a:cubicBezTo>
                  <a:cubicBezTo>
                    <a:pt x="11" y="11"/>
                    <a:pt x="11" y="11"/>
                    <a:pt x="11" y="11"/>
                  </a:cubicBezTo>
                  <a:cubicBezTo>
                    <a:pt x="10" y="11"/>
                    <a:pt x="10" y="11"/>
                    <a:pt x="10" y="11"/>
                  </a:cubicBezTo>
                  <a:cubicBezTo>
                    <a:pt x="9" y="11"/>
                    <a:pt x="9" y="11"/>
                    <a:pt x="8" y="11"/>
                  </a:cubicBezTo>
                  <a:cubicBezTo>
                    <a:pt x="4" y="15"/>
                    <a:pt x="4" y="15"/>
                    <a:pt x="4" y="15"/>
                  </a:cubicBezTo>
                  <a:cubicBezTo>
                    <a:pt x="0" y="11"/>
                    <a:pt x="0" y="11"/>
                    <a:pt x="0" y="11"/>
                  </a:cubicBezTo>
                  <a:lnTo>
                    <a:pt x="9" y="5"/>
                  </a:lnTo>
                  <a:close/>
                </a:path>
              </a:pathLst>
            </a:custGeom>
            <a:solidFill>
              <a:srgbClr val="725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7" name="Freeform 659">
              <a:extLst>
                <a:ext uri="{FF2B5EF4-FFF2-40B4-BE49-F238E27FC236}">
                  <a16:creationId xmlns:a16="http://schemas.microsoft.com/office/drawing/2014/main" id="{4D2C9A52-01EC-443B-820A-CDB8150B7200}"/>
                </a:ext>
              </a:extLst>
            </p:cNvPr>
            <p:cNvSpPr>
              <a:spLocks/>
            </p:cNvSpPr>
            <p:nvPr/>
          </p:nvSpPr>
          <p:spPr bwMode="auto">
            <a:xfrm>
              <a:off x="5420021" y="5721473"/>
              <a:ext cx="105064" cy="45028"/>
            </a:xfrm>
            <a:custGeom>
              <a:avLst/>
              <a:gdLst>
                <a:gd name="T0" fmla="*/ 3 w 42"/>
                <a:gd name="T1" fmla="*/ 6 h 18"/>
                <a:gd name="T2" fmla="*/ 0 w 42"/>
                <a:gd name="T3" fmla="*/ 17 h 18"/>
                <a:gd name="T4" fmla="*/ 27 w 42"/>
                <a:gd name="T5" fmla="*/ 18 h 18"/>
                <a:gd name="T6" fmla="*/ 30 w 42"/>
                <a:gd name="T7" fmla="*/ 17 h 18"/>
                <a:gd name="T8" fmla="*/ 42 w 42"/>
                <a:gd name="T9" fmla="*/ 5 h 18"/>
                <a:gd name="T10" fmla="*/ 38 w 42"/>
                <a:gd name="T11" fmla="*/ 0 h 18"/>
                <a:gd name="T12" fmla="*/ 25 w 42"/>
                <a:gd name="T13" fmla="*/ 9 h 18"/>
                <a:gd name="T14" fmla="*/ 3 w 42"/>
                <a:gd name="T15" fmla="*/ 6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18">
                  <a:moveTo>
                    <a:pt x="3" y="6"/>
                  </a:moveTo>
                  <a:cubicBezTo>
                    <a:pt x="0" y="17"/>
                    <a:pt x="0" y="17"/>
                    <a:pt x="0" y="17"/>
                  </a:cubicBezTo>
                  <a:cubicBezTo>
                    <a:pt x="27" y="18"/>
                    <a:pt x="27" y="18"/>
                    <a:pt x="27" y="18"/>
                  </a:cubicBezTo>
                  <a:cubicBezTo>
                    <a:pt x="28" y="18"/>
                    <a:pt x="29" y="18"/>
                    <a:pt x="30" y="17"/>
                  </a:cubicBezTo>
                  <a:cubicBezTo>
                    <a:pt x="42" y="5"/>
                    <a:pt x="42" y="5"/>
                    <a:pt x="42" y="5"/>
                  </a:cubicBezTo>
                  <a:cubicBezTo>
                    <a:pt x="38" y="0"/>
                    <a:pt x="38" y="0"/>
                    <a:pt x="38" y="0"/>
                  </a:cubicBezTo>
                  <a:cubicBezTo>
                    <a:pt x="25" y="9"/>
                    <a:pt x="25" y="9"/>
                    <a:pt x="25" y="9"/>
                  </a:cubicBezTo>
                  <a:lnTo>
                    <a:pt x="3" y="6"/>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8" name="Freeform 660">
              <a:extLst>
                <a:ext uri="{FF2B5EF4-FFF2-40B4-BE49-F238E27FC236}">
                  <a16:creationId xmlns:a16="http://schemas.microsoft.com/office/drawing/2014/main" id="{F24577FA-2599-44D0-9FE7-9C8CD575FC7A}"/>
                </a:ext>
              </a:extLst>
            </p:cNvPr>
            <p:cNvSpPr>
              <a:spLocks/>
            </p:cNvSpPr>
            <p:nvPr/>
          </p:nvSpPr>
          <p:spPr bwMode="auto">
            <a:xfrm>
              <a:off x="5192155" y="5688726"/>
              <a:ext cx="185568" cy="323380"/>
            </a:xfrm>
            <a:custGeom>
              <a:avLst/>
              <a:gdLst>
                <a:gd name="T0" fmla="*/ 16 w 74"/>
                <a:gd name="T1" fmla="*/ 125 h 129"/>
                <a:gd name="T2" fmla="*/ 27 w 74"/>
                <a:gd name="T3" fmla="*/ 99 h 129"/>
                <a:gd name="T4" fmla="*/ 27 w 74"/>
                <a:gd name="T5" fmla="*/ 94 h 129"/>
                <a:gd name="T6" fmla="*/ 27 w 74"/>
                <a:gd name="T7" fmla="*/ 94 h 129"/>
                <a:gd name="T8" fmla="*/ 28 w 74"/>
                <a:gd name="T9" fmla="*/ 89 h 129"/>
                <a:gd name="T10" fmla="*/ 70 w 74"/>
                <a:gd name="T11" fmla="*/ 6 h 129"/>
                <a:gd name="T12" fmla="*/ 71 w 74"/>
                <a:gd name="T13" fmla="*/ 6 h 129"/>
                <a:gd name="T14" fmla="*/ 73 w 74"/>
                <a:gd name="T15" fmla="*/ 6 h 129"/>
                <a:gd name="T16" fmla="*/ 73 w 74"/>
                <a:gd name="T17" fmla="*/ 6 h 129"/>
                <a:gd name="T18" fmla="*/ 72 w 74"/>
                <a:gd name="T19" fmla="*/ 4 h 129"/>
                <a:gd name="T20" fmla="*/ 67 w 74"/>
                <a:gd name="T21" fmla="*/ 1 h 129"/>
                <a:gd name="T22" fmla="*/ 65 w 74"/>
                <a:gd name="T23" fmla="*/ 2 h 129"/>
                <a:gd name="T24" fmla="*/ 65 w 74"/>
                <a:gd name="T25" fmla="*/ 2 h 129"/>
                <a:gd name="T26" fmla="*/ 66 w 74"/>
                <a:gd name="T27" fmla="*/ 4 h 129"/>
                <a:gd name="T28" fmla="*/ 67 w 74"/>
                <a:gd name="T29" fmla="*/ 4 h 129"/>
                <a:gd name="T30" fmla="*/ 24 w 74"/>
                <a:gd name="T31" fmla="*/ 87 h 129"/>
                <a:gd name="T32" fmla="*/ 20 w 74"/>
                <a:gd name="T33" fmla="*/ 90 h 129"/>
                <a:gd name="T34" fmla="*/ 16 w 74"/>
                <a:gd name="T35" fmla="*/ 93 h 129"/>
                <a:gd name="T36" fmla="*/ 1 w 74"/>
                <a:gd name="T37" fmla="*/ 118 h 129"/>
                <a:gd name="T38" fmla="*/ 3 w 74"/>
                <a:gd name="T39" fmla="*/ 124 h 129"/>
                <a:gd name="T40" fmla="*/ 9 w 74"/>
                <a:gd name="T41" fmla="*/ 127 h 129"/>
                <a:gd name="T42" fmla="*/ 16 w 74"/>
                <a:gd name="T43" fmla="*/ 125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9">
                  <a:moveTo>
                    <a:pt x="16" y="125"/>
                  </a:moveTo>
                  <a:cubicBezTo>
                    <a:pt x="27" y="99"/>
                    <a:pt x="27" y="99"/>
                    <a:pt x="27" y="99"/>
                  </a:cubicBezTo>
                  <a:cubicBezTo>
                    <a:pt x="28" y="97"/>
                    <a:pt x="28" y="96"/>
                    <a:pt x="27" y="94"/>
                  </a:cubicBezTo>
                  <a:cubicBezTo>
                    <a:pt x="27" y="94"/>
                    <a:pt x="27" y="94"/>
                    <a:pt x="27" y="94"/>
                  </a:cubicBezTo>
                  <a:cubicBezTo>
                    <a:pt x="27" y="92"/>
                    <a:pt x="27" y="90"/>
                    <a:pt x="28" y="89"/>
                  </a:cubicBezTo>
                  <a:cubicBezTo>
                    <a:pt x="70" y="6"/>
                    <a:pt x="70" y="6"/>
                    <a:pt x="70" y="6"/>
                  </a:cubicBezTo>
                  <a:cubicBezTo>
                    <a:pt x="71" y="6"/>
                    <a:pt x="71" y="6"/>
                    <a:pt x="71" y="6"/>
                  </a:cubicBezTo>
                  <a:cubicBezTo>
                    <a:pt x="72" y="7"/>
                    <a:pt x="73" y="7"/>
                    <a:pt x="73" y="6"/>
                  </a:cubicBezTo>
                  <a:cubicBezTo>
                    <a:pt x="73" y="6"/>
                    <a:pt x="73" y="6"/>
                    <a:pt x="73" y="6"/>
                  </a:cubicBezTo>
                  <a:cubicBezTo>
                    <a:pt x="74" y="5"/>
                    <a:pt x="73" y="4"/>
                    <a:pt x="72" y="4"/>
                  </a:cubicBezTo>
                  <a:cubicBezTo>
                    <a:pt x="67" y="1"/>
                    <a:pt x="67" y="1"/>
                    <a:pt x="67" y="1"/>
                  </a:cubicBezTo>
                  <a:cubicBezTo>
                    <a:pt x="66" y="0"/>
                    <a:pt x="65" y="1"/>
                    <a:pt x="65" y="2"/>
                  </a:cubicBezTo>
                  <a:cubicBezTo>
                    <a:pt x="65" y="2"/>
                    <a:pt x="65" y="2"/>
                    <a:pt x="65" y="2"/>
                  </a:cubicBezTo>
                  <a:cubicBezTo>
                    <a:pt x="65" y="2"/>
                    <a:pt x="65" y="3"/>
                    <a:pt x="66" y="4"/>
                  </a:cubicBezTo>
                  <a:cubicBezTo>
                    <a:pt x="67" y="4"/>
                    <a:pt x="67" y="4"/>
                    <a:pt x="67" y="4"/>
                  </a:cubicBezTo>
                  <a:cubicBezTo>
                    <a:pt x="24" y="87"/>
                    <a:pt x="24" y="87"/>
                    <a:pt x="24" y="87"/>
                  </a:cubicBezTo>
                  <a:cubicBezTo>
                    <a:pt x="23" y="88"/>
                    <a:pt x="22" y="90"/>
                    <a:pt x="20" y="90"/>
                  </a:cubicBezTo>
                  <a:cubicBezTo>
                    <a:pt x="18" y="91"/>
                    <a:pt x="17" y="92"/>
                    <a:pt x="16" y="93"/>
                  </a:cubicBezTo>
                  <a:cubicBezTo>
                    <a:pt x="1" y="118"/>
                    <a:pt x="1" y="118"/>
                    <a:pt x="1" y="118"/>
                  </a:cubicBezTo>
                  <a:cubicBezTo>
                    <a:pt x="0" y="120"/>
                    <a:pt x="1" y="123"/>
                    <a:pt x="3" y="124"/>
                  </a:cubicBezTo>
                  <a:cubicBezTo>
                    <a:pt x="9" y="127"/>
                    <a:pt x="9" y="127"/>
                    <a:pt x="9" y="127"/>
                  </a:cubicBezTo>
                  <a:cubicBezTo>
                    <a:pt x="12" y="129"/>
                    <a:pt x="15" y="128"/>
                    <a:pt x="16" y="125"/>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9" name="Freeform 661">
              <a:extLst>
                <a:ext uri="{FF2B5EF4-FFF2-40B4-BE49-F238E27FC236}">
                  <a16:creationId xmlns:a16="http://schemas.microsoft.com/office/drawing/2014/main" id="{8450F3A1-40B3-4A4B-8B0F-88269CCFFCF5}"/>
                </a:ext>
              </a:extLst>
            </p:cNvPr>
            <p:cNvSpPr>
              <a:spLocks/>
            </p:cNvSpPr>
            <p:nvPr/>
          </p:nvSpPr>
          <p:spPr bwMode="auto">
            <a:xfrm>
              <a:off x="5327237" y="5729660"/>
              <a:ext cx="27289" cy="30018"/>
            </a:xfrm>
            <a:custGeom>
              <a:avLst/>
              <a:gdLst>
                <a:gd name="T0" fmla="*/ 9 w 20"/>
                <a:gd name="T1" fmla="*/ 20 h 22"/>
                <a:gd name="T2" fmla="*/ 20 w 20"/>
                <a:gd name="T3" fmla="*/ 0 h 22"/>
                <a:gd name="T4" fmla="*/ 11 w 20"/>
                <a:gd name="T5" fmla="*/ 1 h 22"/>
                <a:gd name="T6" fmla="*/ 0 w 20"/>
                <a:gd name="T7" fmla="*/ 22 h 22"/>
                <a:gd name="T8" fmla="*/ 9 w 20"/>
                <a:gd name="T9" fmla="*/ 20 h 22"/>
              </a:gdLst>
              <a:ahLst/>
              <a:cxnLst>
                <a:cxn ang="0">
                  <a:pos x="T0" y="T1"/>
                </a:cxn>
                <a:cxn ang="0">
                  <a:pos x="T2" y="T3"/>
                </a:cxn>
                <a:cxn ang="0">
                  <a:pos x="T4" y="T5"/>
                </a:cxn>
                <a:cxn ang="0">
                  <a:pos x="T6" y="T7"/>
                </a:cxn>
                <a:cxn ang="0">
                  <a:pos x="T8" y="T9"/>
                </a:cxn>
              </a:cxnLst>
              <a:rect l="0" t="0" r="r" b="b"/>
              <a:pathLst>
                <a:path w="20" h="22">
                  <a:moveTo>
                    <a:pt x="9" y="20"/>
                  </a:moveTo>
                  <a:lnTo>
                    <a:pt x="20" y="0"/>
                  </a:lnTo>
                  <a:lnTo>
                    <a:pt x="11" y="1"/>
                  </a:lnTo>
                  <a:lnTo>
                    <a:pt x="0" y="22"/>
                  </a:lnTo>
                  <a:lnTo>
                    <a:pt x="9" y="20"/>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0" name="Freeform 662">
              <a:extLst>
                <a:ext uri="{FF2B5EF4-FFF2-40B4-BE49-F238E27FC236}">
                  <a16:creationId xmlns:a16="http://schemas.microsoft.com/office/drawing/2014/main" id="{6CF65AE1-8D51-411E-9588-BA41F30BEADB}"/>
                </a:ext>
              </a:extLst>
            </p:cNvPr>
            <p:cNvSpPr>
              <a:spLocks/>
            </p:cNvSpPr>
            <p:nvPr/>
          </p:nvSpPr>
          <p:spPr bwMode="auto">
            <a:xfrm>
              <a:off x="5329966" y="5703735"/>
              <a:ext cx="39570" cy="32747"/>
            </a:xfrm>
            <a:custGeom>
              <a:avLst/>
              <a:gdLst>
                <a:gd name="T0" fmla="*/ 4 w 16"/>
                <a:gd name="T1" fmla="*/ 5 h 13"/>
                <a:gd name="T2" fmla="*/ 8 w 16"/>
                <a:gd name="T3" fmla="*/ 1 h 13"/>
                <a:gd name="T4" fmla="*/ 10 w 16"/>
                <a:gd name="T5" fmla="*/ 1 h 13"/>
                <a:gd name="T6" fmla="*/ 15 w 16"/>
                <a:gd name="T7" fmla="*/ 0 h 13"/>
                <a:gd name="T8" fmla="*/ 16 w 16"/>
                <a:gd name="T9" fmla="*/ 0 h 13"/>
                <a:gd name="T10" fmla="*/ 16 w 16"/>
                <a:gd name="T11" fmla="*/ 2 h 13"/>
                <a:gd name="T12" fmla="*/ 15 w 16"/>
                <a:gd name="T13" fmla="*/ 3 h 13"/>
                <a:gd name="T14" fmla="*/ 15 w 16"/>
                <a:gd name="T15" fmla="*/ 6 h 13"/>
                <a:gd name="T16" fmla="*/ 15 w 16"/>
                <a:gd name="T17" fmla="*/ 7 h 13"/>
                <a:gd name="T18" fmla="*/ 15 w 16"/>
                <a:gd name="T19" fmla="*/ 9 h 13"/>
                <a:gd name="T20" fmla="*/ 14 w 16"/>
                <a:gd name="T21" fmla="*/ 10 h 13"/>
                <a:gd name="T22" fmla="*/ 13 w 16"/>
                <a:gd name="T23" fmla="*/ 12 h 13"/>
                <a:gd name="T24" fmla="*/ 12 w 16"/>
                <a:gd name="T25" fmla="*/ 12 h 13"/>
                <a:gd name="T26" fmla="*/ 7 w 16"/>
                <a:gd name="T27" fmla="*/ 12 h 13"/>
                <a:gd name="T28" fmla="*/ 7 w 16"/>
                <a:gd name="T29" fmla="*/ 11 h 13"/>
                <a:gd name="T30" fmla="*/ 2 w 16"/>
                <a:gd name="T31" fmla="*/ 12 h 13"/>
                <a:gd name="T32" fmla="*/ 0 w 16"/>
                <a:gd name="T33" fmla="*/ 7 h 13"/>
                <a:gd name="T34" fmla="*/ 4 w 16"/>
                <a:gd name="T35" fmla="*/ 5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 h="13">
                  <a:moveTo>
                    <a:pt x="4" y="5"/>
                  </a:moveTo>
                  <a:cubicBezTo>
                    <a:pt x="8" y="1"/>
                    <a:pt x="8" y="1"/>
                    <a:pt x="8" y="1"/>
                  </a:cubicBezTo>
                  <a:cubicBezTo>
                    <a:pt x="9" y="1"/>
                    <a:pt x="9" y="1"/>
                    <a:pt x="10" y="1"/>
                  </a:cubicBezTo>
                  <a:cubicBezTo>
                    <a:pt x="15" y="0"/>
                    <a:pt x="15" y="0"/>
                    <a:pt x="15" y="0"/>
                  </a:cubicBezTo>
                  <a:cubicBezTo>
                    <a:pt x="15" y="0"/>
                    <a:pt x="15" y="0"/>
                    <a:pt x="16" y="0"/>
                  </a:cubicBezTo>
                  <a:cubicBezTo>
                    <a:pt x="16" y="1"/>
                    <a:pt x="16" y="2"/>
                    <a:pt x="16" y="2"/>
                  </a:cubicBezTo>
                  <a:cubicBezTo>
                    <a:pt x="15" y="3"/>
                    <a:pt x="15" y="3"/>
                    <a:pt x="15" y="3"/>
                  </a:cubicBezTo>
                  <a:cubicBezTo>
                    <a:pt x="16" y="4"/>
                    <a:pt x="16" y="5"/>
                    <a:pt x="15" y="6"/>
                  </a:cubicBezTo>
                  <a:cubicBezTo>
                    <a:pt x="15" y="7"/>
                    <a:pt x="15" y="7"/>
                    <a:pt x="15" y="7"/>
                  </a:cubicBezTo>
                  <a:cubicBezTo>
                    <a:pt x="15" y="7"/>
                    <a:pt x="15" y="8"/>
                    <a:pt x="15" y="9"/>
                  </a:cubicBezTo>
                  <a:cubicBezTo>
                    <a:pt x="14" y="10"/>
                    <a:pt x="14" y="10"/>
                    <a:pt x="14" y="10"/>
                  </a:cubicBezTo>
                  <a:cubicBezTo>
                    <a:pt x="14" y="10"/>
                    <a:pt x="14" y="11"/>
                    <a:pt x="13" y="12"/>
                  </a:cubicBezTo>
                  <a:cubicBezTo>
                    <a:pt x="12" y="12"/>
                    <a:pt x="12" y="12"/>
                    <a:pt x="12" y="12"/>
                  </a:cubicBezTo>
                  <a:cubicBezTo>
                    <a:pt x="11" y="13"/>
                    <a:pt x="9" y="12"/>
                    <a:pt x="7" y="12"/>
                  </a:cubicBezTo>
                  <a:cubicBezTo>
                    <a:pt x="7" y="11"/>
                    <a:pt x="7" y="11"/>
                    <a:pt x="7" y="11"/>
                  </a:cubicBezTo>
                  <a:cubicBezTo>
                    <a:pt x="2" y="12"/>
                    <a:pt x="2" y="12"/>
                    <a:pt x="2" y="12"/>
                  </a:cubicBezTo>
                  <a:cubicBezTo>
                    <a:pt x="0" y="7"/>
                    <a:pt x="0" y="7"/>
                    <a:pt x="0" y="7"/>
                  </a:cubicBezTo>
                  <a:lnTo>
                    <a:pt x="4" y="5"/>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1" name="Freeform 663">
              <a:extLst>
                <a:ext uri="{FF2B5EF4-FFF2-40B4-BE49-F238E27FC236}">
                  <a16:creationId xmlns:a16="http://schemas.microsoft.com/office/drawing/2014/main" id="{3D1A1094-1702-4559-AA41-3342DAEE8C29}"/>
                </a:ext>
              </a:extLst>
            </p:cNvPr>
            <p:cNvSpPr>
              <a:spLocks/>
            </p:cNvSpPr>
            <p:nvPr/>
          </p:nvSpPr>
          <p:spPr bwMode="auto">
            <a:xfrm>
              <a:off x="5327237" y="5716015"/>
              <a:ext cx="17738" cy="23196"/>
            </a:xfrm>
            <a:custGeom>
              <a:avLst/>
              <a:gdLst>
                <a:gd name="T0" fmla="*/ 0 w 13"/>
                <a:gd name="T1" fmla="*/ 6 h 17"/>
                <a:gd name="T2" fmla="*/ 6 w 13"/>
                <a:gd name="T3" fmla="*/ 0 h 17"/>
                <a:gd name="T4" fmla="*/ 13 w 13"/>
                <a:gd name="T5" fmla="*/ 13 h 17"/>
                <a:gd name="T6" fmla="*/ 9 w 13"/>
                <a:gd name="T7" fmla="*/ 17 h 17"/>
                <a:gd name="T8" fmla="*/ 0 w 13"/>
                <a:gd name="T9" fmla="*/ 6 h 17"/>
              </a:gdLst>
              <a:ahLst/>
              <a:cxnLst>
                <a:cxn ang="0">
                  <a:pos x="T0" y="T1"/>
                </a:cxn>
                <a:cxn ang="0">
                  <a:pos x="T2" y="T3"/>
                </a:cxn>
                <a:cxn ang="0">
                  <a:pos x="T4" y="T5"/>
                </a:cxn>
                <a:cxn ang="0">
                  <a:pos x="T6" y="T7"/>
                </a:cxn>
                <a:cxn ang="0">
                  <a:pos x="T8" y="T9"/>
                </a:cxn>
              </a:cxnLst>
              <a:rect l="0" t="0" r="r" b="b"/>
              <a:pathLst>
                <a:path w="13" h="17">
                  <a:moveTo>
                    <a:pt x="0" y="6"/>
                  </a:moveTo>
                  <a:lnTo>
                    <a:pt x="6" y="0"/>
                  </a:lnTo>
                  <a:lnTo>
                    <a:pt x="13" y="13"/>
                  </a:lnTo>
                  <a:lnTo>
                    <a:pt x="9" y="17"/>
                  </a:lnTo>
                  <a:lnTo>
                    <a:pt x="0"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2" name="Freeform 664">
              <a:extLst>
                <a:ext uri="{FF2B5EF4-FFF2-40B4-BE49-F238E27FC236}">
                  <a16:creationId xmlns:a16="http://schemas.microsoft.com/office/drawing/2014/main" id="{423C2B52-7CB6-4040-8D02-D538C717C8A8}"/>
                </a:ext>
              </a:extLst>
            </p:cNvPr>
            <p:cNvSpPr>
              <a:spLocks/>
            </p:cNvSpPr>
            <p:nvPr/>
          </p:nvSpPr>
          <p:spPr bwMode="auto">
            <a:xfrm>
              <a:off x="5227631" y="5721473"/>
              <a:ext cx="117345" cy="54579"/>
            </a:xfrm>
            <a:custGeom>
              <a:avLst/>
              <a:gdLst>
                <a:gd name="T0" fmla="*/ 3 w 47"/>
                <a:gd name="T1" fmla="*/ 10 h 22"/>
                <a:gd name="T2" fmla="*/ 0 w 47"/>
                <a:gd name="T3" fmla="*/ 20 h 22"/>
                <a:gd name="T4" fmla="*/ 27 w 47"/>
                <a:gd name="T5" fmla="*/ 22 h 22"/>
                <a:gd name="T6" fmla="*/ 30 w 47"/>
                <a:gd name="T7" fmla="*/ 21 h 22"/>
                <a:gd name="T8" fmla="*/ 47 w 47"/>
                <a:gd name="T9" fmla="*/ 7 h 22"/>
                <a:gd name="T10" fmla="*/ 41 w 47"/>
                <a:gd name="T11" fmla="*/ 0 h 22"/>
                <a:gd name="T12" fmla="*/ 25 w 47"/>
                <a:gd name="T13" fmla="*/ 13 h 22"/>
                <a:gd name="T14" fmla="*/ 3 w 47"/>
                <a:gd name="T15" fmla="*/ 10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22">
                  <a:moveTo>
                    <a:pt x="3" y="10"/>
                  </a:moveTo>
                  <a:cubicBezTo>
                    <a:pt x="0" y="20"/>
                    <a:pt x="0" y="20"/>
                    <a:pt x="0" y="20"/>
                  </a:cubicBezTo>
                  <a:cubicBezTo>
                    <a:pt x="27" y="22"/>
                    <a:pt x="27" y="22"/>
                    <a:pt x="27" y="22"/>
                  </a:cubicBezTo>
                  <a:cubicBezTo>
                    <a:pt x="28" y="22"/>
                    <a:pt x="29" y="22"/>
                    <a:pt x="30" y="21"/>
                  </a:cubicBezTo>
                  <a:cubicBezTo>
                    <a:pt x="47" y="7"/>
                    <a:pt x="47" y="7"/>
                    <a:pt x="47" y="7"/>
                  </a:cubicBezTo>
                  <a:cubicBezTo>
                    <a:pt x="41" y="0"/>
                    <a:pt x="41" y="0"/>
                    <a:pt x="41" y="0"/>
                  </a:cubicBezTo>
                  <a:cubicBezTo>
                    <a:pt x="25" y="13"/>
                    <a:pt x="25" y="13"/>
                    <a:pt x="25" y="13"/>
                  </a:cubicBezTo>
                  <a:lnTo>
                    <a:pt x="3" y="1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3" name="Freeform 665">
              <a:extLst>
                <a:ext uri="{FF2B5EF4-FFF2-40B4-BE49-F238E27FC236}">
                  <a16:creationId xmlns:a16="http://schemas.microsoft.com/office/drawing/2014/main" id="{33716EA2-E1BC-47F8-9C14-5713BDD05A0F}"/>
                </a:ext>
              </a:extLst>
            </p:cNvPr>
            <p:cNvSpPr>
              <a:spLocks/>
            </p:cNvSpPr>
            <p:nvPr/>
          </p:nvSpPr>
          <p:spPr bwMode="auto">
            <a:xfrm>
              <a:off x="5432302" y="5995732"/>
              <a:ext cx="31383" cy="9551"/>
            </a:xfrm>
            <a:custGeom>
              <a:avLst/>
              <a:gdLst>
                <a:gd name="T0" fmla="*/ 10 w 12"/>
                <a:gd name="T1" fmla="*/ 4 h 4"/>
                <a:gd name="T2" fmla="*/ 10 w 12"/>
                <a:gd name="T3" fmla="*/ 4 h 4"/>
                <a:gd name="T4" fmla="*/ 1 w 12"/>
                <a:gd name="T5" fmla="*/ 3 h 4"/>
                <a:gd name="T6" fmla="*/ 0 w 12"/>
                <a:gd name="T7" fmla="*/ 1 h 4"/>
                <a:gd name="T8" fmla="*/ 2 w 12"/>
                <a:gd name="T9" fmla="*/ 0 h 4"/>
                <a:gd name="T10" fmla="*/ 10 w 12"/>
                <a:gd name="T11" fmla="*/ 1 h 4"/>
                <a:gd name="T12" fmla="*/ 12 w 12"/>
                <a:gd name="T13" fmla="*/ 3 h 4"/>
                <a:gd name="T14" fmla="*/ 10 w 12"/>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4">
                  <a:moveTo>
                    <a:pt x="10" y="4"/>
                  </a:moveTo>
                  <a:cubicBezTo>
                    <a:pt x="10" y="4"/>
                    <a:pt x="10" y="4"/>
                    <a:pt x="10" y="4"/>
                  </a:cubicBezTo>
                  <a:cubicBezTo>
                    <a:pt x="5" y="4"/>
                    <a:pt x="1" y="3"/>
                    <a:pt x="1" y="3"/>
                  </a:cubicBezTo>
                  <a:cubicBezTo>
                    <a:pt x="0" y="3"/>
                    <a:pt x="0" y="2"/>
                    <a:pt x="0" y="1"/>
                  </a:cubicBezTo>
                  <a:cubicBezTo>
                    <a:pt x="0" y="0"/>
                    <a:pt x="1" y="0"/>
                    <a:pt x="2" y="0"/>
                  </a:cubicBezTo>
                  <a:cubicBezTo>
                    <a:pt x="2" y="0"/>
                    <a:pt x="6" y="1"/>
                    <a:pt x="10" y="1"/>
                  </a:cubicBezTo>
                  <a:cubicBezTo>
                    <a:pt x="11" y="1"/>
                    <a:pt x="12" y="2"/>
                    <a:pt x="12" y="3"/>
                  </a:cubicBezTo>
                  <a:cubicBezTo>
                    <a:pt x="12" y="4"/>
                    <a:pt x="11" y="4"/>
                    <a:pt x="10" y="4"/>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4" name="Freeform 666">
              <a:extLst>
                <a:ext uri="{FF2B5EF4-FFF2-40B4-BE49-F238E27FC236}">
                  <a16:creationId xmlns:a16="http://schemas.microsoft.com/office/drawing/2014/main" id="{982757A5-4CE9-4222-BA07-F58F21CD95D8}"/>
                </a:ext>
              </a:extLst>
            </p:cNvPr>
            <p:cNvSpPr>
              <a:spLocks/>
            </p:cNvSpPr>
            <p:nvPr/>
          </p:nvSpPr>
          <p:spPr bwMode="auto">
            <a:xfrm>
              <a:off x="5058436" y="5982087"/>
              <a:ext cx="73681" cy="17738"/>
            </a:xfrm>
            <a:custGeom>
              <a:avLst/>
              <a:gdLst>
                <a:gd name="T0" fmla="*/ 11 w 29"/>
                <a:gd name="T1" fmla="*/ 7 h 7"/>
                <a:gd name="T2" fmla="*/ 1 w 29"/>
                <a:gd name="T3" fmla="*/ 6 h 7"/>
                <a:gd name="T4" fmla="*/ 0 w 29"/>
                <a:gd name="T5" fmla="*/ 4 h 7"/>
                <a:gd name="T6" fmla="*/ 2 w 29"/>
                <a:gd name="T7" fmla="*/ 3 h 7"/>
                <a:gd name="T8" fmla="*/ 27 w 29"/>
                <a:gd name="T9" fmla="*/ 0 h 7"/>
                <a:gd name="T10" fmla="*/ 29 w 29"/>
                <a:gd name="T11" fmla="*/ 1 h 7"/>
                <a:gd name="T12" fmla="*/ 28 w 29"/>
                <a:gd name="T13" fmla="*/ 3 h 7"/>
                <a:gd name="T14" fmla="*/ 11 w 29"/>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7">
                  <a:moveTo>
                    <a:pt x="11" y="7"/>
                  </a:moveTo>
                  <a:cubicBezTo>
                    <a:pt x="7" y="7"/>
                    <a:pt x="3" y="7"/>
                    <a:pt x="1" y="6"/>
                  </a:cubicBezTo>
                  <a:cubicBezTo>
                    <a:pt x="0" y="6"/>
                    <a:pt x="0" y="5"/>
                    <a:pt x="0" y="4"/>
                  </a:cubicBezTo>
                  <a:cubicBezTo>
                    <a:pt x="0" y="3"/>
                    <a:pt x="1" y="3"/>
                    <a:pt x="2" y="3"/>
                  </a:cubicBezTo>
                  <a:cubicBezTo>
                    <a:pt x="7" y="4"/>
                    <a:pt x="18" y="5"/>
                    <a:pt x="27" y="0"/>
                  </a:cubicBezTo>
                  <a:cubicBezTo>
                    <a:pt x="28" y="0"/>
                    <a:pt x="29" y="0"/>
                    <a:pt x="29" y="1"/>
                  </a:cubicBezTo>
                  <a:cubicBezTo>
                    <a:pt x="29" y="2"/>
                    <a:pt x="29" y="3"/>
                    <a:pt x="28" y="3"/>
                  </a:cubicBezTo>
                  <a:cubicBezTo>
                    <a:pt x="23" y="6"/>
                    <a:pt x="16" y="7"/>
                    <a:pt x="11" y="7"/>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5" name="Freeform 667">
              <a:extLst>
                <a:ext uri="{FF2B5EF4-FFF2-40B4-BE49-F238E27FC236}">
                  <a16:creationId xmlns:a16="http://schemas.microsoft.com/office/drawing/2014/main" id="{A6F165C1-0859-4932-818C-4E423F53D40B}"/>
                </a:ext>
              </a:extLst>
            </p:cNvPr>
            <p:cNvSpPr>
              <a:spLocks/>
            </p:cNvSpPr>
            <p:nvPr/>
          </p:nvSpPr>
          <p:spPr bwMode="auto">
            <a:xfrm>
              <a:off x="5327237" y="5972536"/>
              <a:ext cx="15009" cy="17738"/>
            </a:xfrm>
            <a:custGeom>
              <a:avLst/>
              <a:gdLst>
                <a:gd name="T0" fmla="*/ 2 w 6"/>
                <a:gd name="T1" fmla="*/ 7 h 7"/>
                <a:gd name="T2" fmla="*/ 1 w 6"/>
                <a:gd name="T3" fmla="*/ 7 h 7"/>
                <a:gd name="T4" fmla="*/ 1 w 6"/>
                <a:gd name="T5" fmla="*/ 5 h 7"/>
                <a:gd name="T6" fmla="*/ 3 w 6"/>
                <a:gd name="T7" fmla="*/ 1 h 7"/>
                <a:gd name="T8" fmla="*/ 5 w 6"/>
                <a:gd name="T9" fmla="*/ 1 h 7"/>
                <a:gd name="T10" fmla="*/ 6 w 6"/>
                <a:gd name="T11" fmla="*/ 3 h 7"/>
                <a:gd name="T12" fmla="*/ 3 w 6"/>
                <a:gd name="T13" fmla="*/ 7 h 7"/>
                <a:gd name="T14" fmla="*/ 2 w 6"/>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7">
                  <a:moveTo>
                    <a:pt x="2" y="7"/>
                  </a:moveTo>
                  <a:cubicBezTo>
                    <a:pt x="2" y="7"/>
                    <a:pt x="1" y="7"/>
                    <a:pt x="1" y="7"/>
                  </a:cubicBezTo>
                  <a:cubicBezTo>
                    <a:pt x="0" y="6"/>
                    <a:pt x="0" y="5"/>
                    <a:pt x="1" y="5"/>
                  </a:cubicBezTo>
                  <a:cubicBezTo>
                    <a:pt x="2" y="4"/>
                    <a:pt x="3" y="3"/>
                    <a:pt x="3" y="1"/>
                  </a:cubicBezTo>
                  <a:cubicBezTo>
                    <a:pt x="4" y="1"/>
                    <a:pt x="5" y="0"/>
                    <a:pt x="5" y="1"/>
                  </a:cubicBezTo>
                  <a:cubicBezTo>
                    <a:pt x="6" y="1"/>
                    <a:pt x="6" y="2"/>
                    <a:pt x="6" y="3"/>
                  </a:cubicBezTo>
                  <a:cubicBezTo>
                    <a:pt x="5" y="4"/>
                    <a:pt x="4" y="6"/>
                    <a:pt x="3" y="7"/>
                  </a:cubicBezTo>
                  <a:cubicBezTo>
                    <a:pt x="3" y="7"/>
                    <a:pt x="2" y="7"/>
                    <a:pt x="2" y="7"/>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6" name="Freeform 668">
              <a:extLst>
                <a:ext uri="{FF2B5EF4-FFF2-40B4-BE49-F238E27FC236}">
                  <a16:creationId xmlns:a16="http://schemas.microsoft.com/office/drawing/2014/main" id="{2285EF78-F30F-42CD-A5C1-EF579B54FF33}"/>
                </a:ext>
              </a:extLst>
            </p:cNvPr>
            <p:cNvSpPr>
              <a:spLocks/>
            </p:cNvSpPr>
            <p:nvPr/>
          </p:nvSpPr>
          <p:spPr bwMode="auto">
            <a:xfrm>
              <a:off x="5237182" y="5999826"/>
              <a:ext cx="75046" cy="15009"/>
            </a:xfrm>
            <a:custGeom>
              <a:avLst/>
              <a:gdLst>
                <a:gd name="T0" fmla="*/ 14 w 30"/>
                <a:gd name="T1" fmla="*/ 6 h 6"/>
                <a:gd name="T2" fmla="*/ 1 w 30"/>
                <a:gd name="T3" fmla="*/ 4 h 6"/>
                <a:gd name="T4" fmla="*/ 0 w 30"/>
                <a:gd name="T5" fmla="*/ 2 h 6"/>
                <a:gd name="T6" fmla="*/ 2 w 30"/>
                <a:gd name="T7" fmla="*/ 1 h 6"/>
                <a:gd name="T8" fmla="*/ 27 w 30"/>
                <a:gd name="T9" fmla="*/ 0 h 6"/>
                <a:gd name="T10" fmla="*/ 29 w 30"/>
                <a:gd name="T11" fmla="*/ 1 h 6"/>
                <a:gd name="T12" fmla="*/ 28 w 30"/>
                <a:gd name="T13" fmla="*/ 3 h 6"/>
                <a:gd name="T14" fmla="*/ 14 w 30"/>
                <a:gd name="T15" fmla="*/ 6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6">
                  <a:moveTo>
                    <a:pt x="14" y="6"/>
                  </a:moveTo>
                  <a:cubicBezTo>
                    <a:pt x="7" y="6"/>
                    <a:pt x="1" y="4"/>
                    <a:pt x="1" y="4"/>
                  </a:cubicBezTo>
                  <a:cubicBezTo>
                    <a:pt x="0" y="4"/>
                    <a:pt x="0" y="3"/>
                    <a:pt x="0" y="2"/>
                  </a:cubicBezTo>
                  <a:cubicBezTo>
                    <a:pt x="0" y="1"/>
                    <a:pt x="1" y="1"/>
                    <a:pt x="2" y="1"/>
                  </a:cubicBezTo>
                  <a:cubicBezTo>
                    <a:pt x="2" y="1"/>
                    <a:pt x="16" y="5"/>
                    <a:pt x="27" y="0"/>
                  </a:cubicBezTo>
                  <a:cubicBezTo>
                    <a:pt x="28" y="0"/>
                    <a:pt x="29" y="0"/>
                    <a:pt x="29" y="1"/>
                  </a:cubicBezTo>
                  <a:cubicBezTo>
                    <a:pt x="30" y="2"/>
                    <a:pt x="29" y="3"/>
                    <a:pt x="28" y="3"/>
                  </a:cubicBezTo>
                  <a:cubicBezTo>
                    <a:pt x="24" y="5"/>
                    <a:pt x="19" y="6"/>
                    <a:pt x="14" y="6"/>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7" name="Freeform 669">
              <a:extLst>
                <a:ext uri="{FF2B5EF4-FFF2-40B4-BE49-F238E27FC236}">
                  <a16:creationId xmlns:a16="http://schemas.microsoft.com/office/drawing/2014/main" id="{4E50F650-B035-42F9-A6B8-9F1A2C00C3CF}"/>
                </a:ext>
              </a:extLst>
            </p:cNvPr>
            <p:cNvSpPr>
              <a:spLocks/>
            </p:cNvSpPr>
            <p:nvPr/>
          </p:nvSpPr>
          <p:spPr bwMode="auto">
            <a:xfrm>
              <a:off x="5473236" y="5744669"/>
              <a:ext cx="9551" cy="9551"/>
            </a:xfrm>
            <a:custGeom>
              <a:avLst/>
              <a:gdLst>
                <a:gd name="T0" fmla="*/ 4 w 4"/>
                <a:gd name="T1" fmla="*/ 0 h 4"/>
                <a:gd name="T2" fmla="*/ 2 w 4"/>
                <a:gd name="T3" fmla="*/ 4 h 4"/>
                <a:gd name="T4" fmla="*/ 4 w 4"/>
                <a:gd name="T5" fmla="*/ 0 h 4"/>
              </a:gdLst>
              <a:ahLst/>
              <a:cxnLst>
                <a:cxn ang="0">
                  <a:pos x="T0" y="T1"/>
                </a:cxn>
                <a:cxn ang="0">
                  <a:pos x="T2" y="T3"/>
                </a:cxn>
                <a:cxn ang="0">
                  <a:pos x="T4" y="T5"/>
                </a:cxn>
              </a:cxnLst>
              <a:rect l="0" t="0" r="r" b="b"/>
              <a:pathLst>
                <a:path w="4" h="4">
                  <a:moveTo>
                    <a:pt x="4" y="0"/>
                  </a:moveTo>
                  <a:cubicBezTo>
                    <a:pt x="2" y="4"/>
                    <a:pt x="2" y="4"/>
                    <a:pt x="2" y="4"/>
                  </a:cubicBezTo>
                  <a:cubicBezTo>
                    <a:pt x="2" y="4"/>
                    <a:pt x="0" y="1"/>
                    <a:pt x="4" y="0"/>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8" name="Freeform 670">
              <a:extLst>
                <a:ext uri="{FF2B5EF4-FFF2-40B4-BE49-F238E27FC236}">
                  <a16:creationId xmlns:a16="http://schemas.microsoft.com/office/drawing/2014/main" id="{AEA37AC0-2DD1-4D77-98B5-28705F996A52}"/>
                </a:ext>
              </a:extLst>
            </p:cNvPr>
            <p:cNvSpPr>
              <a:spLocks/>
            </p:cNvSpPr>
            <p:nvPr/>
          </p:nvSpPr>
          <p:spPr bwMode="auto">
            <a:xfrm>
              <a:off x="5455498" y="5731025"/>
              <a:ext cx="69588" cy="35476"/>
            </a:xfrm>
            <a:custGeom>
              <a:avLst/>
              <a:gdLst>
                <a:gd name="T0" fmla="*/ 27 w 28"/>
                <a:gd name="T1" fmla="*/ 0 h 14"/>
                <a:gd name="T2" fmla="*/ 10 w 28"/>
                <a:gd name="T3" fmla="*/ 12 h 14"/>
                <a:gd name="T4" fmla="*/ 0 w 28"/>
                <a:gd name="T5" fmla="*/ 13 h 14"/>
                <a:gd name="T6" fmla="*/ 13 w 28"/>
                <a:gd name="T7" fmla="*/ 14 h 14"/>
                <a:gd name="T8" fmla="*/ 16 w 28"/>
                <a:gd name="T9" fmla="*/ 13 h 14"/>
                <a:gd name="T10" fmla="*/ 28 w 28"/>
                <a:gd name="T11" fmla="*/ 1 h 14"/>
                <a:gd name="T12" fmla="*/ 27 w 28"/>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28" h="14">
                  <a:moveTo>
                    <a:pt x="27" y="0"/>
                  </a:moveTo>
                  <a:cubicBezTo>
                    <a:pt x="10" y="12"/>
                    <a:pt x="10" y="12"/>
                    <a:pt x="10" y="12"/>
                  </a:cubicBezTo>
                  <a:cubicBezTo>
                    <a:pt x="0" y="13"/>
                    <a:pt x="0" y="13"/>
                    <a:pt x="0" y="13"/>
                  </a:cubicBezTo>
                  <a:cubicBezTo>
                    <a:pt x="13" y="14"/>
                    <a:pt x="13" y="14"/>
                    <a:pt x="13" y="14"/>
                  </a:cubicBezTo>
                  <a:cubicBezTo>
                    <a:pt x="14" y="14"/>
                    <a:pt x="15" y="14"/>
                    <a:pt x="16" y="13"/>
                  </a:cubicBezTo>
                  <a:cubicBezTo>
                    <a:pt x="28" y="1"/>
                    <a:pt x="28" y="1"/>
                    <a:pt x="28" y="1"/>
                  </a:cubicBezTo>
                  <a:lnTo>
                    <a:pt x="27"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9" name="Freeform 671">
              <a:extLst>
                <a:ext uri="{FF2B5EF4-FFF2-40B4-BE49-F238E27FC236}">
                  <a16:creationId xmlns:a16="http://schemas.microsoft.com/office/drawing/2014/main" id="{6B63890C-886B-4874-A35F-A876E6AD8E34}"/>
                </a:ext>
              </a:extLst>
            </p:cNvPr>
            <p:cNvSpPr>
              <a:spLocks/>
            </p:cNvSpPr>
            <p:nvPr/>
          </p:nvSpPr>
          <p:spPr bwMode="auto">
            <a:xfrm>
              <a:off x="5219444" y="5733754"/>
              <a:ext cx="125531" cy="42299"/>
            </a:xfrm>
            <a:custGeom>
              <a:avLst/>
              <a:gdLst>
                <a:gd name="T0" fmla="*/ 48 w 50"/>
                <a:gd name="T1" fmla="*/ 0 h 17"/>
                <a:gd name="T2" fmla="*/ 31 w 50"/>
                <a:gd name="T3" fmla="*/ 13 h 17"/>
                <a:gd name="T4" fmla="*/ 28 w 50"/>
                <a:gd name="T5" fmla="*/ 14 h 17"/>
                <a:gd name="T6" fmla="*/ 0 w 50"/>
                <a:gd name="T7" fmla="*/ 15 h 17"/>
                <a:gd name="T8" fmla="*/ 3 w 50"/>
                <a:gd name="T9" fmla="*/ 16 h 17"/>
                <a:gd name="T10" fmla="*/ 30 w 50"/>
                <a:gd name="T11" fmla="*/ 17 h 17"/>
                <a:gd name="T12" fmla="*/ 33 w 50"/>
                <a:gd name="T13" fmla="*/ 16 h 17"/>
                <a:gd name="T14" fmla="*/ 50 w 50"/>
                <a:gd name="T15" fmla="*/ 2 h 17"/>
                <a:gd name="T16" fmla="*/ 48 w 50"/>
                <a:gd name="T1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7">
                  <a:moveTo>
                    <a:pt x="48" y="0"/>
                  </a:moveTo>
                  <a:cubicBezTo>
                    <a:pt x="31" y="13"/>
                    <a:pt x="31" y="13"/>
                    <a:pt x="31" y="13"/>
                  </a:cubicBezTo>
                  <a:cubicBezTo>
                    <a:pt x="30" y="14"/>
                    <a:pt x="29" y="14"/>
                    <a:pt x="28" y="14"/>
                  </a:cubicBezTo>
                  <a:cubicBezTo>
                    <a:pt x="0" y="15"/>
                    <a:pt x="0" y="15"/>
                    <a:pt x="0" y="15"/>
                  </a:cubicBezTo>
                  <a:cubicBezTo>
                    <a:pt x="3" y="16"/>
                    <a:pt x="3" y="16"/>
                    <a:pt x="3" y="16"/>
                  </a:cubicBezTo>
                  <a:cubicBezTo>
                    <a:pt x="30" y="17"/>
                    <a:pt x="30" y="17"/>
                    <a:pt x="30" y="17"/>
                  </a:cubicBezTo>
                  <a:cubicBezTo>
                    <a:pt x="31" y="17"/>
                    <a:pt x="32" y="17"/>
                    <a:pt x="33" y="16"/>
                  </a:cubicBezTo>
                  <a:cubicBezTo>
                    <a:pt x="50" y="2"/>
                    <a:pt x="50" y="2"/>
                    <a:pt x="50" y="2"/>
                  </a:cubicBezTo>
                  <a:lnTo>
                    <a:pt x="48" y="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0" name="Oval 672">
              <a:extLst>
                <a:ext uri="{FF2B5EF4-FFF2-40B4-BE49-F238E27FC236}">
                  <a16:creationId xmlns:a16="http://schemas.microsoft.com/office/drawing/2014/main" id="{0882BFC5-B09D-49D1-97EB-E51404D32912}"/>
                </a:ext>
              </a:extLst>
            </p:cNvPr>
            <p:cNvSpPr>
              <a:spLocks noChangeArrowheads="1"/>
            </p:cNvSpPr>
            <p:nvPr/>
          </p:nvSpPr>
          <p:spPr bwMode="auto">
            <a:xfrm>
              <a:off x="5335424" y="5736483"/>
              <a:ext cx="4093" cy="5458"/>
            </a:xfrm>
            <a:prstGeom prst="ellipse">
              <a:avLst/>
            </a:pr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1" name="Freeform 673">
              <a:extLst>
                <a:ext uri="{FF2B5EF4-FFF2-40B4-BE49-F238E27FC236}">
                  <a16:creationId xmlns:a16="http://schemas.microsoft.com/office/drawing/2014/main" id="{72E9784D-B502-4BA8-9B66-FC0B5BF29A5C}"/>
                </a:ext>
              </a:extLst>
            </p:cNvPr>
            <p:cNvSpPr>
              <a:spLocks/>
            </p:cNvSpPr>
            <p:nvPr/>
          </p:nvSpPr>
          <p:spPr bwMode="auto">
            <a:xfrm>
              <a:off x="5237182" y="5741940"/>
              <a:ext cx="20467" cy="6822"/>
            </a:xfrm>
            <a:custGeom>
              <a:avLst/>
              <a:gdLst>
                <a:gd name="T0" fmla="*/ 8 w 8"/>
                <a:gd name="T1" fmla="*/ 3 h 3"/>
                <a:gd name="T2" fmla="*/ 0 w 8"/>
                <a:gd name="T3" fmla="*/ 2 h 3"/>
                <a:gd name="T4" fmla="*/ 2 w 8"/>
                <a:gd name="T5" fmla="*/ 0 h 3"/>
                <a:gd name="T6" fmla="*/ 8 w 8"/>
                <a:gd name="T7" fmla="*/ 3 h 3"/>
              </a:gdLst>
              <a:ahLst/>
              <a:cxnLst>
                <a:cxn ang="0">
                  <a:pos x="T0" y="T1"/>
                </a:cxn>
                <a:cxn ang="0">
                  <a:pos x="T2" y="T3"/>
                </a:cxn>
                <a:cxn ang="0">
                  <a:pos x="T4" y="T5"/>
                </a:cxn>
                <a:cxn ang="0">
                  <a:pos x="T6" y="T7"/>
                </a:cxn>
              </a:cxnLst>
              <a:rect l="0" t="0" r="r" b="b"/>
              <a:pathLst>
                <a:path w="8" h="3">
                  <a:moveTo>
                    <a:pt x="8" y="3"/>
                  </a:moveTo>
                  <a:cubicBezTo>
                    <a:pt x="0" y="2"/>
                    <a:pt x="0" y="2"/>
                    <a:pt x="0" y="2"/>
                  </a:cubicBezTo>
                  <a:cubicBezTo>
                    <a:pt x="2" y="0"/>
                    <a:pt x="2" y="0"/>
                    <a:pt x="2" y="0"/>
                  </a:cubicBezTo>
                  <a:cubicBezTo>
                    <a:pt x="2" y="0"/>
                    <a:pt x="5" y="1"/>
                    <a:pt x="8" y="3"/>
                  </a:cubicBez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2" name="Freeform 674">
              <a:extLst>
                <a:ext uri="{FF2B5EF4-FFF2-40B4-BE49-F238E27FC236}">
                  <a16:creationId xmlns:a16="http://schemas.microsoft.com/office/drawing/2014/main" id="{52423193-CBF9-4A84-A3F7-7502DFD25518}"/>
                </a:ext>
              </a:extLst>
            </p:cNvPr>
            <p:cNvSpPr>
              <a:spLocks/>
            </p:cNvSpPr>
            <p:nvPr/>
          </p:nvSpPr>
          <p:spPr bwMode="auto">
            <a:xfrm>
              <a:off x="5194884" y="5912499"/>
              <a:ext cx="66859" cy="99606"/>
            </a:xfrm>
            <a:custGeom>
              <a:avLst/>
              <a:gdLst>
                <a:gd name="T0" fmla="*/ 10 w 27"/>
                <a:gd name="T1" fmla="*/ 35 h 40"/>
                <a:gd name="T2" fmla="*/ 8 w 27"/>
                <a:gd name="T3" fmla="*/ 35 h 40"/>
                <a:gd name="T4" fmla="*/ 0 w 27"/>
                <a:gd name="T5" fmla="*/ 32 h 40"/>
                <a:gd name="T6" fmla="*/ 2 w 27"/>
                <a:gd name="T7" fmla="*/ 35 h 40"/>
                <a:gd name="T8" fmla="*/ 8 w 27"/>
                <a:gd name="T9" fmla="*/ 38 h 40"/>
                <a:gd name="T10" fmla="*/ 15 w 27"/>
                <a:gd name="T11" fmla="*/ 36 h 40"/>
                <a:gd name="T12" fmla="*/ 26 w 27"/>
                <a:gd name="T13" fmla="*/ 10 h 40"/>
                <a:gd name="T14" fmla="*/ 26 w 27"/>
                <a:gd name="T15" fmla="*/ 5 h 40"/>
                <a:gd name="T16" fmla="*/ 26 w 27"/>
                <a:gd name="T17" fmla="*/ 5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9" y="35"/>
                    <a:pt x="9" y="36"/>
                    <a:pt x="8" y="35"/>
                  </a:cubicBezTo>
                  <a:cubicBezTo>
                    <a:pt x="0" y="32"/>
                    <a:pt x="0" y="32"/>
                    <a:pt x="0" y="32"/>
                  </a:cubicBezTo>
                  <a:cubicBezTo>
                    <a:pt x="0" y="33"/>
                    <a:pt x="1" y="34"/>
                    <a:pt x="2" y="35"/>
                  </a:cubicBezTo>
                  <a:cubicBezTo>
                    <a:pt x="8" y="38"/>
                    <a:pt x="8" y="38"/>
                    <a:pt x="8" y="38"/>
                  </a:cubicBezTo>
                  <a:cubicBezTo>
                    <a:pt x="11" y="40"/>
                    <a:pt x="14" y="39"/>
                    <a:pt x="15" y="36"/>
                  </a:cubicBezTo>
                  <a:cubicBezTo>
                    <a:pt x="26" y="10"/>
                    <a:pt x="26" y="10"/>
                    <a:pt x="26" y="10"/>
                  </a:cubicBezTo>
                  <a:cubicBezTo>
                    <a:pt x="27" y="8"/>
                    <a:pt x="27" y="7"/>
                    <a:pt x="26" y="5"/>
                  </a:cubicBezTo>
                  <a:cubicBezTo>
                    <a:pt x="26" y="5"/>
                    <a:pt x="26" y="5"/>
                    <a:pt x="26" y="5"/>
                  </a:cubicBezTo>
                  <a:cubicBezTo>
                    <a:pt x="26" y="3"/>
                    <a:pt x="26" y="1"/>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grpSp>
      <p:sp>
        <p:nvSpPr>
          <p:cNvPr id="113" name="Rectangle: Rounded Corners 112">
            <a:extLst>
              <a:ext uri="{FF2B5EF4-FFF2-40B4-BE49-F238E27FC236}">
                <a16:creationId xmlns:a16="http://schemas.microsoft.com/office/drawing/2014/main" id="{676E08DA-CE8B-472F-9BB9-1AB16D390DFD}"/>
              </a:ext>
            </a:extLst>
          </p:cNvPr>
          <p:cNvSpPr/>
          <p:nvPr/>
        </p:nvSpPr>
        <p:spPr bwMode="auto">
          <a:xfrm>
            <a:off x="127821" y="5168051"/>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A)</a:t>
            </a:r>
            <a:br>
              <a:rPr lang="en-US" sz="1765" dirty="0">
                <a:gradFill>
                  <a:gsLst>
                    <a:gs pos="0">
                      <a:srgbClr val="FFFFFF"/>
                    </a:gs>
                    <a:gs pos="100000">
                      <a:srgbClr val="FFFFFF"/>
                    </a:gs>
                  </a:gsLst>
                  <a:lin ang="5400000" scaled="0"/>
                </a:gradFill>
                <a:latin typeface="Segoe UI"/>
                <a:ea typeface="Segoe UI" pitchFamily="34" charset="0"/>
                <a:cs typeface="Segoe UI" pitchFamily="34" charset="0"/>
              </a:rPr>
            </a:br>
            <a:r>
              <a:rPr lang="en-US" sz="1770" dirty="0">
                <a:gradFill>
                  <a:gsLst>
                    <a:gs pos="0">
                      <a:srgbClr val="FFFFFF"/>
                    </a:gs>
                    <a:gs pos="100000">
                      <a:srgbClr val="FFFFFF"/>
                    </a:gs>
                  </a:gsLst>
                  <a:lin ang="5400000" scaled="0"/>
                </a:gradFill>
                <a:latin typeface="Segoe UI"/>
                <a:ea typeface="Segoe UI" pitchFamily="34" charset="0"/>
                <a:cs typeface="Segoe UI" pitchFamily="34" charset="0"/>
              </a:rPr>
              <a:t>I.R.</a:t>
            </a:r>
          </a:p>
        </p:txBody>
      </p:sp>
      <p:sp>
        <p:nvSpPr>
          <p:cNvPr id="114" name="Rectangle: Rounded Corners 113">
            <a:extLst>
              <a:ext uri="{FF2B5EF4-FFF2-40B4-BE49-F238E27FC236}">
                <a16:creationId xmlns:a16="http://schemas.microsoft.com/office/drawing/2014/main" id="{B442251D-152A-4B3D-9D54-3860BE9BCC98}"/>
              </a:ext>
            </a:extLst>
          </p:cNvPr>
          <p:cNvSpPr/>
          <p:nvPr/>
        </p:nvSpPr>
        <p:spPr bwMode="auto">
          <a:xfrm>
            <a:off x="2678798" y="5168051"/>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C)</a:t>
            </a:r>
          </a:p>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Table</a:t>
            </a:r>
          </a:p>
        </p:txBody>
      </p:sp>
      <p:sp>
        <p:nvSpPr>
          <p:cNvPr id="4" name="Rectangle: Rounded Corners 3">
            <a:extLst>
              <a:ext uri="{FF2B5EF4-FFF2-40B4-BE49-F238E27FC236}">
                <a16:creationId xmlns:a16="http://schemas.microsoft.com/office/drawing/2014/main" id="{5700E8F9-699D-4F16-9204-5D993B705A5D}"/>
              </a:ext>
            </a:extLst>
          </p:cNvPr>
          <p:cNvSpPr/>
          <p:nvPr/>
        </p:nvSpPr>
        <p:spPr bwMode="auto">
          <a:xfrm>
            <a:off x="3954288" y="5168051"/>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D)</a:t>
            </a:r>
            <a:br>
              <a:rPr lang="en-US" sz="1765" dirty="0">
                <a:gradFill>
                  <a:gsLst>
                    <a:gs pos="0">
                      <a:srgbClr val="FFFFFF"/>
                    </a:gs>
                    <a:gs pos="100000">
                      <a:srgbClr val="FFFFFF"/>
                    </a:gs>
                  </a:gsLst>
                  <a:lin ang="5400000" scaled="0"/>
                </a:gradFill>
                <a:latin typeface="Segoe UI"/>
                <a:ea typeface="Segoe UI" pitchFamily="34" charset="0"/>
                <a:cs typeface="Segoe UI" pitchFamily="34" charset="0"/>
              </a:rPr>
            </a:br>
            <a:r>
              <a:rPr lang="en-US" sz="1765" dirty="0">
                <a:gradFill>
                  <a:gsLst>
                    <a:gs pos="0">
                      <a:srgbClr val="FFFFFF"/>
                    </a:gs>
                    <a:gs pos="100000">
                      <a:srgbClr val="FFFFFF"/>
                    </a:gs>
                  </a:gsLst>
                  <a:lin ang="5400000" scaled="0"/>
                </a:gradFill>
                <a:latin typeface="Segoe UI"/>
                <a:ea typeface="Segoe UI" pitchFamily="34" charset="0"/>
                <a:cs typeface="Segoe UI" pitchFamily="34" charset="0"/>
              </a:rPr>
              <a:t>Activity</a:t>
            </a:r>
          </a:p>
        </p:txBody>
      </p:sp>
      <p:sp>
        <p:nvSpPr>
          <p:cNvPr id="5" name="Rectangle: Rounded Corners 4">
            <a:extLst>
              <a:ext uri="{FF2B5EF4-FFF2-40B4-BE49-F238E27FC236}">
                <a16:creationId xmlns:a16="http://schemas.microsoft.com/office/drawing/2014/main" id="{467C6208-0493-4133-BEBF-FB6225800BC0}"/>
              </a:ext>
            </a:extLst>
          </p:cNvPr>
          <p:cNvSpPr/>
          <p:nvPr/>
        </p:nvSpPr>
        <p:spPr bwMode="auto">
          <a:xfrm>
            <a:off x="1403310" y="5168051"/>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B)</a:t>
            </a:r>
          </a:p>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Linked Service</a:t>
            </a:r>
          </a:p>
        </p:txBody>
      </p:sp>
    </p:spTree>
    <p:extLst>
      <p:ext uri="{BB962C8B-B14F-4D97-AF65-F5344CB8AC3E}">
        <p14:creationId xmlns:p14="http://schemas.microsoft.com/office/powerpoint/2010/main" val="1179157578"/>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8E0DD-B5C0-42BD-AD53-C285EF2A376F}"/>
              </a:ext>
            </a:extLst>
          </p:cNvPr>
          <p:cNvSpPr>
            <a:spLocks noGrp="1"/>
          </p:cNvSpPr>
          <p:nvPr>
            <p:ph type="title"/>
          </p:nvPr>
        </p:nvSpPr>
        <p:spPr>
          <a:xfrm>
            <a:off x="585764" y="2579749"/>
            <a:ext cx="2033814" cy="553982"/>
          </a:xfrm>
        </p:spPr>
        <p:txBody>
          <a:bodyPr/>
          <a:lstStyle/>
          <a:p>
            <a:r>
              <a:rPr lang="en-US" dirty="0"/>
              <a:t>Pop Quiz</a:t>
            </a:r>
          </a:p>
        </p:txBody>
      </p:sp>
      <p:sp>
        <p:nvSpPr>
          <p:cNvPr id="3" name="Text Placeholder 2">
            <a:extLst>
              <a:ext uri="{FF2B5EF4-FFF2-40B4-BE49-F238E27FC236}">
                <a16:creationId xmlns:a16="http://schemas.microsoft.com/office/drawing/2014/main" id="{719A5F27-4C6F-40AD-8655-81C0D6D686A0}"/>
              </a:ext>
            </a:extLst>
          </p:cNvPr>
          <p:cNvSpPr>
            <a:spLocks noGrp="1"/>
          </p:cNvSpPr>
          <p:nvPr>
            <p:ph type="body" sz="quarter" idx="10"/>
          </p:nvPr>
        </p:nvSpPr>
        <p:spPr>
          <a:xfrm>
            <a:off x="585764" y="3535511"/>
            <a:ext cx="4500865" cy="615553"/>
          </a:xfrm>
        </p:spPr>
        <p:txBody>
          <a:bodyPr/>
          <a:lstStyle/>
          <a:p>
            <a:r>
              <a:rPr lang="en-US" dirty="0"/>
              <a:t>Which one of these is NOT a component of a Synapse pipeline?</a:t>
            </a:r>
          </a:p>
        </p:txBody>
      </p:sp>
      <p:grpSp>
        <p:nvGrpSpPr>
          <p:cNvPr id="115" name="Group 114">
            <a:extLst>
              <a:ext uri="{FF2B5EF4-FFF2-40B4-BE49-F238E27FC236}">
                <a16:creationId xmlns:a16="http://schemas.microsoft.com/office/drawing/2014/main" id="{A1035425-A41A-48BB-B83C-A2E4CACAEA59}"/>
              </a:ext>
            </a:extLst>
          </p:cNvPr>
          <p:cNvGrpSpPr/>
          <p:nvPr/>
        </p:nvGrpSpPr>
        <p:grpSpPr>
          <a:xfrm>
            <a:off x="2488845" y="2513989"/>
            <a:ext cx="703664" cy="703664"/>
            <a:chOff x="2470513" y="2378140"/>
            <a:chExt cx="933687" cy="933687"/>
          </a:xfrm>
        </p:grpSpPr>
        <p:sp>
          <p:nvSpPr>
            <p:cNvPr id="9" name="Oval 8">
              <a:extLst>
                <a:ext uri="{FF2B5EF4-FFF2-40B4-BE49-F238E27FC236}">
                  <a16:creationId xmlns:a16="http://schemas.microsoft.com/office/drawing/2014/main" id="{60CB7193-285B-44C5-923E-CFF3A02BDBD7}"/>
                </a:ext>
              </a:extLst>
            </p:cNvPr>
            <p:cNvSpPr/>
            <p:nvPr/>
          </p:nvSpPr>
          <p:spPr bwMode="auto">
            <a:xfrm>
              <a:off x="2470513" y="2378140"/>
              <a:ext cx="933687" cy="933687"/>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11" name="Freeform: Shape 10">
              <a:extLst>
                <a:ext uri="{FF2B5EF4-FFF2-40B4-BE49-F238E27FC236}">
                  <a16:creationId xmlns:a16="http://schemas.microsoft.com/office/drawing/2014/main" id="{96030A08-D618-4B8E-AFD7-997C4DFB56E1}"/>
                </a:ext>
              </a:extLst>
            </p:cNvPr>
            <p:cNvSpPr/>
            <p:nvPr/>
          </p:nvSpPr>
          <p:spPr bwMode="auto">
            <a:xfrm>
              <a:off x="2575510" y="3038226"/>
              <a:ext cx="723693" cy="229372"/>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 name="Graphic 146">
              <a:extLst>
                <a:ext uri="{FF2B5EF4-FFF2-40B4-BE49-F238E27FC236}">
                  <a16:creationId xmlns:a16="http://schemas.microsoft.com/office/drawing/2014/main" id="{4D8BC4DA-6384-4FBF-9B3C-C3E07CD45882}"/>
                </a:ext>
              </a:extLst>
            </p:cNvPr>
            <p:cNvGrpSpPr/>
            <p:nvPr/>
          </p:nvGrpSpPr>
          <p:grpSpPr>
            <a:xfrm>
              <a:off x="2808080" y="2600140"/>
              <a:ext cx="258552" cy="503496"/>
              <a:chOff x="5767390" y="4295776"/>
              <a:chExt cx="401079" cy="781050"/>
            </a:xfrm>
          </p:grpSpPr>
          <p:sp>
            <p:nvSpPr>
              <p:cNvPr id="13" name="Freeform: Shape 12">
                <a:extLst>
                  <a:ext uri="{FF2B5EF4-FFF2-40B4-BE49-F238E27FC236}">
                    <a16:creationId xmlns:a16="http://schemas.microsoft.com/office/drawing/2014/main" id="{B72C69A0-A632-4572-9984-3BD416964651}"/>
                  </a:ext>
                </a:extLst>
              </p:cNvPr>
              <p:cNvSpPr/>
              <p:nvPr/>
            </p:nvSpPr>
            <p:spPr>
              <a:xfrm>
                <a:off x="5751558" y="4279944"/>
                <a:ext cx="422188" cy="802159"/>
              </a:xfrm>
              <a:custGeom>
                <a:avLst/>
                <a:gdLst/>
                <a:ahLst/>
                <a:cxnLst/>
                <a:rect l="0" t="0" r="0" b="0"/>
                <a:pathLst>
                  <a:path w="422188" h="802159">
                    <a:moveTo>
                      <a:pt x="182597" y="792660"/>
                    </a:moveTo>
                    <a:lnTo>
                      <a:pt x="182597" y="245925"/>
                    </a:lnTo>
                    <a:cubicBezTo>
                      <a:pt x="157265" y="260702"/>
                      <a:pt x="131934" y="271257"/>
                      <a:pt x="106603" y="279700"/>
                    </a:cubicBezTo>
                    <a:cubicBezTo>
                      <a:pt x="79160" y="286033"/>
                      <a:pt x="49607" y="292366"/>
                      <a:pt x="15832" y="294477"/>
                    </a:cubicBezTo>
                    <a:lnTo>
                      <a:pt x="15832" y="125601"/>
                    </a:lnTo>
                    <a:cubicBezTo>
                      <a:pt x="64384" y="117158"/>
                      <a:pt x="108714" y="104492"/>
                      <a:pt x="148821" y="87604"/>
                    </a:cubicBezTo>
                    <a:cubicBezTo>
                      <a:pt x="188929" y="70717"/>
                      <a:pt x="231148" y="45385"/>
                      <a:pt x="275478" y="15832"/>
                    </a:cubicBezTo>
                    <a:lnTo>
                      <a:pt x="408467" y="15832"/>
                    </a:lnTo>
                    <a:lnTo>
                      <a:pt x="408467" y="792660"/>
                    </a:lnTo>
                    <a:lnTo>
                      <a:pt x="182597" y="792660"/>
                    </a:lnTo>
                    <a:close/>
                  </a:path>
                </a:pathLst>
              </a:custGeom>
              <a:solidFill>
                <a:schemeClr val="bg1"/>
              </a:solidFill>
              <a:ln w="9525" cap="flat">
                <a:noFill/>
                <a:prstDash val="solid"/>
                <a:miter/>
              </a:ln>
            </p:spPr>
            <p:txBody>
              <a:bodyPr/>
              <a:lstStyle/>
              <a:p>
                <a:pPr defTabSz="932026">
                  <a:defRPr/>
                </a:pPr>
                <a:endParaRPr lang="en-US" sz="1764" dirty="0">
                  <a:solidFill>
                    <a:srgbClr val="353535"/>
                  </a:solidFill>
                  <a:latin typeface="Segoe UI Semilight"/>
                </a:endParaRPr>
              </a:p>
            </p:txBody>
          </p:sp>
          <p:sp>
            <p:nvSpPr>
              <p:cNvPr id="14" name="Freeform: Shape 13">
                <a:extLst>
                  <a:ext uri="{FF2B5EF4-FFF2-40B4-BE49-F238E27FC236}">
                    <a16:creationId xmlns:a16="http://schemas.microsoft.com/office/drawing/2014/main" id="{CD5344D7-4A35-49AB-A340-A9982B45EFC2}"/>
                  </a:ext>
                </a:extLst>
              </p:cNvPr>
              <p:cNvSpPr/>
              <p:nvPr/>
            </p:nvSpPr>
            <p:spPr>
              <a:xfrm>
                <a:off x="6038646" y="4279944"/>
                <a:ext cx="126657" cy="802159"/>
              </a:xfrm>
              <a:custGeom>
                <a:avLst/>
                <a:gdLst/>
                <a:ahLst/>
                <a:cxnLst/>
                <a:rect l="0" t="0" r="0" b="0"/>
                <a:pathLst>
                  <a:path w="126656" h="802159">
                    <a:moveTo>
                      <a:pt x="15832" y="15832"/>
                    </a:moveTo>
                    <a:lnTo>
                      <a:pt x="119268" y="15832"/>
                    </a:lnTo>
                    <a:lnTo>
                      <a:pt x="119268" y="792660"/>
                    </a:lnTo>
                    <a:lnTo>
                      <a:pt x="24276" y="792660"/>
                    </a:lnTo>
                    <a:lnTo>
                      <a:pt x="15832" y="15832"/>
                    </a:lnTo>
                    <a:close/>
                  </a:path>
                </a:pathLst>
              </a:custGeom>
              <a:solidFill>
                <a:schemeClr val="bg1">
                  <a:lumMod val="65000"/>
                </a:schemeClr>
              </a:solidFill>
              <a:ln w="9525" cap="flat">
                <a:noFill/>
                <a:prstDash val="solid"/>
                <a:miter/>
              </a:ln>
            </p:spPr>
            <p:txBody>
              <a:bodyPr/>
              <a:lstStyle/>
              <a:p>
                <a:pPr defTabSz="932026">
                  <a:defRPr/>
                </a:pPr>
                <a:endParaRPr lang="en-US" sz="1764" dirty="0">
                  <a:solidFill>
                    <a:srgbClr val="353535"/>
                  </a:solidFill>
                  <a:latin typeface="Segoe UI Semilight"/>
                </a:endParaRPr>
              </a:p>
            </p:txBody>
          </p:sp>
        </p:grpSp>
      </p:grpSp>
      <p:grpSp>
        <p:nvGrpSpPr>
          <p:cNvPr id="46" name="Group 45">
            <a:extLst>
              <a:ext uri="{FF2B5EF4-FFF2-40B4-BE49-F238E27FC236}">
                <a16:creationId xmlns:a16="http://schemas.microsoft.com/office/drawing/2014/main" id="{DD717065-3BFA-402E-95AC-68DDA2860329}"/>
              </a:ext>
            </a:extLst>
          </p:cNvPr>
          <p:cNvGrpSpPr/>
          <p:nvPr/>
        </p:nvGrpSpPr>
        <p:grpSpPr>
          <a:xfrm>
            <a:off x="5343389" y="1789680"/>
            <a:ext cx="6846883" cy="3278642"/>
            <a:chOff x="4635450" y="5527718"/>
            <a:chExt cx="1309893" cy="623564"/>
          </a:xfrm>
        </p:grpSpPr>
        <p:sp>
          <p:nvSpPr>
            <p:cNvPr id="47" name="Rectangle 609">
              <a:extLst>
                <a:ext uri="{FF2B5EF4-FFF2-40B4-BE49-F238E27FC236}">
                  <a16:creationId xmlns:a16="http://schemas.microsoft.com/office/drawing/2014/main" id="{2CB0D1E2-071D-402F-A42E-99E7B84F3D2E}"/>
                </a:ext>
              </a:extLst>
            </p:cNvPr>
            <p:cNvSpPr>
              <a:spLocks noChangeArrowheads="1"/>
            </p:cNvSpPr>
            <p:nvPr/>
          </p:nvSpPr>
          <p:spPr bwMode="auto">
            <a:xfrm>
              <a:off x="4635450" y="5527718"/>
              <a:ext cx="1309893" cy="623564"/>
            </a:xfrm>
            <a:prstGeom prst="rect">
              <a:avLst/>
            </a:prstGeom>
            <a:solidFill>
              <a:srgbClr val="459B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48" name="Freeform 610">
              <a:extLst>
                <a:ext uri="{FF2B5EF4-FFF2-40B4-BE49-F238E27FC236}">
                  <a16:creationId xmlns:a16="http://schemas.microsoft.com/office/drawing/2014/main" id="{208A5551-E8CD-4FCD-9F56-F5D8B3732237}"/>
                </a:ext>
              </a:extLst>
            </p:cNvPr>
            <p:cNvSpPr>
              <a:spLocks/>
            </p:cNvSpPr>
            <p:nvPr/>
          </p:nvSpPr>
          <p:spPr bwMode="auto">
            <a:xfrm>
              <a:off x="4636814" y="5904313"/>
              <a:ext cx="387510" cy="246969"/>
            </a:xfrm>
            <a:custGeom>
              <a:avLst/>
              <a:gdLst>
                <a:gd name="T0" fmla="*/ 124 w 154"/>
                <a:gd name="T1" fmla="*/ 53 h 98"/>
                <a:gd name="T2" fmla="*/ 110 w 154"/>
                <a:gd name="T3" fmla="*/ 56 h 98"/>
                <a:gd name="T4" fmla="*/ 54 w 154"/>
                <a:gd name="T5" fmla="*/ 0 h 98"/>
                <a:gd name="T6" fmla="*/ 0 w 154"/>
                <a:gd name="T7" fmla="*/ 39 h 98"/>
                <a:gd name="T8" fmla="*/ 0 w 154"/>
                <a:gd name="T9" fmla="*/ 98 h 98"/>
                <a:gd name="T10" fmla="*/ 150 w 154"/>
                <a:gd name="T11" fmla="*/ 98 h 98"/>
                <a:gd name="T12" fmla="*/ 154 w 154"/>
                <a:gd name="T13" fmla="*/ 83 h 98"/>
                <a:gd name="T14" fmla="*/ 124 w 154"/>
                <a:gd name="T15" fmla="*/ 53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4" h="98">
                  <a:moveTo>
                    <a:pt x="124" y="53"/>
                  </a:moveTo>
                  <a:cubicBezTo>
                    <a:pt x="119" y="53"/>
                    <a:pt x="114" y="54"/>
                    <a:pt x="110" y="56"/>
                  </a:cubicBezTo>
                  <a:cubicBezTo>
                    <a:pt x="110" y="25"/>
                    <a:pt x="85" y="0"/>
                    <a:pt x="54" y="0"/>
                  </a:cubicBezTo>
                  <a:cubicBezTo>
                    <a:pt x="29" y="0"/>
                    <a:pt x="8" y="16"/>
                    <a:pt x="0" y="39"/>
                  </a:cubicBezTo>
                  <a:cubicBezTo>
                    <a:pt x="0" y="98"/>
                    <a:pt x="0" y="98"/>
                    <a:pt x="0" y="98"/>
                  </a:cubicBezTo>
                  <a:cubicBezTo>
                    <a:pt x="150" y="98"/>
                    <a:pt x="150" y="98"/>
                    <a:pt x="150" y="98"/>
                  </a:cubicBezTo>
                  <a:cubicBezTo>
                    <a:pt x="153" y="94"/>
                    <a:pt x="154" y="89"/>
                    <a:pt x="154" y="83"/>
                  </a:cubicBezTo>
                  <a:cubicBezTo>
                    <a:pt x="154" y="66"/>
                    <a:pt x="140" y="53"/>
                    <a:pt x="124" y="53"/>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49" name="Freeform 611">
              <a:extLst>
                <a:ext uri="{FF2B5EF4-FFF2-40B4-BE49-F238E27FC236}">
                  <a16:creationId xmlns:a16="http://schemas.microsoft.com/office/drawing/2014/main" id="{977AEE36-1425-4395-B015-10432D518F0D}"/>
                </a:ext>
              </a:extLst>
            </p:cNvPr>
            <p:cNvSpPr>
              <a:spLocks/>
            </p:cNvSpPr>
            <p:nvPr/>
          </p:nvSpPr>
          <p:spPr bwMode="auto">
            <a:xfrm>
              <a:off x="5671084" y="5894761"/>
              <a:ext cx="215587" cy="107793"/>
            </a:xfrm>
            <a:custGeom>
              <a:avLst/>
              <a:gdLst>
                <a:gd name="T0" fmla="*/ 78 w 86"/>
                <a:gd name="T1" fmla="*/ 26 h 43"/>
                <a:gd name="T2" fmla="*/ 75 w 86"/>
                <a:gd name="T3" fmla="*/ 26 h 43"/>
                <a:gd name="T4" fmla="*/ 75 w 86"/>
                <a:gd name="T5" fmla="*/ 21 h 43"/>
                <a:gd name="T6" fmla="*/ 53 w 86"/>
                <a:gd name="T7" fmla="*/ 0 h 43"/>
                <a:gd name="T8" fmla="*/ 32 w 86"/>
                <a:gd name="T9" fmla="*/ 19 h 43"/>
                <a:gd name="T10" fmla="*/ 24 w 86"/>
                <a:gd name="T11" fmla="*/ 17 h 43"/>
                <a:gd name="T12" fmla="*/ 11 w 86"/>
                <a:gd name="T13" fmla="*/ 29 h 43"/>
                <a:gd name="T14" fmla="*/ 7 w 86"/>
                <a:gd name="T15" fmla="*/ 28 h 43"/>
                <a:gd name="T16" fmla="*/ 0 w 86"/>
                <a:gd name="T17" fmla="*/ 36 h 43"/>
                <a:gd name="T18" fmla="*/ 7 w 86"/>
                <a:gd name="T19" fmla="*/ 43 h 43"/>
                <a:gd name="T20" fmla="*/ 78 w 86"/>
                <a:gd name="T21" fmla="*/ 43 h 43"/>
                <a:gd name="T22" fmla="*/ 86 w 86"/>
                <a:gd name="T23" fmla="*/ 34 h 43"/>
                <a:gd name="T24" fmla="*/ 78 w 86"/>
                <a:gd name="T25" fmla="*/ 26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 h="43">
                  <a:moveTo>
                    <a:pt x="78" y="26"/>
                  </a:moveTo>
                  <a:cubicBezTo>
                    <a:pt x="76" y="26"/>
                    <a:pt x="75" y="26"/>
                    <a:pt x="75" y="26"/>
                  </a:cubicBezTo>
                  <a:cubicBezTo>
                    <a:pt x="75" y="25"/>
                    <a:pt x="75" y="23"/>
                    <a:pt x="75" y="21"/>
                  </a:cubicBezTo>
                  <a:cubicBezTo>
                    <a:pt x="75" y="9"/>
                    <a:pt x="65" y="0"/>
                    <a:pt x="53" y="0"/>
                  </a:cubicBezTo>
                  <a:cubicBezTo>
                    <a:pt x="42" y="0"/>
                    <a:pt x="33" y="8"/>
                    <a:pt x="32" y="19"/>
                  </a:cubicBezTo>
                  <a:cubicBezTo>
                    <a:pt x="30" y="17"/>
                    <a:pt x="27" y="17"/>
                    <a:pt x="24" y="17"/>
                  </a:cubicBezTo>
                  <a:cubicBezTo>
                    <a:pt x="17" y="17"/>
                    <a:pt x="11" y="22"/>
                    <a:pt x="11" y="29"/>
                  </a:cubicBezTo>
                  <a:cubicBezTo>
                    <a:pt x="10" y="29"/>
                    <a:pt x="9" y="28"/>
                    <a:pt x="7" y="28"/>
                  </a:cubicBezTo>
                  <a:cubicBezTo>
                    <a:pt x="3" y="28"/>
                    <a:pt x="0" y="32"/>
                    <a:pt x="0" y="36"/>
                  </a:cubicBezTo>
                  <a:cubicBezTo>
                    <a:pt x="0" y="40"/>
                    <a:pt x="3" y="43"/>
                    <a:pt x="7" y="43"/>
                  </a:cubicBezTo>
                  <a:cubicBezTo>
                    <a:pt x="78" y="43"/>
                    <a:pt x="78" y="43"/>
                    <a:pt x="78" y="43"/>
                  </a:cubicBezTo>
                  <a:cubicBezTo>
                    <a:pt x="82" y="43"/>
                    <a:pt x="86" y="39"/>
                    <a:pt x="86" y="34"/>
                  </a:cubicBezTo>
                  <a:cubicBezTo>
                    <a:pt x="86" y="30"/>
                    <a:pt x="82" y="26"/>
                    <a:pt x="78" y="26"/>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0" name="Freeform 612">
              <a:extLst>
                <a:ext uri="{FF2B5EF4-FFF2-40B4-BE49-F238E27FC236}">
                  <a16:creationId xmlns:a16="http://schemas.microsoft.com/office/drawing/2014/main" id="{0750C0D1-ED88-4774-A663-447B5E545877}"/>
                </a:ext>
              </a:extLst>
            </p:cNvPr>
            <p:cNvSpPr>
              <a:spLocks/>
            </p:cNvSpPr>
            <p:nvPr/>
          </p:nvSpPr>
          <p:spPr bwMode="auto">
            <a:xfrm>
              <a:off x="4851037" y="5616409"/>
              <a:ext cx="125531" cy="84597"/>
            </a:xfrm>
            <a:custGeom>
              <a:avLst/>
              <a:gdLst>
                <a:gd name="T0" fmla="*/ 45 w 50"/>
                <a:gd name="T1" fmla="*/ 25 h 34"/>
                <a:gd name="T2" fmla="*/ 43 w 50"/>
                <a:gd name="T3" fmla="*/ 26 h 34"/>
                <a:gd name="T4" fmla="*/ 45 w 50"/>
                <a:gd name="T5" fmla="*/ 17 h 34"/>
                <a:gd name="T6" fmla="*/ 28 w 50"/>
                <a:gd name="T7" fmla="*/ 0 h 34"/>
                <a:gd name="T8" fmla="*/ 11 w 50"/>
                <a:gd name="T9" fmla="*/ 17 h 34"/>
                <a:gd name="T10" fmla="*/ 11 w 50"/>
                <a:gd name="T11" fmla="*/ 19 h 34"/>
                <a:gd name="T12" fmla="*/ 8 w 50"/>
                <a:gd name="T13" fmla="*/ 18 h 34"/>
                <a:gd name="T14" fmla="*/ 0 w 50"/>
                <a:gd name="T15" fmla="*/ 26 h 34"/>
                <a:gd name="T16" fmla="*/ 8 w 50"/>
                <a:gd name="T17" fmla="*/ 34 h 34"/>
                <a:gd name="T18" fmla="*/ 45 w 50"/>
                <a:gd name="T19" fmla="*/ 34 h 34"/>
                <a:gd name="T20" fmla="*/ 50 w 50"/>
                <a:gd name="T21" fmla="*/ 30 h 34"/>
                <a:gd name="T22" fmla="*/ 45 w 50"/>
                <a:gd name="T23" fmla="*/ 2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34">
                  <a:moveTo>
                    <a:pt x="45" y="25"/>
                  </a:moveTo>
                  <a:cubicBezTo>
                    <a:pt x="44" y="25"/>
                    <a:pt x="43" y="25"/>
                    <a:pt x="43" y="26"/>
                  </a:cubicBezTo>
                  <a:cubicBezTo>
                    <a:pt x="44" y="23"/>
                    <a:pt x="45" y="20"/>
                    <a:pt x="45" y="17"/>
                  </a:cubicBezTo>
                  <a:cubicBezTo>
                    <a:pt x="45" y="8"/>
                    <a:pt x="37" y="0"/>
                    <a:pt x="28" y="0"/>
                  </a:cubicBezTo>
                  <a:cubicBezTo>
                    <a:pt x="19" y="0"/>
                    <a:pt x="11" y="8"/>
                    <a:pt x="11" y="17"/>
                  </a:cubicBezTo>
                  <a:cubicBezTo>
                    <a:pt x="11" y="18"/>
                    <a:pt x="11" y="18"/>
                    <a:pt x="11" y="19"/>
                  </a:cubicBezTo>
                  <a:cubicBezTo>
                    <a:pt x="10" y="18"/>
                    <a:pt x="9" y="18"/>
                    <a:pt x="8" y="18"/>
                  </a:cubicBezTo>
                  <a:cubicBezTo>
                    <a:pt x="4" y="18"/>
                    <a:pt x="0" y="22"/>
                    <a:pt x="0" y="26"/>
                  </a:cubicBezTo>
                  <a:cubicBezTo>
                    <a:pt x="0" y="31"/>
                    <a:pt x="4" y="34"/>
                    <a:pt x="8" y="34"/>
                  </a:cubicBezTo>
                  <a:cubicBezTo>
                    <a:pt x="45" y="34"/>
                    <a:pt x="45" y="34"/>
                    <a:pt x="45" y="34"/>
                  </a:cubicBezTo>
                  <a:cubicBezTo>
                    <a:pt x="48" y="34"/>
                    <a:pt x="50" y="32"/>
                    <a:pt x="50" y="30"/>
                  </a:cubicBezTo>
                  <a:cubicBezTo>
                    <a:pt x="50" y="27"/>
                    <a:pt x="48" y="25"/>
                    <a:pt x="45" y="25"/>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1" name="Freeform 613">
              <a:extLst>
                <a:ext uri="{FF2B5EF4-FFF2-40B4-BE49-F238E27FC236}">
                  <a16:creationId xmlns:a16="http://schemas.microsoft.com/office/drawing/2014/main" id="{6575273E-34DB-4683-8AF2-8EB4757A425E}"/>
                </a:ext>
              </a:extLst>
            </p:cNvPr>
            <p:cNvSpPr>
              <a:spLocks/>
            </p:cNvSpPr>
            <p:nvPr/>
          </p:nvSpPr>
          <p:spPr bwMode="auto">
            <a:xfrm>
              <a:off x="5428208" y="5679175"/>
              <a:ext cx="102335" cy="62766"/>
            </a:xfrm>
            <a:custGeom>
              <a:avLst/>
              <a:gdLst>
                <a:gd name="T0" fmla="*/ 34 w 41"/>
                <a:gd name="T1" fmla="*/ 5 h 25"/>
                <a:gd name="T2" fmla="*/ 34 w 41"/>
                <a:gd name="T3" fmla="*/ 1 h 25"/>
                <a:gd name="T4" fmla="*/ 28 w 41"/>
                <a:gd name="T5" fmla="*/ 5 h 25"/>
                <a:gd name="T6" fmla="*/ 24 w 41"/>
                <a:gd name="T7" fmla="*/ 4 h 25"/>
                <a:gd name="T8" fmla="*/ 14 w 41"/>
                <a:gd name="T9" fmla="*/ 10 h 25"/>
                <a:gd name="T10" fmla="*/ 13 w 41"/>
                <a:gd name="T11" fmla="*/ 19 h 25"/>
                <a:gd name="T12" fmla="*/ 41 w 41"/>
                <a:gd name="T13" fmla="*/ 0 h 25"/>
                <a:gd name="T14" fmla="*/ 34 w 41"/>
                <a:gd name="T15" fmla="*/ 5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25">
                  <a:moveTo>
                    <a:pt x="34" y="5"/>
                  </a:moveTo>
                  <a:cubicBezTo>
                    <a:pt x="34" y="4"/>
                    <a:pt x="34" y="3"/>
                    <a:pt x="34" y="1"/>
                  </a:cubicBezTo>
                  <a:cubicBezTo>
                    <a:pt x="32" y="4"/>
                    <a:pt x="31" y="5"/>
                    <a:pt x="28" y="5"/>
                  </a:cubicBezTo>
                  <a:cubicBezTo>
                    <a:pt x="26" y="4"/>
                    <a:pt x="24" y="4"/>
                    <a:pt x="24" y="4"/>
                  </a:cubicBezTo>
                  <a:cubicBezTo>
                    <a:pt x="14" y="10"/>
                    <a:pt x="14" y="10"/>
                    <a:pt x="14" y="10"/>
                  </a:cubicBezTo>
                  <a:cubicBezTo>
                    <a:pt x="14" y="10"/>
                    <a:pt x="0" y="14"/>
                    <a:pt x="13" y="19"/>
                  </a:cubicBezTo>
                  <a:cubicBezTo>
                    <a:pt x="31" y="25"/>
                    <a:pt x="40" y="11"/>
                    <a:pt x="41" y="0"/>
                  </a:cubicBezTo>
                  <a:cubicBezTo>
                    <a:pt x="39" y="3"/>
                    <a:pt x="36" y="4"/>
                    <a:pt x="34" y="5"/>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2" name="Freeform 614">
              <a:extLst>
                <a:ext uri="{FF2B5EF4-FFF2-40B4-BE49-F238E27FC236}">
                  <a16:creationId xmlns:a16="http://schemas.microsoft.com/office/drawing/2014/main" id="{6B37EA22-EA77-48CF-A7F9-39E5F4AA45FF}"/>
                </a:ext>
              </a:extLst>
            </p:cNvPr>
            <p:cNvSpPr>
              <a:spLocks/>
            </p:cNvSpPr>
            <p:nvPr/>
          </p:nvSpPr>
          <p:spPr bwMode="auto">
            <a:xfrm>
              <a:off x="4885148" y="5709193"/>
              <a:ext cx="276988" cy="240147"/>
            </a:xfrm>
            <a:custGeom>
              <a:avLst/>
              <a:gdLst>
                <a:gd name="T0" fmla="*/ 13 w 110"/>
                <a:gd name="T1" fmla="*/ 94 h 96"/>
                <a:gd name="T2" fmla="*/ 32 w 110"/>
                <a:gd name="T3" fmla="*/ 75 h 96"/>
                <a:gd name="T4" fmla="*/ 35 w 110"/>
                <a:gd name="T5" fmla="*/ 70 h 96"/>
                <a:gd name="T6" fmla="*/ 35 w 110"/>
                <a:gd name="T7" fmla="*/ 70 h 96"/>
                <a:gd name="T8" fmla="*/ 37 w 110"/>
                <a:gd name="T9" fmla="*/ 65 h 96"/>
                <a:gd name="T10" fmla="*/ 107 w 110"/>
                <a:gd name="T11" fmla="*/ 6 h 96"/>
                <a:gd name="T12" fmla="*/ 107 w 110"/>
                <a:gd name="T13" fmla="*/ 7 h 96"/>
                <a:gd name="T14" fmla="*/ 109 w 110"/>
                <a:gd name="T15" fmla="*/ 7 h 96"/>
                <a:gd name="T16" fmla="*/ 109 w 110"/>
                <a:gd name="T17" fmla="*/ 7 h 96"/>
                <a:gd name="T18" fmla="*/ 110 w 110"/>
                <a:gd name="T19" fmla="*/ 5 h 96"/>
                <a:gd name="T20" fmla="*/ 106 w 110"/>
                <a:gd name="T21" fmla="*/ 0 h 96"/>
                <a:gd name="T22" fmla="*/ 104 w 110"/>
                <a:gd name="T23" fmla="*/ 0 h 96"/>
                <a:gd name="T24" fmla="*/ 104 w 110"/>
                <a:gd name="T25" fmla="*/ 0 h 96"/>
                <a:gd name="T26" fmla="*/ 103 w 110"/>
                <a:gd name="T27" fmla="*/ 2 h 96"/>
                <a:gd name="T28" fmla="*/ 104 w 110"/>
                <a:gd name="T29" fmla="*/ 3 h 96"/>
                <a:gd name="T30" fmla="*/ 35 w 110"/>
                <a:gd name="T31" fmla="*/ 62 h 96"/>
                <a:gd name="T32" fmla="*/ 29 w 110"/>
                <a:gd name="T33" fmla="*/ 64 h 96"/>
                <a:gd name="T34" fmla="*/ 24 w 110"/>
                <a:gd name="T35" fmla="*/ 65 h 96"/>
                <a:gd name="T36" fmla="*/ 2 w 110"/>
                <a:gd name="T37" fmla="*/ 82 h 96"/>
                <a:gd name="T38" fmla="*/ 1 w 110"/>
                <a:gd name="T39" fmla="*/ 88 h 96"/>
                <a:gd name="T40" fmla="*/ 6 w 110"/>
                <a:gd name="T41" fmla="*/ 94 h 96"/>
                <a:gd name="T42" fmla="*/ 13 w 110"/>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 h="96">
                  <a:moveTo>
                    <a:pt x="13" y="94"/>
                  </a:moveTo>
                  <a:cubicBezTo>
                    <a:pt x="32" y="75"/>
                    <a:pt x="32" y="75"/>
                    <a:pt x="32" y="75"/>
                  </a:cubicBezTo>
                  <a:cubicBezTo>
                    <a:pt x="34" y="73"/>
                    <a:pt x="34" y="72"/>
                    <a:pt x="35" y="70"/>
                  </a:cubicBezTo>
                  <a:cubicBezTo>
                    <a:pt x="35" y="70"/>
                    <a:pt x="35" y="70"/>
                    <a:pt x="35" y="70"/>
                  </a:cubicBezTo>
                  <a:cubicBezTo>
                    <a:pt x="35" y="68"/>
                    <a:pt x="36" y="67"/>
                    <a:pt x="37" y="65"/>
                  </a:cubicBezTo>
                  <a:cubicBezTo>
                    <a:pt x="107" y="6"/>
                    <a:pt x="107" y="6"/>
                    <a:pt x="107" y="6"/>
                  </a:cubicBezTo>
                  <a:cubicBezTo>
                    <a:pt x="107" y="7"/>
                    <a:pt x="107" y="7"/>
                    <a:pt x="107" y="7"/>
                  </a:cubicBezTo>
                  <a:cubicBezTo>
                    <a:pt x="108" y="8"/>
                    <a:pt x="109" y="8"/>
                    <a:pt x="109" y="7"/>
                  </a:cubicBezTo>
                  <a:cubicBezTo>
                    <a:pt x="109" y="7"/>
                    <a:pt x="109" y="7"/>
                    <a:pt x="109" y="7"/>
                  </a:cubicBezTo>
                  <a:cubicBezTo>
                    <a:pt x="110" y="6"/>
                    <a:pt x="110" y="5"/>
                    <a:pt x="110" y="5"/>
                  </a:cubicBezTo>
                  <a:cubicBezTo>
                    <a:pt x="106" y="0"/>
                    <a:pt x="106" y="0"/>
                    <a:pt x="106" y="0"/>
                  </a:cubicBezTo>
                  <a:cubicBezTo>
                    <a:pt x="105" y="0"/>
                    <a:pt x="104" y="0"/>
                    <a:pt x="104" y="0"/>
                  </a:cubicBezTo>
                  <a:cubicBezTo>
                    <a:pt x="104" y="0"/>
                    <a:pt x="104" y="0"/>
                    <a:pt x="104" y="0"/>
                  </a:cubicBezTo>
                  <a:cubicBezTo>
                    <a:pt x="103" y="1"/>
                    <a:pt x="103" y="2"/>
                    <a:pt x="103" y="2"/>
                  </a:cubicBezTo>
                  <a:cubicBezTo>
                    <a:pt x="104" y="3"/>
                    <a:pt x="104" y="3"/>
                    <a:pt x="104" y="3"/>
                  </a:cubicBezTo>
                  <a:cubicBezTo>
                    <a:pt x="35" y="62"/>
                    <a:pt x="35" y="62"/>
                    <a:pt x="35" y="62"/>
                  </a:cubicBezTo>
                  <a:cubicBezTo>
                    <a:pt x="33" y="63"/>
                    <a:pt x="31" y="64"/>
                    <a:pt x="29" y="64"/>
                  </a:cubicBezTo>
                  <a:cubicBezTo>
                    <a:pt x="28" y="64"/>
                    <a:pt x="26" y="64"/>
                    <a:pt x="24" y="65"/>
                  </a:cubicBezTo>
                  <a:cubicBezTo>
                    <a:pt x="2" y="82"/>
                    <a:pt x="2" y="82"/>
                    <a:pt x="2" y="82"/>
                  </a:cubicBezTo>
                  <a:cubicBezTo>
                    <a:pt x="0" y="83"/>
                    <a:pt x="0" y="86"/>
                    <a:pt x="1"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3" name="Freeform 615">
              <a:extLst>
                <a:ext uri="{FF2B5EF4-FFF2-40B4-BE49-F238E27FC236}">
                  <a16:creationId xmlns:a16="http://schemas.microsoft.com/office/drawing/2014/main" id="{5D0D4B41-E6A1-4ACF-A282-BFBB690E50DC}"/>
                </a:ext>
              </a:extLst>
            </p:cNvPr>
            <p:cNvSpPr>
              <a:spLocks/>
            </p:cNvSpPr>
            <p:nvPr/>
          </p:nvSpPr>
          <p:spPr bwMode="auto">
            <a:xfrm>
              <a:off x="5078903" y="5741940"/>
              <a:ext cx="77775" cy="34112"/>
            </a:xfrm>
            <a:custGeom>
              <a:avLst/>
              <a:gdLst>
                <a:gd name="T0" fmla="*/ 2 w 31"/>
                <a:gd name="T1" fmla="*/ 0 h 14"/>
                <a:gd name="T2" fmla="*/ 8 w 31"/>
                <a:gd name="T3" fmla="*/ 9 h 14"/>
                <a:gd name="T4" fmla="*/ 25 w 31"/>
                <a:gd name="T5" fmla="*/ 7 h 14"/>
                <a:gd name="T6" fmla="*/ 31 w 31"/>
                <a:gd name="T7" fmla="*/ 11 h 14"/>
                <a:gd name="T8" fmla="*/ 26 w 31"/>
                <a:gd name="T9" fmla="*/ 14 h 14"/>
                <a:gd name="T10" fmla="*/ 6 w 31"/>
                <a:gd name="T11" fmla="*/ 11 h 14"/>
                <a:gd name="T12" fmla="*/ 0 w 31"/>
                <a:gd name="T13" fmla="*/ 1 h 14"/>
                <a:gd name="T14" fmla="*/ 2 w 31"/>
                <a:gd name="T15" fmla="*/ 0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14">
                  <a:moveTo>
                    <a:pt x="2" y="0"/>
                  </a:moveTo>
                  <a:cubicBezTo>
                    <a:pt x="2" y="0"/>
                    <a:pt x="5" y="8"/>
                    <a:pt x="8" y="9"/>
                  </a:cubicBezTo>
                  <a:cubicBezTo>
                    <a:pt x="11" y="10"/>
                    <a:pt x="25" y="7"/>
                    <a:pt x="25" y="7"/>
                  </a:cubicBezTo>
                  <a:cubicBezTo>
                    <a:pt x="31" y="11"/>
                    <a:pt x="31" y="11"/>
                    <a:pt x="31" y="11"/>
                  </a:cubicBezTo>
                  <a:cubicBezTo>
                    <a:pt x="26" y="14"/>
                    <a:pt x="26" y="14"/>
                    <a:pt x="26" y="14"/>
                  </a:cubicBezTo>
                  <a:cubicBezTo>
                    <a:pt x="26" y="14"/>
                    <a:pt x="11" y="13"/>
                    <a:pt x="6" y="11"/>
                  </a:cubicBezTo>
                  <a:cubicBezTo>
                    <a:pt x="2" y="10"/>
                    <a:pt x="0" y="1"/>
                    <a:pt x="0" y="1"/>
                  </a:cubicBezTo>
                  <a:lnTo>
                    <a:pt x="2"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4" name="Freeform 616">
              <a:extLst>
                <a:ext uri="{FF2B5EF4-FFF2-40B4-BE49-F238E27FC236}">
                  <a16:creationId xmlns:a16="http://schemas.microsoft.com/office/drawing/2014/main" id="{38CB5762-3680-4171-BAE0-BA801D93376F}"/>
                </a:ext>
              </a:extLst>
            </p:cNvPr>
            <p:cNvSpPr>
              <a:spLocks/>
            </p:cNvSpPr>
            <p:nvPr/>
          </p:nvSpPr>
          <p:spPr bwMode="auto">
            <a:xfrm>
              <a:off x="5081632" y="5709193"/>
              <a:ext cx="278352" cy="240147"/>
            </a:xfrm>
            <a:custGeom>
              <a:avLst/>
              <a:gdLst>
                <a:gd name="T0" fmla="*/ 13 w 111"/>
                <a:gd name="T1" fmla="*/ 94 h 96"/>
                <a:gd name="T2" fmla="*/ 33 w 111"/>
                <a:gd name="T3" fmla="*/ 75 h 96"/>
                <a:gd name="T4" fmla="*/ 35 w 111"/>
                <a:gd name="T5" fmla="*/ 70 h 96"/>
                <a:gd name="T6" fmla="*/ 35 w 111"/>
                <a:gd name="T7" fmla="*/ 70 h 96"/>
                <a:gd name="T8" fmla="*/ 37 w 111"/>
                <a:gd name="T9" fmla="*/ 65 h 96"/>
                <a:gd name="T10" fmla="*/ 107 w 111"/>
                <a:gd name="T11" fmla="*/ 6 h 96"/>
                <a:gd name="T12" fmla="*/ 108 w 111"/>
                <a:gd name="T13" fmla="*/ 7 h 96"/>
                <a:gd name="T14" fmla="*/ 110 w 111"/>
                <a:gd name="T15" fmla="*/ 7 h 96"/>
                <a:gd name="T16" fmla="*/ 110 w 111"/>
                <a:gd name="T17" fmla="*/ 7 h 96"/>
                <a:gd name="T18" fmla="*/ 110 w 111"/>
                <a:gd name="T19" fmla="*/ 5 h 96"/>
                <a:gd name="T20" fmla="*/ 106 w 111"/>
                <a:gd name="T21" fmla="*/ 0 h 96"/>
                <a:gd name="T22" fmla="*/ 104 w 111"/>
                <a:gd name="T23" fmla="*/ 0 h 96"/>
                <a:gd name="T24" fmla="*/ 104 w 111"/>
                <a:gd name="T25" fmla="*/ 0 h 96"/>
                <a:gd name="T26" fmla="*/ 104 w 111"/>
                <a:gd name="T27" fmla="*/ 2 h 96"/>
                <a:gd name="T28" fmla="*/ 104 w 111"/>
                <a:gd name="T29" fmla="*/ 3 h 96"/>
                <a:gd name="T30" fmla="*/ 35 w 111"/>
                <a:gd name="T31" fmla="*/ 62 h 96"/>
                <a:gd name="T32" fmla="*/ 30 w 111"/>
                <a:gd name="T33" fmla="*/ 64 h 96"/>
                <a:gd name="T34" fmla="*/ 25 w 111"/>
                <a:gd name="T35" fmla="*/ 65 h 96"/>
                <a:gd name="T36" fmla="*/ 2 w 111"/>
                <a:gd name="T37" fmla="*/ 82 h 96"/>
                <a:gd name="T38" fmla="*/ 2 w 111"/>
                <a:gd name="T39" fmla="*/ 88 h 96"/>
                <a:gd name="T40" fmla="*/ 6 w 111"/>
                <a:gd name="T41" fmla="*/ 94 h 96"/>
                <a:gd name="T42" fmla="*/ 13 w 111"/>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1" h="96">
                  <a:moveTo>
                    <a:pt x="13" y="94"/>
                  </a:moveTo>
                  <a:cubicBezTo>
                    <a:pt x="33" y="75"/>
                    <a:pt x="33" y="75"/>
                    <a:pt x="33" y="75"/>
                  </a:cubicBezTo>
                  <a:cubicBezTo>
                    <a:pt x="34" y="73"/>
                    <a:pt x="35" y="72"/>
                    <a:pt x="35" y="70"/>
                  </a:cubicBezTo>
                  <a:cubicBezTo>
                    <a:pt x="35" y="70"/>
                    <a:pt x="35" y="70"/>
                    <a:pt x="35" y="70"/>
                  </a:cubicBezTo>
                  <a:cubicBezTo>
                    <a:pt x="35" y="68"/>
                    <a:pt x="36" y="67"/>
                    <a:pt x="37" y="65"/>
                  </a:cubicBezTo>
                  <a:cubicBezTo>
                    <a:pt x="107" y="6"/>
                    <a:pt x="107" y="6"/>
                    <a:pt x="107" y="6"/>
                  </a:cubicBezTo>
                  <a:cubicBezTo>
                    <a:pt x="108" y="7"/>
                    <a:pt x="108" y="7"/>
                    <a:pt x="108" y="7"/>
                  </a:cubicBezTo>
                  <a:cubicBezTo>
                    <a:pt x="108" y="8"/>
                    <a:pt x="109" y="8"/>
                    <a:pt x="110" y="7"/>
                  </a:cubicBezTo>
                  <a:cubicBezTo>
                    <a:pt x="110" y="7"/>
                    <a:pt x="110" y="7"/>
                    <a:pt x="110" y="7"/>
                  </a:cubicBezTo>
                  <a:cubicBezTo>
                    <a:pt x="111" y="6"/>
                    <a:pt x="111" y="5"/>
                    <a:pt x="110" y="5"/>
                  </a:cubicBezTo>
                  <a:cubicBezTo>
                    <a:pt x="106" y="0"/>
                    <a:pt x="106" y="0"/>
                    <a:pt x="106" y="0"/>
                  </a:cubicBezTo>
                  <a:cubicBezTo>
                    <a:pt x="106" y="0"/>
                    <a:pt x="105" y="0"/>
                    <a:pt x="104" y="0"/>
                  </a:cubicBezTo>
                  <a:cubicBezTo>
                    <a:pt x="104" y="0"/>
                    <a:pt x="104" y="0"/>
                    <a:pt x="104" y="0"/>
                  </a:cubicBezTo>
                  <a:cubicBezTo>
                    <a:pt x="103" y="1"/>
                    <a:pt x="103" y="2"/>
                    <a:pt x="104" y="2"/>
                  </a:cubicBezTo>
                  <a:cubicBezTo>
                    <a:pt x="104" y="3"/>
                    <a:pt x="104" y="3"/>
                    <a:pt x="104" y="3"/>
                  </a:cubicBezTo>
                  <a:cubicBezTo>
                    <a:pt x="35" y="62"/>
                    <a:pt x="35" y="62"/>
                    <a:pt x="35" y="62"/>
                  </a:cubicBezTo>
                  <a:cubicBezTo>
                    <a:pt x="33" y="63"/>
                    <a:pt x="32" y="64"/>
                    <a:pt x="30" y="64"/>
                  </a:cubicBezTo>
                  <a:cubicBezTo>
                    <a:pt x="28" y="64"/>
                    <a:pt x="26" y="64"/>
                    <a:pt x="25" y="65"/>
                  </a:cubicBezTo>
                  <a:cubicBezTo>
                    <a:pt x="2" y="82"/>
                    <a:pt x="2" y="82"/>
                    <a:pt x="2" y="82"/>
                  </a:cubicBezTo>
                  <a:cubicBezTo>
                    <a:pt x="0" y="83"/>
                    <a:pt x="0" y="86"/>
                    <a:pt x="2"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5" name="Freeform 617">
              <a:extLst>
                <a:ext uri="{FF2B5EF4-FFF2-40B4-BE49-F238E27FC236}">
                  <a16:creationId xmlns:a16="http://schemas.microsoft.com/office/drawing/2014/main" id="{F492284E-D0D9-4DE2-9B83-1DF40DEB6C22}"/>
                </a:ext>
              </a:extLst>
            </p:cNvPr>
            <p:cNvSpPr>
              <a:spLocks/>
            </p:cNvSpPr>
            <p:nvPr/>
          </p:nvSpPr>
          <p:spPr bwMode="auto">
            <a:xfrm>
              <a:off x="5264472" y="5709193"/>
              <a:ext cx="276988" cy="240147"/>
            </a:xfrm>
            <a:custGeom>
              <a:avLst/>
              <a:gdLst>
                <a:gd name="T0" fmla="*/ 13 w 110"/>
                <a:gd name="T1" fmla="*/ 94 h 96"/>
                <a:gd name="T2" fmla="*/ 33 w 110"/>
                <a:gd name="T3" fmla="*/ 75 h 96"/>
                <a:gd name="T4" fmla="*/ 35 w 110"/>
                <a:gd name="T5" fmla="*/ 70 h 96"/>
                <a:gd name="T6" fmla="*/ 35 w 110"/>
                <a:gd name="T7" fmla="*/ 70 h 96"/>
                <a:gd name="T8" fmla="*/ 37 w 110"/>
                <a:gd name="T9" fmla="*/ 65 h 96"/>
                <a:gd name="T10" fmla="*/ 107 w 110"/>
                <a:gd name="T11" fmla="*/ 6 h 96"/>
                <a:gd name="T12" fmla="*/ 107 w 110"/>
                <a:gd name="T13" fmla="*/ 7 h 96"/>
                <a:gd name="T14" fmla="*/ 110 w 110"/>
                <a:gd name="T15" fmla="*/ 7 h 96"/>
                <a:gd name="T16" fmla="*/ 110 w 110"/>
                <a:gd name="T17" fmla="*/ 7 h 96"/>
                <a:gd name="T18" fmla="*/ 110 w 110"/>
                <a:gd name="T19" fmla="*/ 5 h 96"/>
                <a:gd name="T20" fmla="*/ 106 w 110"/>
                <a:gd name="T21" fmla="*/ 0 h 96"/>
                <a:gd name="T22" fmla="*/ 104 w 110"/>
                <a:gd name="T23" fmla="*/ 0 h 96"/>
                <a:gd name="T24" fmla="*/ 104 w 110"/>
                <a:gd name="T25" fmla="*/ 0 h 96"/>
                <a:gd name="T26" fmla="*/ 104 w 110"/>
                <a:gd name="T27" fmla="*/ 2 h 96"/>
                <a:gd name="T28" fmla="*/ 104 w 110"/>
                <a:gd name="T29" fmla="*/ 3 h 96"/>
                <a:gd name="T30" fmla="*/ 35 w 110"/>
                <a:gd name="T31" fmla="*/ 62 h 96"/>
                <a:gd name="T32" fmla="*/ 29 w 110"/>
                <a:gd name="T33" fmla="*/ 64 h 96"/>
                <a:gd name="T34" fmla="*/ 25 w 110"/>
                <a:gd name="T35" fmla="*/ 65 h 96"/>
                <a:gd name="T36" fmla="*/ 2 w 110"/>
                <a:gd name="T37" fmla="*/ 82 h 96"/>
                <a:gd name="T38" fmla="*/ 1 w 110"/>
                <a:gd name="T39" fmla="*/ 88 h 96"/>
                <a:gd name="T40" fmla="*/ 6 w 110"/>
                <a:gd name="T41" fmla="*/ 94 h 96"/>
                <a:gd name="T42" fmla="*/ 13 w 110"/>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 h="96">
                  <a:moveTo>
                    <a:pt x="13" y="94"/>
                  </a:moveTo>
                  <a:cubicBezTo>
                    <a:pt x="33" y="75"/>
                    <a:pt x="33" y="75"/>
                    <a:pt x="33" y="75"/>
                  </a:cubicBezTo>
                  <a:cubicBezTo>
                    <a:pt x="34" y="73"/>
                    <a:pt x="35" y="72"/>
                    <a:pt x="35" y="70"/>
                  </a:cubicBezTo>
                  <a:cubicBezTo>
                    <a:pt x="35" y="70"/>
                    <a:pt x="35" y="70"/>
                    <a:pt x="35" y="70"/>
                  </a:cubicBezTo>
                  <a:cubicBezTo>
                    <a:pt x="35" y="68"/>
                    <a:pt x="36" y="67"/>
                    <a:pt x="37" y="65"/>
                  </a:cubicBezTo>
                  <a:cubicBezTo>
                    <a:pt x="107" y="6"/>
                    <a:pt x="107" y="6"/>
                    <a:pt x="107" y="6"/>
                  </a:cubicBezTo>
                  <a:cubicBezTo>
                    <a:pt x="107" y="7"/>
                    <a:pt x="107" y="7"/>
                    <a:pt x="107" y="7"/>
                  </a:cubicBezTo>
                  <a:cubicBezTo>
                    <a:pt x="108" y="8"/>
                    <a:pt x="109" y="8"/>
                    <a:pt x="110" y="7"/>
                  </a:cubicBezTo>
                  <a:cubicBezTo>
                    <a:pt x="110" y="7"/>
                    <a:pt x="110" y="7"/>
                    <a:pt x="110" y="7"/>
                  </a:cubicBezTo>
                  <a:cubicBezTo>
                    <a:pt x="110" y="6"/>
                    <a:pt x="110" y="5"/>
                    <a:pt x="110" y="5"/>
                  </a:cubicBezTo>
                  <a:cubicBezTo>
                    <a:pt x="106" y="0"/>
                    <a:pt x="106" y="0"/>
                    <a:pt x="106" y="0"/>
                  </a:cubicBezTo>
                  <a:cubicBezTo>
                    <a:pt x="106" y="0"/>
                    <a:pt x="104" y="0"/>
                    <a:pt x="104" y="0"/>
                  </a:cubicBezTo>
                  <a:cubicBezTo>
                    <a:pt x="104" y="0"/>
                    <a:pt x="104" y="0"/>
                    <a:pt x="104" y="0"/>
                  </a:cubicBezTo>
                  <a:cubicBezTo>
                    <a:pt x="103" y="1"/>
                    <a:pt x="103" y="2"/>
                    <a:pt x="104" y="2"/>
                  </a:cubicBezTo>
                  <a:cubicBezTo>
                    <a:pt x="104" y="3"/>
                    <a:pt x="104" y="3"/>
                    <a:pt x="104" y="3"/>
                  </a:cubicBezTo>
                  <a:cubicBezTo>
                    <a:pt x="35" y="62"/>
                    <a:pt x="35" y="62"/>
                    <a:pt x="35" y="62"/>
                  </a:cubicBezTo>
                  <a:cubicBezTo>
                    <a:pt x="33" y="63"/>
                    <a:pt x="31" y="64"/>
                    <a:pt x="29" y="64"/>
                  </a:cubicBezTo>
                  <a:cubicBezTo>
                    <a:pt x="28" y="64"/>
                    <a:pt x="26" y="64"/>
                    <a:pt x="25" y="65"/>
                  </a:cubicBezTo>
                  <a:cubicBezTo>
                    <a:pt x="2" y="82"/>
                    <a:pt x="2" y="82"/>
                    <a:pt x="2" y="82"/>
                  </a:cubicBezTo>
                  <a:cubicBezTo>
                    <a:pt x="0" y="83"/>
                    <a:pt x="0" y="86"/>
                    <a:pt x="1"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6" name="Freeform 618">
              <a:extLst>
                <a:ext uri="{FF2B5EF4-FFF2-40B4-BE49-F238E27FC236}">
                  <a16:creationId xmlns:a16="http://schemas.microsoft.com/office/drawing/2014/main" id="{0EC341F2-B22F-4327-9A92-184DEF5E43FF}"/>
                </a:ext>
              </a:extLst>
            </p:cNvPr>
            <p:cNvSpPr>
              <a:spLocks/>
            </p:cNvSpPr>
            <p:nvPr/>
          </p:nvSpPr>
          <p:spPr bwMode="auto">
            <a:xfrm>
              <a:off x="5222173" y="5681904"/>
              <a:ext cx="69588" cy="66859"/>
            </a:xfrm>
            <a:custGeom>
              <a:avLst/>
              <a:gdLst>
                <a:gd name="T0" fmla="*/ 27 w 28"/>
                <a:gd name="T1" fmla="*/ 16 h 27"/>
                <a:gd name="T2" fmla="*/ 26 w 28"/>
                <a:gd name="T3" fmla="*/ 15 h 27"/>
                <a:gd name="T4" fmla="*/ 25 w 28"/>
                <a:gd name="T5" fmla="*/ 13 h 27"/>
                <a:gd name="T6" fmla="*/ 25 w 28"/>
                <a:gd name="T7" fmla="*/ 13 h 27"/>
                <a:gd name="T8" fmla="*/ 11 w 28"/>
                <a:gd name="T9" fmla="*/ 1 h 27"/>
                <a:gd name="T10" fmla="*/ 0 w 28"/>
                <a:gd name="T11" fmla="*/ 14 h 27"/>
                <a:gd name="T12" fmla="*/ 13 w 28"/>
                <a:gd name="T13" fmla="*/ 26 h 27"/>
                <a:gd name="T14" fmla="*/ 21 w 28"/>
                <a:gd name="T15" fmla="*/ 26 h 27"/>
                <a:gd name="T16" fmla="*/ 25 w 28"/>
                <a:gd name="T17" fmla="*/ 23 h 27"/>
                <a:gd name="T18" fmla="*/ 25 w 28"/>
                <a:gd name="T19" fmla="*/ 19 h 27"/>
                <a:gd name="T20" fmla="*/ 27 w 28"/>
                <a:gd name="T21" fmla="*/ 19 h 27"/>
                <a:gd name="T22" fmla="*/ 27 w 28"/>
                <a:gd name="T23" fmla="*/ 1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 h="27">
                  <a:moveTo>
                    <a:pt x="27" y="16"/>
                  </a:moveTo>
                  <a:cubicBezTo>
                    <a:pt x="26" y="15"/>
                    <a:pt x="26" y="15"/>
                    <a:pt x="26" y="15"/>
                  </a:cubicBezTo>
                  <a:cubicBezTo>
                    <a:pt x="25" y="14"/>
                    <a:pt x="25" y="14"/>
                    <a:pt x="25" y="13"/>
                  </a:cubicBezTo>
                  <a:cubicBezTo>
                    <a:pt x="25" y="13"/>
                    <a:pt x="25" y="13"/>
                    <a:pt x="25" y="13"/>
                  </a:cubicBezTo>
                  <a:cubicBezTo>
                    <a:pt x="24" y="6"/>
                    <a:pt x="18" y="0"/>
                    <a:pt x="11" y="1"/>
                  </a:cubicBezTo>
                  <a:cubicBezTo>
                    <a:pt x="4" y="2"/>
                    <a:pt x="0" y="8"/>
                    <a:pt x="0" y="14"/>
                  </a:cubicBezTo>
                  <a:cubicBezTo>
                    <a:pt x="0" y="21"/>
                    <a:pt x="6" y="27"/>
                    <a:pt x="13" y="26"/>
                  </a:cubicBezTo>
                  <a:cubicBezTo>
                    <a:pt x="15" y="26"/>
                    <a:pt x="18" y="26"/>
                    <a:pt x="21" y="26"/>
                  </a:cubicBezTo>
                  <a:cubicBezTo>
                    <a:pt x="23" y="26"/>
                    <a:pt x="25" y="25"/>
                    <a:pt x="25" y="23"/>
                  </a:cubicBezTo>
                  <a:cubicBezTo>
                    <a:pt x="25" y="21"/>
                    <a:pt x="25" y="20"/>
                    <a:pt x="25" y="19"/>
                  </a:cubicBezTo>
                  <a:cubicBezTo>
                    <a:pt x="27" y="19"/>
                    <a:pt x="27" y="19"/>
                    <a:pt x="27" y="19"/>
                  </a:cubicBezTo>
                  <a:cubicBezTo>
                    <a:pt x="28" y="18"/>
                    <a:pt x="28" y="17"/>
                    <a:pt x="27" y="16"/>
                  </a:cubicBezTo>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7" name="Freeform 619">
              <a:extLst>
                <a:ext uri="{FF2B5EF4-FFF2-40B4-BE49-F238E27FC236}">
                  <a16:creationId xmlns:a16="http://schemas.microsoft.com/office/drawing/2014/main" id="{0DB738B7-07EA-433B-A795-DB31A111CFC9}"/>
                </a:ext>
              </a:extLst>
            </p:cNvPr>
            <p:cNvSpPr>
              <a:spLocks/>
            </p:cNvSpPr>
            <p:nvPr/>
          </p:nvSpPr>
          <p:spPr bwMode="auto">
            <a:xfrm>
              <a:off x="5213986" y="5733754"/>
              <a:ext cx="58672" cy="30018"/>
            </a:xfrm>
            <a:custGeom>
              <a:avLst/>
              <a:gdLst>
                <a:gd name="T0" fmla="*/ 23 w 23"/>
                <a:gd name="T1" fmla="*/ 5 h 12"/>
                <a:gd name="T2" fmla="*/ 21 w 23"/>
                <a:gd name="T3" fmla="*/ 5 h 12"/>
                <a:gd name="T4" fmla="*/ 14 w 23"/>
                <a:gd name="T5" fmla="*/ 8 h 12"/>
                <a:gd name="T6" fmla="*/ 11 w 23"/>
                <a:gd name="T7" fmla="*/ 12 h 12"/>
                <a:gd name="T8" fmla="*/ 0 w 23"/>
                <a:gd name="T9" fmla="*/ 8 h 12"/>
                <a:gd name="T10" fmla="*/ 9 w 23"/>
                <a:gd name="T11" fmla="*/ 0 h 12"/>
                <a:gd name="T12" fmla="*/ 23 w 23"/>
                <a:gd name="T13" fmla="*/ 5 h 12"/>
              </a:gdLst>
              <a:ahLst/>
              <a:cxnLst>
                <a:cxn ang="0">
                  <a:pos x="T0" y="T1"/>
                </a:cxn>
                <a:cxn ang="0">
                  <a:pos x="T2" y="T3"/>
                </a:cxn>
                <a:cxn ang="0">
                  <a:pos x="T4" y="T5"/>
                </a:cxn>
                <a:cxn ang="0">
                  <a:pos x="T6" y="T7"/>
                </a:cxn>
                <a:cxn ang="0">
                  <a:pos x="T8" y="T9"/>
                </a:cxn>
                <a:cxn ang="0">
                  <a:pos x="T10" y="T11"/>
                </a:cxn>
                <a:cxn ang="0">
                  <a:pos x="T12" y="T13"/>
                </a:cxn>
              </a:cxnLst>
              <a:rect l="0" t="0" r="r" b="b"/>
              <a:pathLst>
                <a:path w="23" h="12">
                  <a:moveTo>
                    <a:pt x="23" y="5"/>
                  </a:moveTo>
                  <a:cubicBezTo>
                    <a:pt x="21" y="5"/>
                    <a:pt x="21" y="5"/>
                    <a:pt x="21" y="5"/>
                  </a:cubicBezTo>
                  <a:cubicBezTo>
                    <a:pt x="19" y="5"/>
                    <a:pt x="16" y="7"/>
                    <a:pt x="14" y="8"/>
                  </a:cubicBezTo>
                  <a:cubicBezTo>
                    <a:pt x="11" y="12"/>
                    <a:pt x="11" y="12"/>
                    <a:pt x="11" y="12"/>
                  </a:cubicBezTo>
                  <a:cubicBezTo>
                    <a:pt x="0" y="8"/>
                    <a:pt x="0" y="8"/>
                    <a:pt x="0" y="8"/>
                  </a:cubicBezTo>
                  <a:cubicBezTo>
                    <a:pt x="9" y="0"/>
                    <a:pt x="9" y="0"/>
                    <a:pt x="9" y="0"/>
                  </a:cubicBezTo>
                  <a:lnTo>
                    <a:pt x="23" y="5"/>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8" name="Freeform 620">
              <a:extLst>
                <a:ext uri="{FF2B5EF4-FFF2-40B4-BE49-F238E27FC236}">
                  <a16:creationId xmlns:a16="http://schemas.microsoft.com/office/drawing/2014/main" id="{306C0363-85AA-46A2-B5DC-BD361A4C7124}"/>
                </a:ext>
              </a:extLst>
            </p:cNvPr>
            <p:cNvSpPr>
              <a:spLocks/>
            </p:cNvSpPr>
            <p:nvPr/>
          </p:nvSpPr>
          <p:spPr bwMode="auto">
            <a:xfrm>
              <a:off x="5275387" y="5716015"/>
              <a:ext cx="4093" cy="5458"/>
            </a:xfrm>
            <a:custGeom>
              <a:avLst/>
              <a:gdLst>
                <a:gd name="T0" fmla="*/ 0 w 2"/>
                <a:gd name="T1" fmla="*/ 1 h 2"/>
                <a:gd name="T2" fmla="*/ 1 w 2"/>
                <a:gd name="T3" fmla="*/ 2 h 2"/>
                <a:gd name="T4" fmla="*/ 2 w 2"/>
                <a:gd name="T5" fmla="*/ 1 h 2"/>
                <a:gd name="T6" fmla="*/ 1 w 2"/>
                <a:gd name="T7" fmla="*/ 0 h 2"/>
                <a:gd name="T8" fmla="*/ 0 w 2"/>
                <a:gd name="T9" fmla="*/ 1 h 2"/>
              </a:gdLst>
              <a:ahLst/>
              <a:cxnLst>
                <a:cxn ang="0">
                  <a:pos x="T0" y="T1"/>
                </a:cxn>
                <a:cxn ang="0">
                  <a:pos x="T2" y="T3"/>
                </a:cxn>
                <a:cxn ang="0">
                  <a:pos x="T4" y="T5"/>
                </a:cxn>
                <a:cxn ang="0">
                  <a:pos x="T6" y="T7"/>
                </a:cxn>
                <a:cxn ang="0">
                  <a:pos x="T8" y="T9"/>
                </a:cxn>
              </a:cxnLst>
              <a:rect l="0" t="0" r="r" b="b"/>
              <a:pathLst>
                <a:path w="2" h="2">
                  <a:moveTo>
                    <a:pt x="0" y="1"/>
                  </a:moveTo>
                  <a:cubicBezTo>
                    <a:pt x="0" y="2"/>
                    <a:pt x="1" y="2"/>
                    <a:pt x="1" y="2"/>
                  </a:cubicBezTo>
                  <a:cubicBezTo>
                    <a:pt x="2" y="2"/>
                    <a:pt x="2" y="1"/>
                    <a:pt x="2" y="1"/>
                  </a:cubicBezTo>
                  <a:cubicBezTo>
                    <a:pt x="2" y="0"/>
                    <a:pt x="2" y="0"/>
                    <a:pt x="1" y="0"/>
                  </a:cubicBezTo>
                  <a:cubicBezTo>
                    <a:pt x="0" y="0"/>
                    <a:pt x="0" y="0"/>
                    <a:pt x="0"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9" name="Freeform 621">
              <a:extLst>
                <a:ext uri="{FF2B5EF4-FFF2-40B4-BE49-F238E27FC236}">
                  <a16:creationId xmlns:a16="http://schemas.microsoft.com/office/drawing/2014/main" id="{651B5F93-0251-4977-A81C-590011939DD8}"/>
                </a:ext>
              </a:extLst>
            </p:cNvPr>
            <p:cNvSpPr>
              <a:spLocks/>
            </p:cNvSpPr>
            <p:nvPr/>
          </p:nvSpPr>
          <p:spPr bwMode="auto">
            <a:xfrm>
              <a:off x="5219444" y="5673717"/>
              <a:ext cx="68224" cy="75046"/>
            </a:xfrm>
            <a:custGeom>
              <a:avLst/>
              <a:gdLst>
                <a:gd name="T0" fmla="*/ 26 w 27"/>
                <a:gd name="T1" fmla="*/ 25 h 30"/>
                <a:gd name="T2" fmla="*/ 26 w 27"/>
                <a:gd name="T3" fmla="*/ 23 h 30"/>
                <a:gd name="T4" fmla="*/ 26 w 27"/>
                <a:gd name="T5" fmla="*/ 23 h 30"/>
                <a:gd name="T6" fmla="*/ 26 w 27"/>
                <a:gd name="T7" fmla="*/ 22 h 30"/>
                <a:gd name="T8" fmla="*/ 23 w 27"/>
                <a:gd name="T9" fmla="*/ 23 h 30"/>
                <a:gd name="T10" fmla="*/ 22 w 27"/>
                <a:gd name="T11" fmla="*/ 24 h 30"/>
                <a:gd name="T12" fmla="*/ 20 w 27"/>
                <a:gd name="T13" fmla="*/ 24 h 30"/>
                <a:gd name="T14" fmla="*/ 18 w 27"/>
                <a:gd name="T15" fmla="*/ 23 h 30"/>
                <a:gd name="T16" fmla="*/ 17 w 27"/>
                <a:gd name="T17" fmla="*/ 22 h 30"/>
                <a:gd name="T18" fmla="*/ 15 w 27"/>
                <a:gd name="T19" fmla="*/ 18 h 30"/>
                <a:gd name="T20" fmla="*/ 15 w 27"/>
                <a:gd name="T21" fmla="*/ 16 h 30"/>
                <a:gd name="T22" fmla="*/ 17 w 27"/>
                <a:gd name="T23" fmla="*/ 12 h 30"/>
                <a:gd name="T24" fmla="*/ 21 w 27"/>
                <a:gd name="T25" fmla="*/ 7 h 30"/>
                <a:gd name="T26" fmla="*/ 27 w 27"/>
                <a:gd name="T27" fmla="*/ 2 h 30"/>
                <a:gd name="T28" fmla="*/ 16 w 27"/>
                <a:gd name="T29" fmla="*/ 3 h 30"/>
                <a:gd name="T30" fmla="*/ 19 w 27"/>
                <a:gd name="T31" fmla="*/ 0 h 30"/>
                <a:gd name="T32" fmla="*/ 15 w 27"/>
                <a:gd name="T33" fmla="*/ 2 h 30"/>
                <a:gd name="T34" fmla="*/ 5 w 27"/>
                <a:gd name="T35" fmla="*/ 7 h 30"/>
                <a:gd name="T36" fmla="*/ 4 w 27"/>
                <a:gd name="T37" fmla="*/ 8 h 30"/>
                <a:gd name="T38" fmla="*/ 1 w 27"/>
                <a:gd name="T39" fmla="*/ 16 h 30"/>
                <a:gd name="T40" fmla="*/ 5 w 27"/>
                <a:gd name="T41" fmla="*/ 26 h 30"/>
                <a:gd name="T42" fmla="*/ 11 w 27"/>
                <a:gd name="T43" fmla="*/ 21 h 30"/>
                <a:gd name="T44" fmla="*/ 9 w 27"/>
                <a:gd name="T45" fmla="*/ 19 h 30"/>
                <a:gd name="T46" fmla="*/ 9 w 27"/>
                <a:gd name="T47" fmla="*/ 18 h 30"/>
                <a:gd name="T48" fmla="*/ 10 w 27"/>
                <a:gd name="T49" fmla="*/ 16 h 30"/>
                <a:gd name="T50" fmla="*/ 13 w 27"/>
                <a:gd name="T51" fmla="*/ 17 h 30"/>
                <a:gd name="T52" fmla="*/ 14 w 27"/>
                <a:gd name="T53" fmla="*/ 21 h 30"/>
                <a:gd name="T54" fmla="*/ 15 w 27"/>
                <a:gd name="T55" fmla="*/ 27 h 30"/>
                <a:gd name="T56" fmla="*/ 16 w 27"/>
                <a:gd name="T57" fmla="*/ 28 h 30"/>
                <a:gd name="T58" fmla="*/ 20 w 27"/>
                <a:gd name="T59" fmla="*/ 29 h 30"/>
                <a:gd name="T60" fmla="*/ 20 w 27"/>
                <a:gd name="T61" fmla="*/ 30 h 30"/>
                <a:gd name="T62" fmla="*/ 23 w 27"/>
                <a:gd name="T63" fmla="*/ 29 h 30"/>
                <a:gd name="T64" fmla="*/ 26 w 27"/>
                <a:gd name="T65" fmla="*/ 27 h 30"/>
                <a:gd name="T66" fmla="*/ 26 w 27"/>
                <a:gd name="T67" fmla="*/ 26 h 30"/>
                <a:gd name="T68" fmla="*/ 26 w 27"/>
                <a:gd name="T69" fmla="*/ 2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 h="30">
                  <a:moveTo>
                    <a:pt x="26" y="25"/>
                  </a:moveTo>
                  <a:cubicBezTo>
                    <a:pt x="26" y="23"/>
                    <a:pt x="26" y="23"/>
                    <a:pt x="26" y="23"/>
                  </a:cubicBezTo>
                  <a:cubicBezTo>
                    <a:pt x="26" y="23"/>
                    <a:pt x="26" y="23"/>
                    <a:pt x="26" y="23"/>
                  </a:cubicBezTo>
                  <a:cubicBezTo>
                    <a:pt x="26" y="22"/>
                    <a:pt x="26" y="22"/>
                    <a:pt x="26" y="22"/>
                  </a:cubicBezTo>
                  <a:cubicBezTo>
                    <a:pt x="25" y="22"/>
                    <a:pt x="23" y="22"/>
                    <a:pt x="23" y="23"/>
                  </a:cubicBezTo>
                  <a:cubicBezTo>
                    <a:pt x="22" y="24"/>
                    <a:pt x="22" y="24"/>
                    <a:pt x="22" y="24"/>
                  </a:cubicBezTo>
                  <a:cubicBezTo>
                    <a:pt x="21" y="24"/>
                    <a:pt x="20" y="24"/>
                    <a:pt x="20" y="24"/>
                  </a:cubicBezTo>
                  <a:cubicBezTo>
                    <a:pt x="18" y="23"/>
                    <a:pt x="18" y="23"/>
                    <a:pt x="18" y="23"/>
                  </a:cubicBezTo>
                  <a:cubicBezTo>
                    <a:pt x="17" y="23"/>
                    <a:pt x="17" y="23"/>
                    <a:pt x="17" y="22"/>
                  </a:cubicBezTo>
                  <a:cubicBezTo>
                    <a:pt x="15" y="18"/>
                    <a:pt x="15" y="18"/>
                    <a:pt x="15" y="18"/>
                  </a:cubicBezTo>
                  <a:cubicBezTo>
                    <a:pt x="15" y="16"/>
                    <a:pt x="15" y="16"/>
                    <a:pt x="15" y="16"/>
                  </a:cubicBezTo>
                  <a:cubicBezTo>
                    <a:pt x="15" y="15"/>
                    <a:pt x="14" y="13"/>
                    <a:pt x="17" y="12"/>
                  </a:cubicBezTo>
                  <a:cubicBezTo>
                    <a:pt x="21" y="10"/>
                    <a:pt x="21" y="7"/>
                    <a:pt x="21" y="7"/>
                  </a:cubicBezTo>
                  <a:cubicBezTo>
                    <a:pt x="21" y="7"/>
                    <a:pt x="25" y="6"/>
                    <a:pt x="27" y="2"/>
                  </a:cubicBezTo>
                  <a:cubicBezTo>
                    <a:pt x="16" y="3"/>
                    <a:pt x="16" y="3"/>
                    <a:pt x="16" y="3"/>
                  </a:cubicBezTo>
                  <a:cubicBezTo>
                    <a:pt x="18" y="2"/>
                    <a:pt x="19" y="0"/>
                    <a:pt x="19" y="0"/>
                  </a:cubicBezTo>
                  <a:cubicBezTo>
                    <a:pt x="15" y="2"/>
                    <a:pt x="15" y="2"/>
                    <a:pt x="15" y="2"/>
                  </a:cubicBezTo>
                  <a:cubicBezTo>
                    <a:pt x="11" y="3"/>
                    <a:pt x="8" y="4"/>
                    <a:pt x="5" y="7"/>
                  </a:cubicBezTo>
                  <a:cubicBezTo>
                    <a:pt x="4" y="8"/>
                    <a:pt x="4" y="8"/>
                    <a:pt x="4" y="8"/>
                  </a:cubicBezTo>
                  <a:cubicBezTo>
                    <a:pt x="2" y="10"/>
                    <a:pt x="1" y="13"/>
                    <a:pt x="1" y="16"/>
                  </a:cubicBezTo>
                  <a:cubicBezTo>
                    <a:pt x="1" y="16"/>
                    <a:pt x="0" y="23"/>
                    <a:pt x="5" y="26"/>
                  </a:cubicBezTo>
                  <a:cubicBezTo>
                    <a:pt x="8" y="25"/>
                    <a:pt x="10" y="23"/>
                    <a:pt x="11" y="21"/>
                  </a:cubicBezTo>
                  <a:cubicBezTo>
                    <a:pt x="10" y="21"/>
                    <a:pt x="9" y="20"/>
                    <a:pt x="9" y="19"/>
                  </a:cubicBezTo>
                  <a:cubicBezTo>
                    <a:pt x="9" y="18"/>
                    <a:pt x="9" y="18"/>
                    <a:pt x="9" y="18"/>
                  </a:cubicBezTo>
                  <a:cubicBezTo>
                    <a:pt x="9" y="17"/>
                    <a:pt x="9" y="16"/>
                    <a:pt x="10" y="16"/>
                  </a:cubicBezTo>
                  <a:cubicBezTo>
                    <a:pt x="12" y="15"/>
                    <a:pt x="13" y="16"/>
                    <a:pt x="13" y="17"/>
                  </a:cubicBezTo>
                  <a:cubicBezTo>
                    <a:pt x="14" y="21"/>
                    <a:pt x="14" y="21"/>
                    <a:pt x="14" y="21"/>
                  </a:cubicBezTo>
                  <a:cubicBezTo>
                    <a:pt x="15" y="27"/>
                    <a:pt x="15" y="27"/>
                    <a:pt x="15" y="27"/>
                  </a:cubicBezTo>
                  <a:cubicBezTo>
                    <a:pt x="15" y="27"/>
                    <a:pt x="15" y="28"/>
                    <a:pt x="16" y="28"/>
                  </a:cubicBezTo>
                  <a:cubicBezTo>
                    <a:pt x="20" y="29"/>
                    <a:pt x="20" y="29"/>
                    <a:pt x="20" y="29"/>
                  </a:cubicBezTo>
                  <a:cubicBezTo>
                    <a:pt x="20" y="30"/>
                    <a:pt x="20" y="30"/>
                    <a:pt x="20" y="30"/>
                  </a:cubicBezTo>
                  <a:cubicBezTo>
                    <a:pt x="23" y="29"/>
                    <a:pt x="23" y="29"/>
                    <a:pt x="23" y="29"/>
                  </a:cubicBezTo>
                  <a:cubicBezTo>
                    <a:pt x="24" y="29"/>
                    <a:pt x="26" y="28"/>
                    <a:pt x="26" y="27"/>
                  </a:cubicBezTo>
                  <a:cubicBezTo>
                    <a:pt x="26" y="26"/>
                    <a:pt x="26" y="26"/>
                    <a:pt x="26" y="26"/>
                  </a:cubicBezTo>
                  <a:cubicBezTo>
                    <a:pt x="26" y="26"/>
                    <a:pt x="26" y="26"/>
                    <a:pt x="26" y="25"/>
                  </a:cubicBezTo>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0" name="Freeform 622">
              <a:extLst>
                <a:ext uri="{FF2B5EF4-FFF2-40B4-BE49-F238E27FC236}">
                  <a16:creationId xmlns:a16="http://schemas.microsoft.com/office/drawing/2014/main" id="{1479B223-1A8A-4D76-A0DA-28691AC894BB}"/>
                </a:ext>
              </a:extLst>
            </p:cNvPr>
            <p:cNvSpPr>
              <a:spLocks/>
            </p:cNvSpPr>
            <p:nvPr/>
          </p:nvSpPr>
          <p:spPr bwMode="auto">
            <a:xfrm>
              <a:off x="5269929" y="5709193"/>
              <a:ext cx="12280" cy="6822"/>
            </a:xfrm>
            <a:custGeom>
              <a:avLst/>
              <a:gdLst>
                <a:gd name="T0" fmla="*/ 0 w 5"/>
                <a:gd name="T1" fmla="*/ 3 h 3"/>
                <a:gd name="T2" fmla="*/ 0 w 5"/>
                <a:gd name="T3" fmla="*/ 3 h 3"/>
                <a:gd name="T4" fmla="*/ 0 w 5"/>
                <a:gd name="T5" fmla="*/ 2 h 3"/>
                <a:gd name="T6" fmla="*/ 4 w 5"/>
                <a:gd name="T7" fmla="*/ 1 h 3"/>
                <a:gd name="T8" fmla="*/ 5 w 5"/>
                <a:gd name="T9" fmla="*/ 1 h 3"/>
                <a:gd name="T10" fmla="*/ 4 w 5"/>
                <a:gd name="T11" fmla="*/ 2 h 3"/>
                <a:gd name="T12" fmla="*/ 1 w 5"/>
                <a:gd name="T13" fmla="*/ 3 h 3"/>
                <a:gd name="T14" fmla="*/ 0 w 5"/>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
                  <a:moveTo>
                    <a:pt x="0" y="3"/>
                  </a:moveTo>
                  <a:cubicBezTo>
                    <a:pt x="0" y="3"/>
                    <a:pt x="0" y="3"/>
                    <a:pt x="0" y="3"/>
                  </a:cubicBezTo>
                  <a:cubicBezTo>
                    <a:pt x="0" y="2"/>
                    <a:pt x="0" y="2"/>
                    <a:pt x="0" y="2"/>
                  </a:cubicBezTo>
                  <a:cubicBezTo>
                    <a:pt x="1" y="1"/>
                    <a:pt x="3" y="0"/>
                    <a:pt x="4" y="1"/>
                  </a:cubicBezTo>
                  <a:cubicBezTo>
                    <a:pt x="5" y="1"/>
                    <a:pt x="5" y="1"/>
                    <a:pt x="5" y="1"/>
                  </a:cubicBezTo>
                  <a:cubicBezTo>
                    <a:pt x="5" y="2"/>
                    <a:pt x="4" y="2"/>
                    <a:pt x="4" y="2"/>
                  </a:cubicBezTo>
                  <a:cubicBezTo>
                    <a:pt x="2" y="1"/>
                    <a:pt x="1" y="3"/>
                    <a:pt x="1" y="3"/>
                  </a:cubicBezTo>
                  <a:cubicBezTo>
                    <a:pt x="1" y="3"/>
                    <a:pt x="0" y="3"/>
                    <a:pt x="0" y="3"/>
                  </a:cubicBezTo>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1" name="Freeform 623">
              <a:extLst>
                <a:ext uri="{FF2B5EF4-FFF2-40B4-BE49-F238E27FC236}">
                  <a16:creationId xmlns:a16="http://schemas.microsoft.com/office/drawing/2014/main" id="{18700B31-5217-4754-A120-7CD5C898615B}"/>
                </a:ext>
              </a:extLst>
            </p:cNvPr>
            <p:cNvSpPr>
              <a:spLocks/>
            </p:cNvSpPr>
            <p:nvPr/>
          </p:nvSpPr>
          <p:spPr bwMode="auto">
            <a:xfrm>
              <a:off x="5432302" y="5676446"/>
              <a:ext cx="70953" cy="75046"/>
            </a:xfrm>
            <a:custGeom>
              <a:avLst/>
              <a:gdLst>
                <a:gd name="T0" fmla="*/ 27 w 28"/>
                <a:gd name="T1" fmla="*/ 16 h 30"/>
                <a:gd name="T2" fmla="*/ 26 w 28"/>
                <a:gd name="T3" fmla="*/ 13 h 30"/>
                <a:gd name="T4" fmla="*/ 25 w 28"/>
                <a:gd name="T5" fmla="*/ 12 h 30"/>
                <a:gd name="T6" fmla="*/ 11 w 28"/>
                <a:gd name="T7" fmla="*/ 0 h 30"/>
                <a:gd name="T8" fmla="*/ 0 w 28"/>
                <a:gd name="T9" fmla="*/ 11 h 30"/>
                <a:gd name="T10" fmla="*/ 3 w 28"/>
                <a:gd name="T11" fmla="*/ 21 h 30"/>
                <a:gd name="T12" fmla="*/ 0 w 28"/>
                <a:gd name="T13" fmla="*/ 25 h 30"/>
                <a:gd name="T14" fmla="*/ 7 w 28"/>
                <a:gd name="T15" fmla="*/ 30 h 30"/>
                <a:gd name="T16" fmla="*/ 10 w 28"/>
                <a:gd name="T17" fmla="*/ 28 h 30"/>
                <a:gd name="T18" fmla="*/ 15 w 28"/>
                <a:gd name="T19" fmla="*/ 25 h 30"/>
                <a:gd name="T20" fmla="*/ 17 w 28"/>
                <a:gd name="T21" fmla="*/ 25 h 30"/>
                <a:gd name="T22" fmla="*/ 20 w 28"/>
                <a:gd name="T23" fmla="*/ 25 h 30"/>
                <a:gd name="T24" fmla="*/ 24 w 28"/>
                <a:gd name="T25" fmla="*/ 22 h 30"/>
                <a:gd name="T26" fmla="*/ 25 w 28"/>
                <a:gd name="T27" fmla="*/ 18 h 30"/>
                <a:gd name="T28" fmla="*/ 26 w 28"/>
                <a:gd name="T29" fmla="*/ 18 h 30"/>
                <a:gd name="T30" fmla="*/ 27 w 28"/>
                <a:gd name="T31" fmla="*/ 1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 h="30">
                  <a:moveTo>
                    <a:pt x="27" y="16"/>
                  </a:moveTo>
                  <a:cubicBezTo>
                    <a:pt x="26" y="13"/>
                    <a:pt x="26" y="13"/>
                    <a:pt x="26" y="13"/>
                  </a:cubicBezTo>
                  <a:cubicBezTo>
                    <a:pt x="25" y="13"/>
                    <a:pt x="25" y="12"/>
                    <a:pt x="25" y="12"/>
                  </a:cubicBezTo>
                  <a:cubicBezTo>
                    <a:pt x="25" y="9"/>
                    <a:pt x="23" y="0"/>
                    <a:pt x="11" y="0"/>
                  </a:cubicBezTo>
                  <a:cubicBezTo>
                    <a:pt x="6" y="0"/>
                    <a:pt x="1" y="6"/>
                    <a:pt x="0" y="11"/>
                  </a:cubicBezTo>
                  <a:cubicBezTo>
                    <a:pt x="0" y="15"/>
                    <a:pt x="1" y="18"/>
                    <a:pt x="3" y="21"/>
                  </a:cubicBezTo>
                  <a:cubicBezTo>
                    <a:pt x="0" y="25"/>
                    <a:pt x="0" y="25"/>
                    <a:pt x="0" y="25"/>
                  </a:cubicBezTo>
                  <a:cubicBezTo>
                    <a:pt x="7" y="30"/>
                    <a:pt x="7" y="30"/>
                    <a:pt x="7" y="30"/>
                  </a:cubicBezTo>
                  <a:cubicBezTo>
                    <a:pt x="10" y="28"/>
                    <a:pt x="10" y="28"/>
                    <a:pt x="10" y="28"/>
                  </a:cubicBezTo>
                  <a:cubicBezTo>
                    <a:pt x="11" y="26"/>
                    <a:pt x="13" y="25"/>
                    <a:pt x="15" y="25"/>
                  </a:cubicBezTo>
                  <a:cubicBezTo>
                    <a:pt x="17" y="25"/>
                    <a:pt x="17" y="25"/>
                    <a:pt x="17" y="25"/>
                  </a:cubicBezTo>
                  <a:cubicBezTo>
                    <a:pt x="20" y="25"/>
                    <a:pt x="20" y="25"/>
                    <a:pt x="20" y="25"/>
                  </a:cubicBezTo>
                  <a:cubicBezTo>
                    <a:pt x="22" y="25"/>
                    <a:pt x="24" y="24"/>
                    <a:pt x="24" y="22"/>
                  </a:cubicBezTo>
                  <a:cubicBezTo>
                    <a:pt x="24" y="21"/>
                    <a:pt x="24" y="19"/>
                    <a:pt x="25" y="18"/>
                  </a:cubicBezTo>
                  <a:cubicBezTo>
                    <a:pt x="26" y="18"/>
                    <a:pt x="26" y="18"/>
                    <a:pt x="26" y="18"/>
                  </a:cubicBezTo>
                  <a:cubicBezTo>
                    <a:pt x="27" y="18"/>
                    <a:pt x="28" y="17"/>
                    <a:pt x="27" y="16"/>
                  </a:cubicBezTo>
                </a:path>
              </a:pathLst>
            </a:custGeom>
            <a:solidFill>
              <a:srgbClr val="725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2" name="Oval 624">
              <a:extLst>
                <a:ext uri="{FF2B5EF4-FFF2-40B4-BE49-F238E27FC236}">
                  <a16:creationId xmlns:a16="http://schemas.microsoft.com/office/drawing/2014/main" id="{72ECEBAC-9765-4020-8564-71308AC53637}"/>
                </a:ext>
              </a:extLst>
            </p:cNvPr>
            <p:cNvSpPr>
              <a:spLocks noChangeArrowheads="1"/>
            </p:cNvSpPr>
            <p:nvPr/>
          </p:nvSpPr>
          <p:spPr bwMode="auto">
            <a:xfrm>
              <a:off x="5482787" y="5706464"/>
              <a:ext cx="5458" cy="54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3" name="Freeform 625">
              <a:extLst>
                <a:ext uri="{FF2B5EF4-FFF2-40B4-BE49-F238E27FC236}">
                  <a16:creationId xmlns:a16="http://schemas.microsoft.com/office/drawing/2014/main" id="{297F9B9B-E521-47DD-B6B5-DA65021B2E8D}"/>
                </a:ext>
              </a:extLst>
            </p:cNvPr>
            <p:cNvSpPr>
              <a:spLocks/>
            </p:cNvSpPr>
            <p:nvPr/>
          </p:nvSpPr>
          <p:spPr bwMode="auto">
            <a:xfrm>
              <a:off x="5482787" y="5721473"/>
              <a:ext cx="10916" cy="8187"/>
            </a:xfrm>
            <a:custGeom>
              <a:avLst/>
              <a:gdLst>
                <a:gd name="T0" fmla="*/ 4 w 4"/>
                <a:gd name="T1" fmla="*/ 1 h 3"/>
                <a:gd name="T2" fmla="*/ 0 w 4"/>
                <a:gd name="T3" fmla="*/ 0 h 3"/>
                <a:gd name="T4" fmla="*/ 4 w 4"/>
                <a:gd name="T5" fmla="*/ 3 h 3"/>
                <a:gd name="T6" fmla="*/ 4 w 4"/>
                <a:gd name="T7" fmla="*/ 1 h 3"/>
              </a:gdLst>
              <a:ahLst/>
              <a:cxnLst>
                <a:cxn ang="0">
                  <a:pos x="T0" y="T1"/>
                </a:cxn>
                <a:cxn ang="0">
                  <a:pos x="T2" y="T3"/>
                </a:cxn>
                <a:cxn ang="0">
                  <a:pos x="T4" y="T5"/>
                </a:cxn>
                <a:cxn ang="0">
                  <a:pos x="T6" y="T7"/>
                </a:cxn>
              </a:cxnLst>
              <a:rect l="0" t="0" r="r" b="b"/>
              <a:pathLst>
                <a:path w="4" h="3">
                  <a:moveTo>
                    <a:pt x="4" y="1"/>
                  </a:moveTo>
                  <a:cubicBezTo>
                    <a:pt x="0" y="0"/>
                    <a:pt x="0" y="0"/>
                    <a:pt x="0" y="0"/>
                  </a:cubicBezTo>
                  <a:cubicBezTo>
                    <a:pt x="0" y="0"/>
                    <a:pt x="1" y="3"/>
                    <a:pt x="4" y="3"/>
                  </a:cubicBezTo>
                  <a:cubicBezTo>
                    <a:pt x="4" y="3"/>
                    <a:pt x="4" y="1"/>
                    <a:pt x="4" y="1"/>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4" name="Freeform 626">
              <a:extLst>
                <a:ext uri="{FF2B5EF4-FFF2-40B4-BE49-F238E27FC236}">
                  <a16:creationId xmlns:a16="http://schemas.microsoft.com/office/drawing/2014/main" id="{15ED4B60-2307-4F3A-A7E3-54AD6A833B1B}"/>
                </a:ext>
              </a:extLst>
            </p:cNvPr>
            <p:cNvSpPr>
              <a:spLocks/>
            </p:cNvSpPr>
            <p:nvPr/>
          </p:nvSpPr>
          <p:spPr bwMode="auto">
            <a:xfrm>
              <a:off x="5478694" y="5698277"/>
              <a:ext cx="12280" cy="5458"/>
            </a:xfrm>
            <a:custGeom>
              <a:avLst/>
              <a:gdLst>
                <a:gd name="T0" fmla="*/ 0 w 5"/>
                <a:gd name="T1" fmla="*/ 2 h 2"/>
                <a:gd name="T2" fmla="*/ 5 w 5"/>
                <a:gd name="T3" fmla="*/ 1 h 2"/>
              </a:gdLst>
              <a:ahLst/>
              <a:cxnLst>
                <a:cxn ang="0">
                  <a:pos x="T0" y="T1"/>
                </a:cxn>
                <a:cxn ang="0">
                  <a:pos x="T2" y="T3"/>
                </a:cxn>
              </a:cxnLst>
              <a:rect l="0" t="0" r="r" b="b"/>
              <a:pathLst>
                <a:path w="5" h="2">
                  <a:moveTo>
                    <a:pt x="0" y="2"/>
                  </a:moveTo>
                  <a:cubicBezTo>
                    <a:pt x="0" y="2"/>
                    <a:pt x="2" y="0"/>
                    <a:pt x="5" y="1"/>
                  </a:cubicBezTo>
                </a:path>
              </a:pathLst>
            </a:custGeom>
            <a:noFill/>
            <a:ln w="17463" cap="rnd">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5" name="Freeform 627">
              <a:extLst>
                <a:ext uri="{FF2B5EF4-FFF2-40B4-BE49-F238E27FC236}">
                  <a16:creationId xmlns:a16="http://schemas.microsoft.com/office/drawing/2014/main" id="{08802EC8-0443-4331-BF8F-A885105F2832}"/>
                </a:ext>
              </a:extLst>
            </p:cNvPr>
            <p:cNvSpPr>
              <a:spLocks/>
            </p:cNvSpPr>
            <p:nvPr/>
          </p:nvSpPr>
          <p:spPr bwMode="auto">
            <a:xfrm>
              <a:off x="5413199" y="5668259"/>
              <a:ext cx="80504" cy="65495"/>
            </a:xfrm>
            <a:custGeom>
              <a:avLst/>
              <a:gdLst>
                <a:gd name="T0" fmla="*/ 18 w 32"/>
                <a:gd name="T1" fmla="*/ 2 h 26"/>
                <a:gd name="T2" fmla="*/ 7 w 32"/>
                <a:gd name="T3" fmla="*/ 24 h 26"/>
                <a:gd name="T4" fmla="*/ 19 w 32"/>
                <a:gd name="T5" fmla="*/ 18 h 26"/>
                <a:gd name="T6" fmla="*/ 17 w 32"/>
                <a:gd name="T7" fmla="*/ 15 h 26"/>
                <a:gd name="T8" fmla="*/ 17 w 32"/>
                <a:gd name="T9" fmla="*/ 14 h 26"/>
                <a:gd name="T10" fmla="*/ 19 w 32"/>
                <a:gd name="T11" fmla="*/ 12 h 26"/>
                <a:gd name="T12" fmla="*/ 21 w 32"/>
                <a:gd name="T13" fmla="*/ 14 h 26"/>
                <a:gd name="T14" fmla="*/ 21 w 32"/>
                <a:gd name="T15" fmla="*/ 15 h 26"/>
                <a:gd name="T16" fmla="*/ 25 w 32"/>
                <a:gd name="T17" fmla="*/ 11 h 26"/>
                <a:gd name="T18" fmla="*/ 31 w 32"/>
                <a:gd name="T19" fmla="*/ 8 h 26"/>
                <a:gd name="T20" fmla="*/ 18 w 32"/>
                <a:gd name="T21" fmla="*/ 2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26">
                  <a:moveTo>
                    <a:pt x="18" y="2"/>
                  </a:moveTo>
                  <a:cubicBezTo>
                    <a:pt x="10" y="5"/>
                    <a:pt x="0" y="22"/>
                    <a:pt x="7" y="24"/>
                  </a:cubicBezTo>
                  <a:cubicBezTo>
                    <a:pt x="13" y="26"/>
                    <a:pt x="18" y="22"/>
                    <a:pt x="19" y="18"/>
                  </a:cubicBezTo>
                  <a:cubicBezTo>
                    <a:pt x="18" y="18"/>
                    <a:pt x="17" y="17"/>
                    <a:pt x="17" y="15"/>
                  </a:cubicBezTo>
                  <a:cubicBezTo>
                    <a:pt x="17" y="14"/>
                    <a:pt x="17" y="14"/>
                    <a:pt x="17" y="14"/>
                  </a:cubicBezTo>
                  <a:cubicBezTo>
                    <a:pt x="17" y="13"/>
                    <a:pt x="18" y="12"/>
                    <a:pt x="19" y="12"/>
                  </a:cubicBezTo>
                  <a:cubicBezTo>
                    <a:pt x="20" y="12"/>
                    <a:pt x="21" y="13"/>
                    <a:pt x="21" y="14"/>
                  </a:cubicBezTo>
                  <a:cubicBezTo>
                    <a:pt x="21" y="15"/>
                    <a:pt x="21" y="15"/>
                    <a:pt x="21" y="15"/>
                  </a:cubicBezTo>
                  <a:cubicBezTo>
                    <a:pt x="22" y="14"/>
                    <a:pt x="24" y="13"/>
                    <a:pt x="25" y="11"/>
                  </a:cubicBezTo>
                  <a:cubicBezTo>
                    <a:pt x="28" y="12"/>
                    <a:pt x="31" y="10"/>
                    <a:pt x="31" y="8"/>
                  </a:cubicBezTo>
                  <a:cubicBezTo>
                    <a:pt x="32" y="4"/>
                    <a:pt x="25" y="0"/>
                    <a:pt x="18" y="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6" name="Freeform 628">
              <a:extLst>
                <a:ext uri="{FF2B5EF4-FFF2-40B4-BE49-F238E27FC236}">
                  <a16:creationId xmlns:a16="http://schemas.microsoft.com/office/drawing/2014/main" id="{3F9BE790-1F25-4234-8E8A-DD8F539A3FA4}"/>
                </a:ext>
              </a:extLst>
            </p:cNvPr>
            <p:cNvSpPr>
              <a:spLocks/>
            </p:cNvSpPr>
            <p:nvPr/>
          </p:nvSpPr>
          <p:spPr bwMode="auto">
            <a:xfrm>
              <a:off x="5046156" y="5666894"/>
              <a:ext cx="77775" cy="79139"/>
            </a:xfrm>
            <a:custGeom>
              <a:avLst/>
              <a:gdLst>
                <a:gd name="T0" fmla="*/ 30 w 31"/>
                <a:gd name="T1" fmla="*/ 16 h 32"/>
                <a:gd name="T2" fmla="*/ 29 w 31"/>
                <a:gd name="T3" fmla="*/ 15 h 32"/>
                <a:gd name="T4" fmla="*/ 29 w 31"/>
                <a:gd name="T5" fmla="*/ 14 h 32"/>
                <a:gd name="T6" fmla="*/ 29 w 31"/>
                <a:gd name="T7" fmla="*/ 13 h 32"/>
                <a:gd name="T8" fmla="*/ 15 w 31"/>
                <a:gd name="T9" fmla="*/ 1 h 32"/>
                <a:gd name="T10" fmla="*/ 4 w 31"/>
                <a:gd name="T11" fmla="*/ 13 h 32"/>
                <a:gd name="T12" fmla="*/ 7 w 31"/>
                <a:gd name="T13" fmla="*/ 22 h 32"/>
                <a:gd name="T14" fmla="*/ 0 w 31"/>
                <a:gd name="T15" fmla="*/ 27 h 32"/>
                <a:gd name="T16" fmla="*/ 10 w 31"/>
                <a:gd name="T17" fmla="*/ 32 h 32"/>
                <a:gd name="T18" fmla="*/ 14 w 31"/>
                <a:gd name="T19" fmla="*/ 29 h 32"/>
                <a:gd name="T20" fmla="*/ 21 w 31"/>
                <a:gd name="T21" fmla="*/ 26 h 32"/>
                <a:gd name="T22" fmla="*/ 23 w 31"/>
                <a:gd name="T23" fmla="*/ 26 h 32"/>
                <a:gd name="T24" fmla="*/ 23 w 31"/>
                <a:gd name="T25" fmla="*/ 26 h 32"/>
                <a:gd name="T26" fmla="*/ 24 w 31"/>
                <a:gd name="T27" fmla="*/ 26 h 32"/>
                <a:gd name="T28" fmla="*/ 28 w 31"/>
                <a:gd name="T29" fmla="*/ 23 h 32"/>
                <a:gd name="T30" fmla="*/ 28 w 31"/>
                <a:gd name="T31" fmla="*/ 19 h 32"/>
                <a:gd name="T32" fmla="*/ 29 w 31"/>
                <a:gd name="T33" fmla="*/ 19 h 32"/>
                <a:gd name="T34" fmla="*/ 30 w 31"/>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 h="32">
                  <a:moveTo>
                    <a:pt x="30" y="16"/>
                  </a:moveTo>
                  <a:cubicBezTo>
                    <a:pt x="29" y="15"/>
                    <a:pt x="29" y="15"/>
                    <a:pt x="29" y="15"/>
                  </a:cubicBezTo>
                  <a:cubicBezTo>
                    <a:pt x="29" y="15"/>
                    <a:pt x="29" y="14"/>
                    <a:pt x="29" y="14"/>
                  </a:cubicBezTo>
                  <a:cubicBezTo>
                    <a:pt x="29" y="13"/>
                    <a:pt x="29" y="13"/>
                    <a:pt x="29" y="13"/>
                  </a:cubicBezTo>
                  <a:cubicBezTo>
                    <a:pt x="29" y="6"/>
                    <a:pt x="23" y="0"/>
                    <a:pt x="15" y="1"/>
                  </a:cubicBezTo>
                  <a:cubicBezTo>
                    <a:pt x="9" y="1"/>
                    <a:pt x="4" y="6"/>
                    <a:pt x="4" y="13"/>
                  </a:cubicBezTo>
                  <a:cubicBezTo>
                    <a:pt x="3" y="16"/>
                    <a:pt x="5" y="19"/>
                    <a:pt x="7" y="22"/>
                  </a:cubicBezTo>
                  <a:cubicBezTo>
                    <a:pt x="0" y="27"/>
                    <a:pt x="0" y="27"/>
                    <a:pt x="0" y="27"/>
                  </a:cubicBezTo>
                  <a:cubicBezTo>
                    <a:pt x="10" y="32"/>
                    <a:pt x="10" y="32"/>
                    <a:pt x="10" y="32"/>
                  </a:cubicBezTo>
                  <a:cubicBezTo>
                    <a:pt x="14" y="29"/>
                    <a:pt x="14" y="29"/>
                    <a:pt x="14" y="29"/>
                  </a:cubicBezTo>
                  <a:cubicBezTo>
                    <a:pt x="16" y="27"/>
                    <a:pt x="18" y="26"/>
                    <a:pt x="21" y="26"/>
                  </a:cubicBezTo>
                  <a:cubicBezTo>
                    <a:pt x="23" y="26"/>
                    <a:pt x="23" y="26"/>
                    <a:pt x="23" y="26"/>
                  </a:cubicBezTo>
                  <a:cubicBezTo>
                    <a:pt x="23" y="26"/>
                    <a:pt x="23" y="26"/>
                    <a:pt x="23" y="26"/>
                  </a:cubicBezTo>
                  <a:cubicBezTo>
                    <a:pt x="23" y="26"/>
                    <a:pt x="23" y="26"/>
                    <a:pt x="24" y="26"/>
                  </a:cubicBezTo>
                  <a:cubicBezTo>
                    <a:pt x="26" y="26"/>
                    <a:pt x="28" y="25"/>
                    <a:pt x="28" y="23"/>
                  </a:cubicBezTo>
                  <a:cubicBezTo>
                    <a:pt x="28" y="22"/>
                    <a:pt x="28" y="20"/>
                    <a:pt x="28" y="19"/>
                  </a:cubicBezTo>
                  <a:cubicBezTo>
                    <a:pt x="29" y="19"/>
                    <a:pt x="29" y="19"/>
                    <a:pt x="29" y="19"/>
                  </a:cubicBezTo>
                  <a:cubicBezTo>
                    <a:pt x="31" y="19"/>
                    <a:pt x="31" y="17"/>
                    <a:pt x="30" y="16"/>
                  </a:cubicBezTo>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7" name="Oval 629">
              <a:extLst>
                <a:ext uri="{FF2B5EF4-FFF2-40B4-BE49-F238E27FC236}">
                  <a16:creationId xmlns:a16="http://schemas.microsoft.com/office/drawing/2014/main" id="{32B20A25-7E15-4594-9CE5-A89B4F93ADA0}"/>
                </a:ext>
              </a:extLst>
            </p:cNvPr>
            <p:cNvSpPr>
              <a:spLocks noChangeArrowheads="1"/>
            </p:cNvSpPr>
            <p:nvPr/>
          </p:nvSpPr>
          <p:spPr bwMode="auto">
            <a:xfrm>
              <a:off x="5108922" y="5701006"/>
              <a:ext cx="5458" cy="54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8" name="Freeform 630">
              <a:extLst>
                <a:ext uri="{FF2B5EF4-FFF2-40B4-BE49-F238E27FC236}">
                  <a16:creationId xmlns:a16="http://schemas.microsoft.com/office/drawing/2014/main" id="{447864DD-14FF-42ED-AC3E-735370C2DF83}"/>
                </a:ext>
              </a:extLst>
            </p:cNvPr>
            <p:cNvSpPr>
              <a:spLocks/>
            </p:cNvSpPr>
            <p:nvPr/>
          </p:nvSpPr>
          <p:spPr bwMode="auto">
            <a:xfrm>
              <a:off x="5054343" y="5666894"/>
              <a:ext cx="47757" cy="54579"/>
            </a:xfrm>
            <a:custGeom>
              <a:avLst/>
              <a:gdLst>
                <a:gd name="T0" fmla="*/ 16 w 19"/>
                <a:gd name="T1" fmla="*/ 1 h 22"/>
                <a:gd name="T2" fmla="*/ 15 w 19"/>
                <a:gd name="T3" fmla="*/ 1 h 22"/>
                <a:gd name="T4" fmla="*/ 1 w 19"/>
                <a:gd name="T5" fmla="*/ 11 h 22"/>
                <a:gd name="T6" fmla="*/ 4 w 19"/>
                <a:gd name="T7" fmla="*/ 22 h 22"/>
                <a:gd name="T8" fmla="*/ 11 w 19"/>
                <a:gd name="T9" fmla="*/ 17 h 22"/>
                <a:gd name="T10" fmla="*/ 9 w 19"/>
                <a:gd name="T11" fmla="*/ 15 h 22"/>
                <a:gd name="T12" fmla="*/ 9 w 19"/>
                <a:gd name="T13" fmla="*/ 14 h 22"/>
                <a:gd name="T14" fmla="*/ 10 w 19"/>
                <a:gd name="T15" fmla="*/ 12 h 22"/>
                <a:gd name="T16" fmla="*/ 13 w 19"/>
                <a:gd name="T17" fmla="*/ 14 h 22"/>
                <a:gd name="T18" fmla="*/ 13 w 19"/>
                <a:gd name="T19" fmla="*/ 16 h 22"/>
                <a:gd name="T20" fmla="*/ 15 w 19"/>
                <a:gd name="T21" fmla="*/ 16 h 22"/>
                <a:gd name="T22" fmla="*/ 15 w 19"/>
                <a:gd name="T23" fmla="*/ 13 h 22"/>
                <a:gd name="T24" fmla="*/ 16 w 19"/>
                <a:gd name="T25" fmla="*/ 10 h 22"/>
                <a:gd name="T26" fmla="*/ 17 w 19"/>
                <a:gd name="T27" fmla="*/ 9 h 22"/>
                <a:gd name="T28" fmla="*/ 18 w 19"/>
                <a:gd name="T29" fmla="*/ 7 h 22"/>
                <a:gd name="T30" fmla="*/ 18 w 19"/>
                <a:gd name="T31" fmla="*/ 4 h 22"/>
                <a:gd name="T32" fmla="*/ 16 w 19"/>
                <a:gd name="T33" fmla="*/ 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 h="22">
                  <a:moveTo>
                    <a:pt x="16" y="1"/>
                  </a:moveTo>
                  <a:cubicBezTo>
                    <a:pt x="15" y="1"/>
                    <a:pt x="15" y="1"/>
                    <a:pt x="15" y="1"/>
                  </a:cubicBezTo>
                  <a:cubicBezTo>
                    <a:pt x="8" y="0"/>
                    <a:pt x="2" y="4"/>
                    <a:pt x="1" y="11"/>
                  </a:cubicBezTo>
                  <a:cubicBezTo>
                    <a:pt x="1" y="11"/>
                    <a:pt x="0" y="18"/>
                    <a:pt x="4" y="22"/>
                  </a:cubicBezTo>
                  <a:cubicBezTo>
                    <a:pt x="7" y="21"/>
                    <a:pt x="10" y="19"/>
                    <a:pt x="11" y="17"/>
                  </a:cubicBezTo>
                  <a:cubicBezTo>
                    <a:pt x="10" y="17"/>
                    <a:pt x="9" y="16"/>
                    <a:pt x="9" y="15"/>
                  </a:cubicBezTo>
                  <a:cubicBezTo>
                    <a:pt x="9" y="14"/>
                    <a:pt x="9" y="14"/>
                    <a:pt x="9" y="14"/>
                  </a:cubicBezTo>
                  <a:cubicBezTo>
                    <a:pt x="9" y="13"/>
                    <a:pt x="9" y="12"/>
                    <a:pt x="10" y="12"/>
                  </a:cubicBezTo>
                  <a:cubicBezTo>
                    <a:pt x="12" y="12"/>
                    <a:pt x="13" y="13"/>
                    <a:pt x="13" y="14"/>
                  </a:cubicBezTo>
                  <a:cubicBezTo>
                    <a:pt x="13" y="16"/>
                    <a:pt x="13" y="16"/>
                    <a:pt x="13" y="16"/>
                  </a:cubicBezTo>
                  <a:cubicBezTo>
                    <a:pt x="15" y="16"/>
                    <a:pt x="15" y="16"/>
                    <a:pt x="15" y="16"/>
                  </a:cubicBezTo>
                  <a:cubicBezTo>
                    <a:pt x="15" y="13"/>
                    <a:pt x="15" y="13"/>
                    <a:pt x="15" y="13"/>
                  </a:cubicBezTo>
                  <a:cubicBezTo>
                    <a:pt x="15" y="12"/>
                    <a:pt x="15" y="11"/>
                    <a:pt x="16" y="10"/>
                  </a:cubicBezTo>
                  <a:cubicBezTo>
                    <a:pt x="17" y="9"/>
                    <a:pt x="17" y="9"/>
                    <a:pt x="17" y="9"/>
                  </a:cubicBezTo>
                  <a:cubicBezTo>
                    <a:pt x="18" y="9"/>
                    <a:pt x="18" y="8"/>
                    <a:pt x="18" y="7"/>
                  </a:cubicBezTo>
                  <a:cubicBezTo>
                    <a:pt x="18" y="4"/>
                    <a:pt x="18" y="4"/>
                    <a:pt x="18" y="4"/>
                  </a:cubicBezTo>
                  <a:cubicBezTo>
                    <a:pt x="19" y="2"/>
                    <a:pt x="17" y="1"/>
                    <a:pt x="16"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9" name="Freeform 631">
              <a:extLst>
                <a:ext uri="{FF2B5EF4-FFF2-40B4-BE49-F238E27FC236}">
                  <a16:creationId xmlns:a16="http://schemas.microsoft.com/office/drawing/2014/main" id="{66BD391E-72E1-4455-BC61-F4965988F80F}"/>
                </a:ext>
              </a:extLst>
            </p:cNvPr>
            <p:cNvSpPr>
              <a:spLocks/>
            </p:cNvSpPr>
            <p:nvPr/>
          </p:nvSpPr>
          <p:spPr bwMode="auto">
            <a:xfrm>
              <a:off x="5103464" y="5694184"/>
              <a:ext cx="13645" cy="6822"/>
            </a:xfrm>
            <a:custGeom>
              <a:avLst/>
              <a:gdLst>
                <a:gd name="T0" fmla="*/ 0 w 5"/>
                <a:gd name="T1" fmla="*/ 3 h 3"/>
                <a:gd name="T2" fmla="*/ 0 w 5"/>
                <a:gd name="T3" fmla="*/ 2 h 3"/>
                <a:gd name="T4" fmla="*/ 0 w 5"/>
                <a:gd name="T5" fmla="*/ 2 h 3"/>
                <a:gd name="T6" fmla="*/ 4 w 5"/>
                <a:gd name="T7" fmla="*/ 1 h 3"/>
                <a:gd name="T8" fmla="*/ 5 w 5"/>
                <a:gd name="T9" fmla="*/ 2 h 3"/>
                <a:gd name="T10" fmla="*/ 4 w 5"/>
                <a:gd name="T11" fmla="*/ 2 h 3"/>
                <a:gd name="T12" fmla="*/ 0 w 5"/>
                <a:gd name="T13" fmla="*/ 2 h 3"/>
                <a:gd name="T14" fmla="*/ 0 w 5"/>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
                  <a:moveTo>
                    <a:pt x="0" y="3"/>
                  </a:moveTo>
                  <a:cubicBezTo>
                    <a:pt x="0" y="3"/>
                    <a:pt x="0" y="2"/>
                    <a:pt x="0" y="2"/>
                  </a:cubicBezTo>
                  <a:cubicBezTo>
                    <a:pt x="0" y="2"/>
                    <a:pt x="0" y="2"/>
                    <a:pt x="0" y="2"/>
                  </a:cubicBezTo>
                  <a:cubicBezTo>
                    <a:pt x="1" y="1"/>
                    <a:pt x="3" y="0"/>
                    <a:pt x="4" y="1"/>
                  </a:cubicBezTo>
                  <a:cubicBezTo>
                    <a:pt x="5" y="1"/>
                    <a:pt x="5" y="1"/>
                    <a:pt x="5" y="2"/>
                  </a:cubicBezTo>
                  <a:cubicBezTo>
                    <a:pt x="4" y="2"/>
                    <a:pt x="4" y="2"/>
                    <a:pt x="4" y="2"/>
                  </a:cubicBezTo>
                  <a:cubicBezTo>
                    <a:pt x="2" y="1"/>
                    <a:pt x="1" y="2"/>
                    <a:pt x="0" y="2"/>
                  </a:cubicBezTo>
                  <a:cubicBezTo>
                    <a:pt x="0" y="3"/>
                    <a:pt x="0" y="3"/>
                    <a:pt x="0" y="3"/>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0" name="Freeform 632">
              <a:extLst>
                <a:ext uri="{FF2B5EF4-FFF2-40B4-BE49-F238E27FC236}">
                  <a16:creationId xmlns:a16="http://schemas.microsoft.com/office/drawing/2014/main" id="{AAF78ECF-A3FF-4D27-BB8E-BA5AE196DE3D}"/>
                </a:ext>
              </a:extLst>
            </p:cNvPr>
            <p:cNvSpPr>
              <a:spLocks/>
            </p:cNvSpPr>
            <p:nvPr/>
          </p:nvSpPr>
          <p:spPr bwMode="auto">
            <a:xfrm>
              <a:off x="4995671" y="5718744"/>
              <a:ext cx="91420" cy="133718"/>
            </a:xfrm>
            <a:custGeom>
              <a:avLst/>
              <a:gdLst>
                <a:gd name="T0" fmla="*/ 23 w 36"/>
                <a:gd name="T1" fmla="*/ 1 h 53"/>
                <a:gd name="T2" fmla="*/ 20 w 36"/>
                <a:gd name="T3" fmla="*/ 3 h 53"/>
                <a:gd name="T4" fmla="*/ 11 w 36"/>
                <a:gd name="T5" fmla="*/ 10 h 53"/>
                <a:gd name="T6" fmla="*/ 1 w 36"/>
                <a:gd name="T7" fmla="*/ 38 h 53"/>
                <a:gd name="T8" fmla="*/ 0 w 36"/>
                <a:gd name="T9" fmla="*/ 49 h 53"/>
                <a:gd name="T10" fmla="*/ 31 w 36"/>
                <a:gd name="T11" fmla="*/ 41 h 53"/>
                <a:gd name="T12" fmla="*/ 32 w 36"/>
                <a:gd name="T13" fmla="*/ 12 h 53"/>
                <a:gd name="T14" fmla="*/ 31 w 36"/>
                <a:gd name="T15" fmla="*/ 7 h 53"/>
                <a:gd name="T16" fmla="*/ 34 w 36"/>
                <a:gd name="T17" fmla="*/ 8 h 53"/>
                <a:gd name="T18" fmla="*/ 36 w 36"/>
                <a:gd name="T19" fmla="*/ 5 h 53"/>
                <a:gd name="T20" fmla="*/ 23 w 36"/>
                <a:gd name="T21" fmla="*/ 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53">
                  <a:moveTo>
                    <a:pt x="23" y="1"/>
                  </a:moveTo>
                  <a:cubicBezTo>
                    <a:pt x="20" y="3"/>
                    <a:pt x="20" y="3"/>
                    <a:pt x="20" y="3"/>
                  </a:cubicBezTo>
                  <a:cubicBezTo>
                    <a:pt x="17" y="4"/>
                    <a:pt x="13" y="6"/>
                    <a:pt x="11" y="10"/>
                  </a:cubicBezTo>
                  <a:cubicBezTo>
                    <a:pt x="6" y="19"/>
                    <a:pt x="3" y="28"/>
                    <a:pt x="1" y="38"/>
                  </a:cubicBezTo>
                  <a:cubicBezTo>
                    <a:pt x="0" y="49"/>
                    <a:pt x="0" y="49"/>
                    <a:pt x="0" y="49"/>
                  </a:cubicBezTo>
                  <a:cubicBezTo>
                    <a:pt x="0" y="49"/>
                    <a:pt x="19" y="53"/>
                    <a:pt x="31" y="41"/>
                  </a:cubicBezTo>
                  <a:cubicBezTo>
                    <a:pt x="30" y="28"/>
                    <a:pt x="31" y="14"/>
                    <a:pt x="32" y="12"/>
                  </a:cubicBezTo>
                  <a:cubicBezTo>
                    <a:pt x="32" y="10"/>
                    <a:pt x="32" y="8"/>
                    <a:pt x="31" y="7"/>
                  </a:cubicBezTo>
                  <a:cubicBezTo>
                    <a:pt x="34" y="8"/>
                    <a:pt x="34" y="8"/>
                    <a:pt x="34" y="8"/>
                  </a:cubicBezTo>
                  <a:cubicBezTo>
                    <a:pt x="34" y="8"/>
                    <a:pt x="35" y="7"/>
                    <a:pt x="36" y="5"/>
                  </a:cubicBezTo>
                  <a:cubicBezTo>
                    <a:pt x="28" y="0"/>
                    <a:pt x="23" y="1"/>
                    <a:pt x="23" y="1"/>
                  </a:cubicBezTo>
                </a:path>
              </a:pathLst>
            </a:custGeom>
            <a:solidFill>
              <a:srgbClr val="0217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1" name="Freeform 633">
              <a:extLst>
                <a:ext uri="{FF2B5EF4-FFF2-40B4-BE49-F238E27FC236}">
                  <a16:creationId xmlns:a16="http://schemas.microsoft.com/office/drawing/2014/main" id="{E3420E91-CC51-444E-A71F-4D5E83F0D418}"/>
                </a:ext>
              </a:extLst>
            </p:cNvPr>
            <p:cNvSpPr>
              <a:spLocks/>
            </p:cNvSpPr>
            <p:nvPr/>
          </p:nvSpPr>
          <p:spPr bwMode="auto">
            <a:xfrm>
              <a:off x="5048885" y="5754221"/>
              <a:ext cx="24560" cy="24560"/>
            </a:xfrm>
            <a:custGeom>
              <a:avLst/>
              <a:gdLst>
                <a:gd name="T0" fmla="*/ 10 w 10"/>
                <a:gd name="T1" fmla="*/ 1 h 10"/>
                <a:gd name="T2" fmla="*/ 0 w 10"/>
                <a:gd name="T3" fmla="*/ 0 h 10"/>
                <a:gd name="T4" fmla="*/ 10 w 10"/>
                <a:gd name="T5" fmla="*/ 10 h 10"/>
                <a:gd name="T6" fmla="*/ 10 w 10"/>
                <a:gd name="T7" fmla="*/ 1 h 10"/>
              </a:gdLst>
              <a:ahLst/>
              <a:cxnLst>
                <a:cxn ang="0">
                  <a:pos x="T0" y="T1"/>
                </a:cxn>
                <a:cxn ang="0">
                  <a:pos x="T2" y="T3"/>
                </a:cxn>
                <a:cxn ang="0">
                  <a:pos x="T4" y="T5"/>
                </a:cxn>
                <a:cxn ang="0">
                  <a:pos x="T6" y="T7"/>
                </a:cxn>
              </a:cxnLst>
              <a:rect l="0" t="0" r="r" b="b"/>
              <a:pathLst>
                <a:path w="10" h="10">
                  <a:moveTo>
                    <a:pt x="10" y="1"/>
                  </a:moveTo>
                  <a:cubicBezTo>
                    <a:pt x="0" y="0"/>
                    <a:pt x="0" y="0"/>
                    <a:pt x="0" y="0"/>
                  </a:cubicBezTo>
                  <a:cubicBezTo>
                    <a:pt x="0" y="0"/>
                    <a:pt x="1" y="7"/>
                    <a:pt x="10" y="10"/>
                  </a:cubicBezTo>
                  <a:cubicBezTo>
                    <a:pt x="10" y="4"/>
                    <a:pt x="10" y="1"/>
                    <a:pt x="10"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2" name="Freeform 634">
              <a:extLst>
                <a:ext uri="{FF2B5EF4-FFF2-40B4-BE49-F238E27FC236}">
                  <a16:creationId xmlns:a16="http://schemas.microsoft.com/office/drawing/2014/main" id="{712BD141-5921-47ED-B823-1C5368F68A10}"/>
                </a:ext>
              </a:extLst>
            </p:cNvPr>
            <p:cNvSpPr>
              <a:spLocks/>
            </p:cNvSpPr>
            <p:nvPr/>
          </p:nvSpPr>
          <p:spPr bwMode="auto">
            <a:xfrm>
              <a:off x="5372265" y="5726931"/>
              <a:ext cx="91420" cy="128260"/>
            </a:xfrm>
            <a:custGeom>
              <a:avLst/>
              <a:gdLst>
                <a:gd name="T0" fmla="*/ 35 w 36"/>
                <a:gd name="T1" fmla="*/ 22 h 51"/>
                <a:gd name="T2" fmla="*/ 31 w 36"/>
                <a:gd name="T3" fmla="*/ 11 h 51"/>
                <a:gd name="T4" fmla="*/ 29 w 36"/>
                <a:gd name="T5" fmla="*/ 6 h 51"/>
                <a:gd name="T6" fmla="*/ 34 w 36"/>
                <a:gd name="T7" fmla="*/ 7 h 51"/>
                <a:gd name="T8" fmla="*/ 34 w 36"/>
                <a:gd name="T9" fmla="*/ 7 h 51"/>
                <a:gd name="T10" fmla="*/ 33 w 36"/>
                <a:gd name="T11" fmla="*/ 3 h 51"/>
                <a:gd name="T12" fmla="*/ 23 w 36"/>
                <a:gd name="T13" fmla="*/ 0 h 51"/>
                <a:gd name="T14" fmla="*/ 20 w 36"/>
                <a:gd name="T15" fmla="*/ 3 h 51"/>
                <a:gd name="T16" fmla="*/ 11 w 36"/>
                <a:gd name="T17" fmla="*/ 9 h 51"/>
                <a:gd name="T18" fmla="*/ 1 w 36"/>
                <a:gd name="T19" fmla="*/ 38 h 51"/>
                <a:gd name="T20" fmla="*/ 0 w 36"/>
                <a:gd name="T21" fmla="*/ 49 h 51"/>
                <a:gd name="T22" fmla="*/ 32 w 36"/>
                <a:gd name="T23" fmla="*/ 40 h 51"/>
                <a:gd name="T24" fmla="*/ 32 w 36"/>
                <a:gd name="T25" fmla="*/ 31 h 51"/>
                <a:gd name="T26" fmla="*/ 33 w 36"/>
                <a:gd name="T27" fmla="*/ 28 h 51"/>
                <a:gd name="T28" fmla="*/ 34 w 36"/>
                <a:gd name="T29" fmla="*/ 27 h 51"/>
                <a:gd name="T30" fmla="*/ 35 w 36"/>
                <a:gd name="T31" fmla="*/ 2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 h="51">
                  <a:moveTo>
                    <a:pt x="35" y="22"/>
                  </a:moveTo>
                  <a:cubicBezTo>
                    <a:pt x="34" y="20"/>
                    <a:pt x="33" y="14"/>
                    <a:pt x="31" y="11"/>
                  </a:cubicBezTo>
                  <a:cubicBezTo>
                    <a:pt x="30" y="10"/>
                    <a:pt x="30" y="8"/>
                    <a:pt x="29" y="6"/>
                  </a:cubicBezTo>
                  <a:cubicBezTo>
                    <a:pt x="34" y="7"/>
                    <a:pt x="34" y="7"/>
                    <a:pt x="34" y="7"/>
                  </a:cubicBezTo>
                  <a:cubicBezTo>
                    <a:pt x="34" y="7"/>
                    <a:pt x="34" y="7"/>
                    <a:pt x="34" y="7"/>
                  </a:cubicBezTo>
                  <a:cubicBezTo>
                    <a:pt x="35" y="6"/>
                    <a:pt x="35" y="4"/>
                    <a:pt x="33" y="3"/>
                  </a:cubicBezTo>
                  <a:cubicBezTo>
                    <a:pt x="27" y="0"/>
                    <a:pt x="23" y="0"/>
                    <a:pt x="23" y="0"/>
                  </a:cubicBezTo>
                  <a:cubicBezTo>
                    <a:pt x="20" y="3"/>
                    <a:pt x="20" y="3"/>
                    <a:pt x="20" y="3"/>
                  </a:cubicBezTo>
                  <a:cubicBezTo>
                    <a:pt x="16" y="3"/>
                    <a:pt x="13" y="6"/>
                    <a:pt x="11" y="9"/>
                  </a:cubicBezTo>
                  <a:cubicBezTo>
                    <a:pt x="6" y="18"/>
                    <a:pt x="2" y="28"/>
                    <a:pt x="1" y="38"/>
                  </a:cubicBezTo>
                  <a:cubicBezTo>
                    <a:pt x="0" y="49"/>
                    <a:pt x="0" y="49"/>
                    <a:pt x="0" y="49"/>
                  </a:cubicBezTo>
                  <a:cubicBezTo>
                    <a:pt x="0" y="49"/>
                    <a:pt x="20" y="51"/>
                    <a:pt x="32" y="40"/>
                  </a:cubicBezTo>
                  <a:cubicBezTo>
                    <a:pt x="32" y="39"/>
                    <a:pt x="32" y="35"/>
                    <a:pt x="32" y="31"/>
                  </a:cubicBezTo>
                  <a:cubicBezTo>
                    <a:pt x="32" y="30"/>
                    <a:pt x="33" y="29"/>
                    <a:pt x="33" y="28"/>
                  </a:cubicBezTo>
                  <a:cubicBezTo>
                    <a:pt x="34" y="27"/>
                    <a:pt x="34" y="27"/>
                    <a:pt x="34" y="27"/>
                  </a:cubicBezTo>
                  <a:cubicBezTo>
                    <a:pt x="35" y="26"/>
                    <a:pt x="36" y="24"/>
                    <a:pt x="35" y="22"/>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3" name="Freeform 635">
              <a:extLst>
                <a:ext uri="{FF2B5EF4-FFF2-40B4-BE49-F238E27FC236}">
                  <a16:creationId xmlns:a16="http://schemas.microsoft.com/office/drawing/2014/main" id="{B5BD5463-8377-4911-A96E-210925EEDA1D}"/>
                </a:ext>
              </a:extLst>
            </p:cNvPr>
            <p:cNvSpPr>
              <a:spLocks/>
            </p:cNvSpPr>
            <p:nvPr/>
          </p:nvSpPr>
          <p:spPr bwMode="auto">
            <a:xfrm>
              <a:off x="5166230" y="5736483"/>
              <a:ext cx="91420" cy="133718"/>
            </a:xfrm>
            <a:custGeom>
              <a:avLst/>
              <a:gdLst>
                <a:gd name="T0" fmla="*/ 23 w 36"/>
                <a:gd name="T1" fmla="*/ 1 h 53"/>
                <a:gd name="T2" fmla="*/ 20 w 36"/>
                <a:gd name="T3" fmla="*/ 3 h 53"/>
                <a:gd name="T4" fmla="*/ 11 w 36"/>
                <a:gd name="T5" fmla="*/ 10 h 53"/>
                <a:gd name="T6" fmla="*/ 1 w 36"/>
                <a:gd name="T7" fmla="*/ 38 h 53"/>
                <a:gd name="T8" fmla="*/ 0 w 36"/>
                <a:gd name="T9" fmla="*/ 49 h 53"/>
                <a:gd name="T10" fmla="*/ 30 w 36"/>
                <a:gd name="T11" fmla="*/ 41 h 53"/>
                <a:gd name="T12" fmla="*/ 32 w 36"/>
                <a:gd name="T13" fmla="*/ 12 h 53"/>
                <a:gd name="T14" fmla="*/ 31 w 36"/>
                <a:gd name="T15" fmla="*/ 7 h 53"/>
                <a:gd name="T16" fmla="*/ 34 w 36"/>
                <a:gd name="T17" fmla="*/ 8 h 53"/>
                <a:gd name="T18" fmla="*/ 36 w 36"/>
                <a:gd name="T19" fmla="*/ 5 h 53"/>
                <a:gd name="T20" fmla="*/ 23 w 36"/>
                <a:gd name="T21" fmla="*/ 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53">
                  <a:moveTo>
                    <a:pt x="23" y="1"/>
                  </a:moveTo>
                  <a:cubicBezTo>
                    <a:pt x="20" y="3"/>
                    <a:pt x="20" y="3"/>
                    <a:pt x="20" y="3"/>
                  </a:cubicBezTo>
                  <a:cubicBezTo>
                    <a:pt x="16" y="4"/>
                    <a:pt x="13" y="6"/>
                    <a:pt x="11" y="10"/>
                  </a:cubicBezTo>
                  <a:cubicBezTo>
                    <a:pt x="6" y="19"/>
                    <a:pt x="2" y="28"/>
                    <a:pt x="1" y="38"/>
                  </a:cubicBezTo>
                  <a:cubicBezTo>
                    <a:pt x="0" y="49"/>
                    <a:pt x="0" y="49"/>
                    <a:pt x="0" y="49"/>
                  </a:cubicBezTo>
                  <a:cubicBezTo>
                    <a:pt x="0" y="49"/>
                    <a:pt x="18" y="53"/>
                    <a:pt x="30" y="41"/>
                  </a:cubicBezTo>
                  <a:cubicBezTo>
                    <a:pt x="29" y="28"/>
                    <a:pt x="31" y="14"/>
                    <a:pt x="32" y="12"/>
                  </a:cubicBezTo>
                  <a:cubicBezTo>
                    <a:pt x="32" y="10"/>
                    <a:pt x="31" y="8"/>
                    <a:pt x="31" y="7"/>
                  </a:cubicBezTo>
                  <a:cubicBezTo>
                    <a:pt x="34" y="8"/>
                    <a:pt x="34" y="8"/>
                    <a:pt x="34" y="8"/>
                  </a:cubicBezTo>
                  <a:cubicBezTo>
                    <a:pt x="34" y="8"/>
                    <a:pt x="35" y="7"/>
                    <a:pt x="36" y="5"/>
                  </a:cubicBezTo>
                  <a:cubicBezTo>
                    <a:pt x="28" y="0"/>
                    <a:pt x="23" y="1"/>
                    <a:pt x="23" y="1"/>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4" name="Freeform 636">
              <a:extLst>
                <a:ext uri="{FF2B5EF4-FFF2-40B4-BE49-F238E27FC236}">
                  <a16:creationId xmlns:a16="http://schemas.microsoft.com/office/drawing/2014/main" id="{09BC9D6D-E443-4DA8-8757-D778D7CDBD20}"/>
                </a:ext>
              </a:extLst>
            </p:cNvPr>
            <p:cNvSpPr>
              <a:spLocks/>
            </p:cNvSpPr>
            <p:nvPr/>
          </p:nvSpPr>
          <p:spPr bwMode="auto">
            <a:xfrm>
              <a:off x="5219444" y="5771959"/>
              <a:ext cx="24560" cy="24560"/>
            </a:xfrm>
            <a:custGeom>
              <a:avLst/>
              <a:gdLst>
                <a:gd name="T0" fmla="*/ 10 w 10"/>
                <a:gd name="T1" fmla="*/ 1 h 10"/>
                <a:gd name="T2" fmla="*/ 0 w 10"/>
                <a:gd name="T3" fmla="*/ 0 h 10"/>
                <a:gd name="T4" fmla="*/ 10 w 10"/>
                <a:gd name="T5" fmla="*/ 10 h 10"/>
                <a:gd name="T6" fmla="*/ 10 w 10"/>
                <a:gd name="T7" fmla="*/ 1 h 10"/>
              </a:gdLst>
              <a:ahLst/>
              <a:cxnLst>
                <a:cxn ang="0">
                  <a:pos x="T0" y="T1"/>
                </a:cxn>
                <a:cxn ang="0">
                  <a:pos x="T2" y="T3"/>
                </a:cxn>
                <a:cxn ang="0">
                  <a:pos x="T4" y="T5"/>
                </a:cxn>
                <a:cxn ang="0">
                  <a:pos x="T6" y="T7"/>
                </a:cxn>
              </a:cxnLst>
              <a:rect l="0" t="0" r="r" b="b"/>
              <a:pathLst>
                <a:path w="10" h="10">
                  <a:moveTo>
                    <a:pt x="10" y="1"/>
                  </a:moveTo>
                  <a:cubicBezTo>
                    <a:pt x="0" y="0"/>
                    <a:pt x="0" y="0"/>
                    <a:pt x="0" y="0"/>
                  </a:cubicBezTo>
                  <a:cubicBezTo>
                    <a:pt x="0" y="0"/>
                    <a:pt x="1" y="7"/>
                    <a:pt x="10" y="10"/>
                  </a:cubicBezTo>
                  <a:cubicBezTo>
                    <a:pt x="10" y="4"/>
                    <a:pt x="10" y="1"/>
                    <a:pt x="10" y="1"/>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5" name="Freeform 637">
              <a:extLst>
                <a:ext uri="{FF2B5EF4-FFF2-40B4-BE49-F238E27FC236}">
                  <a16:creationId xmlns:a16="http://schemas.microsoft.com/office/drawing/2014/main" id="{709C7590-7DEA-4738-903C-0E97F2D7A21D}"/>
                </a:ext>
              </a:extLst>
            </p:cNvPr>
            <p:cNvSpPr>
              <a:spLocks/>
            </p:cNvSpPr>
            <p:nvPr/>
          </p:nvSpPr>
          <p:spPr bwMode="auto">
            <a:xfrm>
              <a:off x="5422750" y="5759679"/>
              <a:ext cx="40934" cy="34112"/>
            </a:xfrm>
            <a:custGeom>
              <a:avLst/>
              <a:gdLst>
                <a:gd name="T0" fmla="*/ 13 w 16"/>
                <a:gd name="T1" fmla="*/ 2 h 14"/>
                <a:gd name="T2" fmla="*/ 0 w 16"/>
                <a:gd name="T3" fmla="*/ 0 h 14"/>
                <a:gd name="T4" fmla="*/ 12 w 16"/>
                <a:gd name="T5" fmla="*/ 13 h 14"/>
                <a:gd name="T6" fmla="*/ 14 w 16"/>
                <a:gd name="T7" fmla="*/ 14 h 14"/>
                <a:gd name="T8" fmla="*/ 15 w 16"/>
                <a:gd name="T9" fmla="*/ 9 h 14"/>
                <a:gd name="T10" fmla="*/ 13 w 16"/>
                <a:gd name="T11" fmla="*/ 2 h 14"/>
              </a:gdLst>
              <a:ahLst/>
              <a:cxnLst>
                <a:cxn ang="0">
                  <a:pos x="T0" y="T1"/>
                </a:cxn>
                <a:cxn ang="0">
                  <a:pos x="T2" y="T3"/>
                </a:cxn>
                <a:cxn ang="0">
                  <a:pos x="T4" y="T5"/>
                </a:cxn>
                <a:cxn ang="0">
                  <a:pos x="T6" y="T7"/>
                </a:cxn>
                <a:cxn ang="0">
                  <a:pos x="T8" y="T9"/>
                </a:cxn>
                <a:cxn ang="0">
                  <a:pos x="T10" y="T11"/>
                </a:cxn>
              </a:cxnLst>
              <a:rect l="0" t="0" r="r" b="b"/>
              <a:pathLst>
                <a:path w="16" h="14">
                  <a:moveTo>
                    <a:pt x="13" y="2"/>
                  </a:moveTo>
                  <a:cubicBezTo>
                    <a:pt x="0" y="0"/>
                    <a:pt x="0" y="0"/>
                    <a:pt x="0" y="0"/>
                  </a:cubicBezTo>
                  <a:cubicBezTo>
                    <a:pt x="0" y="0"/>
                    <a:pt x="5" y="11"/>
                    <a:pt x="12" y="13"/>
                  </a:cubicBezTo>
                  <a:cubicBezTo>
                    <a:pt x="13" y="13"/>
                    <a:pt x="14" y="14"/>
                    <a:pt x="14" y="14"/>
                  </a:cubicBezTo>
                  <a:cubicBezTo>
                    <a:pt x="15" y="12"/>
                    <a:pt x="16" y="11"/>
                    <a:pt x="15" y="9"/>
                  </a:cubicBezTo>
                  <a:cubicBezTo>
                    <a:pt x="15" y="8"/>
                    <a:pt x="14" y="5"/>
                    <a:pt x="13" y="2"/>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6" name="Freeform 638">
              <a:extLst>
                <a:ext uri="{FF2B5EF4-FFF2-40B4-BE49-F238E27FC236}">
                  <a16:creationId xmlns:a16="http://schemas.microsoft.com/office/drawing/2014/main" id="{EDBA407D-74E3-48B1-A8C0-428EDA388BF9}"/>
                </a:ext>
              </a:extLst>
            </p:cNvPr>
            <p:cNvSpPr>
              <a:spLocks/>
            </p:cNvSpPr>
            <p:nvPr/>
          </p:nvSpPr>
          <p:spPr bwMode="auto">
            <a:xfrm>
              <a:off x="5276752" y="5731025"/>
              <a:ext cx="8187" cy="5458"/>
            </a:xfrm>
            <a:custGeom>
              <a:avLst/>
              <a:gdLst>
                <a:gd name="T0" fmla="*/ 3 w 3"/>
                <a:gd name="T1" fmla="*/ 0 h 2"/>
                <a:gd name="T2" fmla="*/ 0 w 3"/>
                <a:gd name="T3" fmla="*/ 1 h 2"/>
                <a:gd name="T4" fmla="*/ 3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0" y="1"/>
                    <a:pt x="0" y="1"/>
                    <a:pt x="0" y="1"/>
                  </a:cubicBezTo>
                  <a:cubicBezTo>
                    <a:pt x="0" y="1"/>
                    <a:pt x="1" y="2"/>
                    <a:pt x="3" y="2"/>
                  </a:cubicBezTo>
                  <a:cubicBezTo>
                    <a:pt x="3" y="1"/>
                    <a:pt x="3" y="0"/>
                    <a:pt x="3"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7" name="Freeform 639">
              <a:extLst>
                <a:ext uri="{FF2B5EF4-FFF2-40B4-BE49-F238E27FC236}">
                  <a16:creationId xmlns:a16="http://schemas.microsoft.com/office/drawing/2014/main" id="{EB5C716C-85E0-4B00-92DC-61A82CC2DF03}"/>
                </a:ext>
              </a:extLst>
            </p:cNvPr>
            <p:cNvSpPr>
              <a:spLocks/>
            </p:cNvSpPr>
            <p:nvPr/>
          </p:nvSpPr>
          <p:spPr bwMode="auto">
            <a:xfrm>
              <a:off x="5108922" y="5716015"/>
              <a:ext cx="8187" cy="5458"/>
            </a:xfrm>
            <a:custGeom>
              <a:avLst/>
              <a:gdLst>
                <a:gd name="T0" fmla="*/ 3 w 3"/>
                <a:gd name="T1" fmla="*/ 0 h 2"/>
                <a:gd name="T2" fmla="*/ 0 w 3"/>
                <a:gd name="T3" fmla="*/ 0 h 2"/>
                <a:gd name="T4" fmla="*/ 3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0" y="0"/>
                    <a:pt x="0" y="0"/>
                    <a:pt x="0" y="0"/>
                  </a:cubicBezTo>
                  <a:cubicBezTo>
                    <a:pt x="0" y="0"/>
                    <a:pt x="2" y="1"/>
                    <a:pt x="3" y="2"/>
                  </a:cubicBezTo>
                  <a:cubicBezTo>
                    <a:pt x="3" y="1"/>
                    <a:pt x="3" y="0"/>
                    <a:pt x="3" y="0"/>
                  </a:cubicBezTo>
                </a:path>
              </a:pathLst>
            </a:custGeom>
            <a:solidFill>
              <a:srgbClr val="CB8C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8" name="Freeform 640">
              <a:extLst>
                <a:ext uri="{FF2B5EF4-FFF2-40B4-BE49-F238E27FC236}">
                  <a16:creationId xmlns:a16="http://schemas.microsoft.com/office/drawing/2014/main" id="{A5F789B6-2413-463A-B349-77189CF71571}"/>
                </a:ext>
              </a:extLst>
            </p:cNvPr>
            <p:cNvSpPr>
              <a:spLocks/>
            </p:cNvSpPr>
            <p:nvPr/>
          </p:nvSpPr>
          <p:spPr bwMode="auto">
            <a:xfrm>
              <a:off x="5631515" y="5894761"/>
              <a:ext cx="45028" cy="6822"/>
            </a:xfrm>
            <a:custGeom>
              <a:avLst/>
              <a:gdLst>
                <a:gd name="T0" fmla="*/ 17 w 18"/>
                <a:gd name="T1" fmla="*/ 3 h 3"/>
                <a:gd name="T2" fmla="*/ 1 w 18"/>
                <a:gd name="T3" fmla="*/ 3 h 3"/>
                <a:gd name="T4" fmla="*/ 0 w 18"/>
                <a:gd name="T5" fmla="*/ 2 h 3"/>
                <a:gd name="T6" fmla="*/ 1 w 18"/>
                <a:gd name="T7" fmla="*/ 0 h 3"/>
                <a:gd name="T8" fmla="*/ 17 w 18"/>
                <a:gd name="T9" fmla="*/ 0 h 3"/>
                <a:gd name="T10" fmla="*/ 18 w 18"/>
                <a:gd name="T11" fmla="*/ 2 h 3"/>
                <a:gd name="T12" fmla="*/ 17 w 18"/>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18" h="3">
                  <a:moveTo>
                    <a:pt x="17" y="3"/>
                  </a:moveTo>
                  <a:cubicBezTo>
                    <a:pt x="1" y="3"/>
                    <a:pt x="1" y="3"/>
                    <a:pt x="1" y="3"/>
                  </a:cubicBezTo>
                  <a:cubicBezTo>
                    <a:pt x="0" y="3"/>
                    <a:pt x="0" y="2"/>
                    <a:pt x="0" y="2"/>
                  </a:cubicBezTo>
                  <a:cubicBezTo>
                    <a:pt x="0" y="1"/>
                    <a:pt x="0" y="0"/>
                    <a:pt x="1" y="0"/>
                  </a:cubicBezTo>
                  <a:cubicBezTo>
                    <a:pt x="17" y="0"/>
                    <a:pt x="17" y="0"/>
                    <a:pt x="17" y="0"/>
                  </a:cubicBezTo>
                  <a:cubicBezTo>
                    <a:pt x="18" y="0"/>
                    <a:pt x="18" y="1"/>
                    <a:pt x="18" y="2"/>
                  </a:cubicBezTo>
                  <a:cubicBezTo>
                    <a:pt x="18" y="2"/>
                    <a:pt x="18" y="3"/>
                    <a:pt x="17" y="3"/>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9" name="Freeform 641">
              <a:extLst>
                <a:ext uri="{FF2B5EF4-FFF2-40B4-BE49-F238E27FC236}">
                  <a16:creationId xmlns:a16="http://schemas.microsoft.com/office/drawing/2014/main" id="{8B3CCF91-87F4-4918-B01F-7F5CDE24D24D}"/>
                </a:ext>
              </a:extLst>
            </p:cNvPr>
            <p:cNvSpPr>
              <a:spLocks/>
            </p:cNvSpPr>
            <p:nvPr/>
          </p:nvSpPr>
          <p:spPr bwMode="auto">
            <a:xfrm>
              <a:off x="5575571" y="5816986"/>
              <a:ext cx="95513" cy="6822"/>
            </a:xfrm>
            <a:custGeom>
              <a:avLst/>
              <a:gdLst>
                <a:gd name="T0" fmla="*/ 37 w 38"/>
                <a:gd name="T1" fmla="*/ 3 h 3"/>
                <a:gd name="T2" fmla="*/ 2 w 38"/>
                <a:gd name="T3" fmla="*/ 3 h 3"/>
                <a:gd name="T4" fmla="*/ 0 w 38"/>
                <a:gd name="T5" fmla="*/ 1 h 3"/>
                <a:gd name="T6" fmla="*/ 2 w 38"/>
                <a:gd name="T7" fmla="*/ 0 h 3"/>
                <a:gd name="T8" fmla="*/ 37 w 38"/>
                <a:gd name="T9" fmla="*/ 0 h 3"/>
                <a:gd name="T10" fmla="*/ 38 w 38"/>
                <a:gd name="T11" fmla="*/ 1 h 3"/>
                <a:gd name="T12" fmla="*/ 37 w 38"/>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38" h="3">
                  <a:moveTo>
                    <a:pt x="37" y="3"/>
                  </a:moveTo>
                  <a:cubicBezTo>
                    <a:pt x="2" y="3"/>
                    <a:pt x="2" y="3"/>
                    <a:pt x="2" y="3"/>
                  </a:cubicBezTo>
                  <a:cubicBezTo>
                    <a:pt x="1" y="3"/>
                    <a:pt x="0" y="2"/>
                    <a:pt x="0" y="1"/>
                  </a:cubicBezTo>
                  <a:cubicBezTo>
                    <a:pt x="0" y="1"/>
                    <a:pt x="1" y="0"/>
                    <a:pt x="2" y="0"/>
                  </a:cubicBezTo>
                  <a:cubicBezTo>
                    <a:pt x="37" y="0"/>
                    <a:pt x="37" y="0"/>
                    <a:pt x="37" y="0"/>
                  </a:cubicBezTo>
                  <a:cubicBezTo>
                    <a:pt x="37" y="0"/>
                    <a:pt x="38" y="1"/>
                    <a:pt x="38" y="1"/>
                  </a:cubicBezTo>
                  <a:cubicBezTo>
                    <a:pt x="38" y="2"/>
                    <a:pt x="37" y="3"/>
                    <a:pt x="37"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0" name="Freeform 642">
              <a:extLst>
                <a:ext uri="{FF2B5EF4-FFF2-40B4-BE49-F238E27FC236}">
                  <a16:creationId xmlns:a16="http://schemas.microsoft.com/office/drawing/2014/main" id="{DCFE26CB-3AF2-4205-A378-A9E1A6F3056E}"/>
                </a:ext>
              </a:extLst>
            </p:cNvPr>
            <p:cNvSpPr>
              <a:spLocks/>
            </p:cNvSpPr>
            <p:nvPr/>
          </p:nvSpPr>
          <p:spPr bwMode="auto">
            <a:xfrm>
              <a:off x="5583758" y="5894761"/>
              <a:ext cx="30018" cy="6822"/>
            </a:xfrm>
            <a:custGeom>
              <a:avLst/>
              <a:gdLst>
                <a:gd name="T0" fmla="*/ 11 w 12"/>
                <a:gd name="T1" fmla="*/ 3 h 3"/>
                <a:gd name="T2" fmla="*/ 2 w 12"/>
                <a:gd name="T3" fmla="*/ 3 h 3"/>
                <a:gd name="T4" fmla="*/ 0 w 12"/>
                <a:gd name="T5" fmla="*/ 2 h 3"/>
                <a:gd name="T6" fmla="*/ 2 w 12"/>
                <a:gd name="T7" fmla="*/ 0 h 3"/>
                <a:gd name="T8" fmla="*/ 11 w 12"/>
                <a:gd name="T9" fmla="*/ 0 h 3"/>
                <a:gd name="T10" fmla="*/ 12 w 12"/>
                <a:gd name="T11" fmla="*/ 2 h 3"/>
                <a:gd name="T12" fmla="*/ 11 w 12"/>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12" h="3">
                  <a:moveTo>
                    <a:pt x="11" y="3"/>
                  </a:moveTo>
                  <a:cubicBezTo>
                    <a:pt x="2" y="3"/>
                    <a:pt x="2" y="3"/>
                    <a:pt x="2" y="3"/>
                  </a:cubicBezTo>
                  <a:cubicBezTo>
                    <a:pt x="1" y="3"/>
                    <a:pt x="0" y="2"/>
                    <a:pt x="0" y="2"/>
                  </a:cubicBezTo>
                  <a:cubicBezTo>
                    <a:pt x="0" y="1"/>
                    <a:pt x="1" y="0"/>
                    <a:pt x="2" y="0"/>
                  </a:cubicBezTo>
                  <a:cubicBezTo>
                    <a:pt x="11" y="0"/>
                    <a:pt x="11" y="0"/>
                    <a:pt x="11" y="0"/>
                  </a:cubicBezTo>
                  <a:cubicBezTo>
                    <a:pt x="12" y="0"/>
                    <a:pt x="12" y="1"/>
                    <a:pt x="12" y="2"/>
                  </a:cubicBezTo>
                  <a:cubicBezTo>
                    <a:pt x="12" y="2"/>
                    <a:pt x="12" y="3"/>
                    <a:pt x="11" y="3"/>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1" name="Freeform 643">
              <a:extLst>
                <a:ext uri="{FF2B5EF4-FFF2-40B4-BE49-F238E27FC236}">
                  <a16:creationId xmlns:a16="http://schemas.microsoft.com/office/drawing/2014/main" id="{5CB9263D-E2FA-4043-9BF1-A1F24D44E43A}"/>
                </a:ext>
              </a:extLst>
            </p:cNvPr>
            <p:cNvSpPr>
              <a:spLocks/>
            </p:cNvSpPr>
            <p:nvPr/>
          </p:nvSpPr>
          <p:spPr bwMode="auto">
            <a:xfrm>
              <a:off x="4913802" y="5778781"/>
              <a:ext cx="649489" cy="173288"/>
            </a:xfrm>
            <a:custGeom>
              <a:avLst/>
              <a:gdLst>
                <a:gd name="T0" fmla="*/ 233 w 259"/>
                <a:gd name="T1" fmla="*/ 53 h 69"/>
                <a:gd name="T2" fmla="*/ 232 w 259"/>
                <a:gd name="T3" fmla="*/ 52 h 69"/>
                <a:gd name="T4" fmla="*/ 233 w 259"/>
                <a:gd name="T5" fmla="*/ 51 h 69"/>
                <a:gd name="T6" fmla="*/ 259 w 259"/>
                <a:gd name="T7" fmla="*/ 51 h 69"/>
                <a:gd name="T8" fmla="*/ 259 w 259"/>
                <a:gd name="T9" fmla="*/ 49 h 69"/>
                <a:gd name="T10" fmla="*/ 239 w 259"/>
                <a:gd name="T11" fmla="*/ 29 h 69"/>
                <a:gd name="T12" fmla="*/ 225 w 259"/>
                <a:gd name="T13" fmla="*/ 34 h 69"/>
                <a:gd name="T14" fmla="*/ 194 w 259"/>
                <a:gd name="T15" fmla="*/ 6 h 69"/>
                <a:gd name="T16" fmla="*/ 175 w 259"/>
                <a:gd name="T17" fmla="*/ 13 h 69"/>
                <a:gd name="T18" fmla="*/ 152 w 259"/>
                <a:gd name="T19" fmla="*/ 3 h 69"/>
                <a:gd name="T20" fmla="*/ 134 w 259"/>
                <a:gd name="T21" fmla="*/ 9 h 69"/>
                <a:gd name="T22" fmla="*/ 114 w 259"/>
                <a:gd name="T23" fmla="*/ 0 h 69"/>
                <a:gd name="T24" fmla="*/ 93 w 259"/>
                <a:gd name="T25" fmla="*/ 9 h 69"/>
                <a:gd name="T26" fmla="*/ 70 w 259"/>
                <a:gd name="T27" fmla="*/ 0 h 69"/>
                <a:gd name="T28" fmla="*/ 38 w 259"/>
                <a:gd name="T29" fmla="*/ 21 h 69"/>
                <a:gd name="T30" fmla="*/ 25 w 259"/>
                <a:gd name="T31" fmla="*/ 18 h 69"/>
                <a:gd name="T32" fmla="*/ 0 w 259"/>
                <a:gd name="T33" fmla="*/ 43 h 69"/>
                <a:gd name="T34" fmla="*/ 25 w 259"/>
                <a:gd name="T35" fmla="*/ 69 h 69"/>
                <a:gd name="T36" fmla="*/ 239 w 259"/>
                <a:gd name="T37" fmla="*/ 69 h 69"/>
                <a:gd name="T38" fmla="*/ 259 w 259"/>
                <a:gd name="T39" fmla="*/ 53 h 69"/>
                <a:gd name="T40" fmla="*/ 233 w 259"/>
                <a:gd name="T41" fmla="*/ 53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9" h="69">
                  <a:moveTo>
                    <a:pt x="233" y="53"/>
                  </a:moveTo>
                  <a:cubicBezTo>
                    <a:pt x="232" y="53"/>
                    <a:pt x="232" y="53"/>
                    <a:pt x="232" y="52"/>
                  </a:cubicBezTo>
                  <a:cubicBezTo>
                    <a:pt x="232" y="51"/>
                    <a:pt x="232" y="51"/>
                    <a:pt x="233" y="51"/>
                  </a:cubicBezTo>
                  <a:cubicBezTo>
                    <a:pt x="259" y="51"/>
                    <a:pt x="259" y="51"/>
                    <a:pt x="259" y="51"/>
                  </a:cubicBezTo>
                  <a:cubicBezTo>
                    <a:pt x="259" y="50"/>
                    <a:pt x="259" y="49"/>
                    <a:pt x="259" y="49"/>
                  </a:cubicBezTo>
                  <a:cubicBezTo>
                    <a:pt x="259" y="38"/>
                    <a:pt x="250" y="29"/>
                    <a:pt x="239" y="29"/>
                  </a:cubicBezTo>
                  <a:cubicBezTo>
                    <a:pt x="233" y="29"/>
                    <a:pt x="228" y="31"/>
                    <a:pt x="225" y="34"/>
                  </a:cubicBezTo>
                  <a:cubicBezTo>
                    <a:pt x="223" y="19"/>
                    <a:pt x="210" y="6"/>
                    <a:pt x="194" y="6"/>
                  </a:cubicBezTo>
                  <a:cubicBezTo>
                    <a:pt x="187" y="6"/>
                    <a:pt x="180" y="9"/>
                    <a:pt x="175" y="13"/>
                  </a:cubicBezTo>
                  <a:cubicBezTo>
                    <a:pt x="169" y="6"/>
                    <a:pt x="161" y="3"/>
                    <a:pt x="152" y="3"/>
                  </a:cubicBezTo>
                  <a:cubicBezTo>
                    <a:pt x="145" y="3"/>
                    <a:pt x="139" y="5"/>
                    <a:pt x="134" y="9"/>
                  </a:cubicBezTo>
                  <a:cubicBezTo>
                    <a:pt x="129" y="3"/>
                    <a:pt x="122" y="0"/>
                    <a:pt x="114" y="0"/>
                  </a:cubicBezTo>
                  <a:cubicBezTo>
                    <a:pt x="106" y="0"/>
                    <a:pt x="98" y="3"/>
                    <a:pt x="93" y="9"/>
                  </a:cubicBezTo>
                  <a:cubicBezTo>
                    <a:pt x="87" y="3"/>
                    <a:pt x="79" y="0"/>
                    <a:pt x="70" y="0"/>
                  </a:cubicBezTo>
                  <a:cubicBezTo>
                    <a:pt x="55" y="0"/>
                    <a:pt x="43" y="9"/>
                    <a:pt x="38" y="21"/>
                  </a:cubicBezTo>
                  <a:cubicBezTo>
                    <a:pt x="34" y="19"/>
                    <a:pt x="30" y="18"/>
                    <a:pt x="25" y="18"/>
                  </a:cubicBezTo>
                  <a:cubicBezTo>
                    <a:pt x="11" y="18"/>
                    <a:pt x="0" y="29"/>
                    <a:pt x="0" y="43"/>
                  </a:cubicBezTo>
                  <a:cubicBezTo>
                    <a:pt x="0" y="57"/>
                    <a:pt x="11" y="69"/>
                    <a:pt x="25" y="69"/>
                  </a:cubicBezTo>
                  <a:cubicBezTo>
                    <a:pt x="239" y="69"/>
                    <a:pt x="239" y="69"/>
                    <a:pt x="239" y="69"/>
                  </a:cubicBezTo>
                  <a:cubicBezTo>
                    <a:pt x="248" y="69"/>
                    <a:pt x="256" y="62"/>
                    <a:pt x="259" y="53"/>
                  </a:cubicBezTo>
                  <a:lnTo>
                    <a:pt x="233" y="5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2" name="Freeform 644">
              <a:extLst>
                <a:ext uri="{FF2B5EF4-FFF2-40B4-BE49-F238E27FC236}">
                  <a16:creationId xmlns:a16="http://schemas.microsoft.com/office/drawing/2014/main" id="{8BB33C28-7B9E-43CF-915D-C1CCB0296492}"/>
                </a:ext>
              </a:extLst>
            </p:cNvPr>
            <p:cNvSpPr>
              <a:spLocks/>
            </p:cNvSpPr>
            <p:nvPr/>
          </p:nvSpPr>
          <p:spPr bwMode="auto">
            <a:xfrm>
              <a:off x="4913802" y="592750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3" name="Freeform 645">
              <a:extLst>
                <a:ext uri="{FF2B5EF4-FFF2-40B4-BE49-F238E27FC236}">
                  <a16:creationId xmlns:a16="http://schemas.microsoft.com/office/drawing/2014/main" id="{9F558199-58F1-4642-8085-6F069DB7E0F8}"/>
                </a:ext>
              </a:extLst>
            </p:cNvPr>
            <p:cNvSpPr>
              <a:spLocks/>
            </p:cNvSpPr>
            <p:nvPr/>
          </p:nvSpPr>
          <p:spPr bwMode="auto">
            <a:xfrm>
              <a:off x="4926083" y="5792426"/>
              <a:ext cx="723170" cy="159643"/>
            </a:xfrm>
            <a:custGeom>
              <a:avLst/>
              <a:gdLst>
                <a:gd name="T0" fmla="*/ 287 w 288"/>
                <a:gd name="T1" fmla="*/ 48 h 64"/>
                <a:gd name="T2" fmla="*/ 254 w 288"/>
                <a:gd name="T3" fmla="*/ 48 h 64"/>
                <a:gd name="T4" fmla="*/ 240 w 288"/>
                <a:gd name="T5" fmla="*/ 48 h 64"/>
                <a:gd name="T6" fmla="*/ 234 w 288"/>
                <a:gd name="T7" fmla="*/ 48 h 64"/>
                <a:gd name="T8" fmla="*/ 223 w 288"/>
                <a:gd name="T9" fmla="*/ 54 h 64"/>
                <a:gd name="T10" fmla="*/ 229 w 288"/>
                <a:gd name="T11" fmla="*/ 24 h 64"/>
                <a:gd name="T12" fmla="*/ 223 w 288"/>
                <a:gd name="T13" fmla="*/ 27 h 64"/>
                <a:gd name="T14" fmla="*/ 219 w 288"/>
                <a:gd name="T15" fmla="*/ 46 h 64"/>
                <a:gd name="T16" fmla="*/ 218 w 288"/>
                <a:gd name="T17" fmla="*/ 54 h 64"/>
                <a:gd name="T18" fmla="*/ 148 w 288"/>
                <a:gd name="T19" fmla="*/ 54 h 64"/>
                <a:gd name="T20" fmla="*/ 165 w 288"/>
                <a:gd name="T21" fmla="*/ 3 h 64"/>
                <a:gd name="T22" fmla="*/ 161 w 288"/>
                <a:gd name="T23" fmla="*/ 1 h 64"/>
                <a:gd name="T24" fmla="*/ 144 w 288"/>
                <a:gd name="T25" fmla="*/ 46 h 64"/>
                <a:gd name="T26" fmla="*/ 143 w 288"/>
                <a:gd name="T27" fmla="*/ 54 h 64"/>
                <a:gd name="T28" fmla="*/ 73 w 288"/>
                <a:gd name="T29" fmla="*/ 54 h 64"/>
                <a:gd name="T30" fmla="*/ 93 w 288"/>
                <a:gd name="T31" fmla="*/ 0 h 64"/>
                <a:gd name="T32" fmla="*/ 88 w 288"/>
                <a:gd name="T33" fmla="*/ 4 h 64"/>
                <a:gd name="T34" fmla="*/ 85 w 288"/>
                <a:gd name="T35" fmla="*/ 2 h 64"/>
                <a:gd name="T36" fmla="*/ 69 w 288"/>
                <a:gd name="T37" fmla="*/ 46 h 64"/>
                <a:gd name="T38" fmla="*/ 68 w 288"/>
                <a:gd name="T39" fmla="*/ 54 h 64"/>
                <a:gd name="T40" fmla="*/ 0 w 288"/>
                <a:gd name="T41" fmla="*/ 54 h 64"/>
                <a:gd name="T42" fmla="*/ 20 w 288"/>
                <a:gd name="T43" fmla="*/ 64 h 64"/>
                <a:gd name="T44" fmla="*/ 234 w 288"/>
                <a:gd name="T45" fmla="*/ 64 h 64"/>
                <a:gd name="T46" fmla="*/ 253 w 288"/>
                <a:gd name="T47" fmla="*/ 51 h 64"/>
                <a:gd name="T48" fmla="*/ 287 w 288"/>
                <a:gd name="T49" fmla="*/ 51 h 64"/>
                <a:gd name="T50" fmla="*/ 288 w 288"/>
                <a:gd name="T51" fmla="*/ 50 h 64"/>
                <a:gd name="T52" fmla="*/ 287 w 288"/>
                <a:gd name="T53" fmla="*/ 4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88" h="64">
                  <a:moveTo>
                    <a:pt x="287" y="48"/>
                  </a:moveTo>
                  <a:cubicBezTo>
                    <a:pt x="254" y="48"/>
                    <a:pt x="254" y="48"/>
                    <a:pt x="254" y="48"/>
                  </a:cubicBezTo>
                  <a:cubicBezTo>
                    <a:pt x="240" y="48"/>
                    <a:pt x="240" y="48"/>
                    <a:pt x="240" y="48"/>
                  </a:cubicBezTo>
                  <a:cubicBezTo>
                    <a:pt x="234" y="48"/>
                    <a:pt x="234" y="48"/>
                    <a:pt x="234" y="48"/>
                  </a:cubicBezTo>
                  <a:cubicBezTo>
                    <a:pt x="231" y="51"/>
                    <a:pt x="227" y="53"/>
                    <a:pt x="223" y="54"/>
                  </a:cubicBezTo>
                  <a:cubicBezTo>
                    <a:pt x="223" y="46"/>
                    <a:pt x="225" y="35"/>
                    <a:pt x="229" y="24"/>
                  </a:cubicBezTo>
                  <a:cubicBezTo>
                    <a:pt x="226" y="25"/>
                    <a:pt x="224" y="26"/>
                    <a:pt x="223" y="27"/>
                  </a:cubicBezTo>
                  <a:cubicBezTo>
                    <a:pt x="220" y="34"/>
                    <a:pt x="219" y="41"/>
                    <a:pt x="219" y="46"/>
                  </a:cubicBezTo>
                  <a:cubicBezTo>
                    <a:pt x="218" y="49"/>
                    <a:pt x="218" y="52"/>
                    <a:pt x="218" y="54"/>
                  </a:cubicBezTo>
                  <a:cubicBezTo>
                    <a:pt x="148" y="54"/>
                    <a:pt x="148" y="54"/>
                    <a:pt x="148" y="54"/>
                  </a:cubicBezTo>
                  <a:cubicBezTo>
                    <a:pt x="148" y="41"/>
                    <a:pt x="152" y="21"/>
                    <a:pt x="165" y="3"/>
                  </a:cubicBezTo>
                  <a:cubicBezTo>
                    <a:pt x="164" y="3"/>
                    <a:pt x="162" y="2"/>
                    <a:pt x="161" y="1"/>
                  </a:cubicBezTo>
                  <a:cubicBezTo>
                    <a:pt x="149" y="17"/>
                    <a:pt x="145" y="34"/>
                    <a:pt x="144" y="46"/>
                  </a:cubicBezTo>
                  <a:cubicBezTo>
                    <a:pt x="143" y="49"/>
                    <a:pt x="143" y="52"/>
                    <a:pt x="143" y="54"/>
                  </a:cubicBezTo>
                  <a:cubicBezTo>
                    <a:pt x="73" y="54"/>
                    <a:pt x="73" y="54"/>
                    <a:pt x="73" y="54"/>
                  </a:cubicBezTo>
                  <a:cubicBezTo>
                    <a:pt x="73" y="40"/>
                    <a:pt x="77" y="18"/>
                    <a:pt x="93" y="0"/>
                  </a:cubicBezTo>
                  <a:cubicBezTo>
                    <a:pt x="91" y="1"/>
                    <a:pt x="90" y="2"/>
                    <a:pt x="88" y="4"/>
                  </a:cubicBezTo>
                  <a:cubicBezTo>
                    <a:pt x="87" y="3"/>
                    <a:pt x="86" y="2"/>
                    <a:pt x="85" y="2"/>
                  </a:cubicBezTo>
                  <a:cubicBezTo>
                    <a:pt x="74" y="17"/>
                    <a:pt x="70" y="34"/>
                    <a:pt x="69" y="46"/>
                  </a:cubicBezTo>
                  <a:cubicBezTo>
                    <a:pt x="68" y="49"/>
                    <a:pt x="68" y="52"/>
                    <a:pt x="68" y="54"/>
                  </a:cubicBezTo>
                  <a:cubicBezTo>
                    <a:pt x="0" y="54"/>
                    <a:pt x="0" y="54"/>
                    <a:pt x="0" y="54"/>
                  </a:cubicBezTo>
                  <a:cubicBezTo>
                    <a:pt x="5" y="60"/>
                    <a:pt x="12" y="64"/>
                    <a:pt x="20" y="64"/>
                  </a:cubicBezTo>
                  <a:cubicBezTo>
                    <a:pt x="234" y="64"/>
                    <a:pt x="234" y="64"/>
                    <a:pt x="234" y="64"/>
                  </a:cubicBezTo>
                  <a:cubicBezTo>
                    <a:pt x="243" y="64"/>
                    <a:pt x="250" y="58"/>
                    <a:pt x="253" y="51"/>
                  </a:cubicBezTo>
                  <a:cubicBezTo>
                    <a:pt x="287" y="51"/>
                    <a:pt x="287" y="51"/>
                    <a:pt x="287" y="51"/>
                  </a:cubicBezTo>
                  <a:cubicBezTo>
                    <a:pt x="288" y="51"/>
                    <a:pt x="288" y="50"/>
                    <a:pt x="288" y="50"/>
                  </a:cubicBezTo>
                  <a:cubicBezTo>
                    <a:pt x="288" y="49"/>
                    <a:pt x="288" y="48"/>
                    <a:pt x="287" y="48"/>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4" name="Freeform 646">
              <a:extLst>
                <a:ext uri="{FF2B5EF4-FFF2-40B4-BE49-F238E27FC236}">
                  <a16:creationId xmlns:a16="http://schemas.microsoft.com/office/drawing/2014/main" id="{977B3138-D7C2-4553-8295-4605C3C3C5EC}"/>
                </a:ext>
              </a:extLst>
            </p:cNvPr>
            <p:cNvSpPr>
              <a:spLocks/>
            </p:cNvSpPr>
            <p:nvPr/>
          </p:nvSpPr>
          <p:spPr bwMode="auto">
            <a:xfrm>
              <a:off x="5518263" y="5852463"/>
              <a:ext cx="45028" cy="54579"/>
            </a:xfrm>
            <a:custGeom>
              <a:avLst/>
              <a:gdLst>
                <a:gd name="T0" fmla="*/ 3 w 18"/>
                <a:gd name="T1" fmla="*/ 0 h 22"/>
                <a:gd name="T2" fmla="*/ 3 w 18"/>
                <a:gd name="T3" fmla="*/ 12 h 22"/>
                <a:gd name="T4" fmla="*/ 0 w 18"/>
                <a:gd name="T5" fmla="*/ 22 h 22"/>
                <a:gd name="T6" fmla="*/ 18 w 18"/>
                <a:gd name="T7" fmla="*/ 22 h 22"/>
                <a:gd name="T8" fmla="*/ 18 w 18"/>
                <a:gd name="T9" fmla="*/ 20 h 22"/>
                <a:gd name="T10" fmla="*/ 3 w 18"/>
                <a:gd name="T11" fmla="*/ 0 h 22"/>
              </a:gdLst>
              <a:ahLst/>
              <a:cxnLst>
                <a:cxn ang="0">
                  <a:pos x="T0" y="T1"/>
                </a:cxn>
                <a:cxn ang="0">
                  <a:pos x="T2" y="T3"/>
                </a:cxn>
                <a:cxn ang="0">
                  <a:pos x="T4" y="T5"/>
                </a:cxn>
                <a:cxn ang="0">
                  <a:pos x="T6" y="T7"/>
                </a:cxn>
                <a:cxn ang="0">
                  <a:pos x="T8" y="T9"/>
                </a:cxn>
                <a:cxn ang="0">
                  <a:pos x="T10" y="T11"/>
                </a:cxn>
              </a:cxnLst>
              <a:rect l="0" t="0" r="r" b="b"/>
              <a:pathLst>
                <a:path w="18" h="22">
                  <a:moveTo>
                    <a:pt x="3" y="0"/>
                  </a:moveTo>
                  <a:cubicBezTo>
                    <a:pt x="3" y="12"/>
                    <a:pt x="3" y="12"/>
                    <a:pt x="3" y="12"/>
                  </a:cubicBezTo>
                  <a:cubicBezTo>
                    <a:pt x="3" y="15"/>
                    <a:pt x="2" y="19"/>
                    <a:pt x="0" y="22"/>
                  </a:cubicBezTo>
                  <a:cubicBezTo>
                    <a:pt x="18" y="22"/>
                    <a:pt x="18" y="22"/>
                    <a:pt x="18" y="22"/>
                  </a:cubicBezTo>
                  <a:cubicBezTo>
                    <a:pt x="18" y="21"/>
                    <a:pt x="18" y="20"/>
                    <a:pt x="18" y="20"/>
                  </a:cubicBezTo>
                  <a:cubicBezTo>
                    <a:pt x="18" y="10"/>
                    <a:pt x="12" y="3"/>
                    <a:pt x="3" y="0"/>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5" name="Freeform 647">
              <a:extLst>
                <a:ext uri="{FF2B5EF4-FFF2-40B4-BE49-F238E27FC236}">
                  <a16:creationId xmlns:a16="http://schemas.microsoft.com/office/drawing/2014/main" id="{048ACD18-6FBE-4392-859F-F291C5BD1991}"/>
                </a:ext>
              </a:extLst>
            </p:cNvPr>
            <p:cNvSpPr>
              <a:spLocks/>
            </p:cNvSpPr>
            <p:nvPr/>
          </p:nvSpPr>
          <p:spPr bwMode="auto">
            <a:xfrm>
              <a:off x="5010680" y="5673717"/>
              <a:ext cx="186933" cy="322015"/>
            </a:xfrm>
            <a:custGeom>
              <a:avLst/>
              <a:gdLst>
                <a:gd name="T0" fmla="*/ 16 w 74"/>
                <a:gd name="T1" fmla="*/ 125 h 128"/>
                <a:gd name="T2" fmla="*/ 27 w 74"/>
                <a:gd name="T3" fmla="*/ 99 h 128"/>
                <a:gd name="T4" fmla="*/ 27 w 74"/>
                <a:gd name="T5" fmla="*/ 94 h 128"/>
                <a:gd name="T6" fmla="*/ 27 w 74"/>
                <a:gd name="T7" fmla="*/ 94 h 128"/>
                <a:gd name="T8" fmla="*/ 28 w 74"/>
                <a:gd name="T9" fmla="*/ 88 h 128"/>
                <a:gd name="T10" fmla="*/ 70 w 74"/>
                <a:gd name="T11" fmla="*/ 6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4 h 128"/>
                <a:gd name="T30" fmla="*/ 24 w 74"/>
                <a:gd name="T31" fmla="*/ 86 h 128"/>
                <a:gd name="T32" fmla="*/ 20 w 74"/>
                <a:gd name="T33" fmla="*/ 90 h 128"/>
                <a:gd name="T34" fmla="*/ 16 w 74"/>
                <a:gd name="T35" fmla="*/ 93 h 128"/>
                <a:gd name="T36" fmla="*/ 1 w 74"/>
                <a:gd name="T37" fmla="*/ 117 h 128"/>
                <a:gd name="T38" fmla="*/ 3 w 74"/>
                <a:gd name="T39" fmla="*/ 124 h 128"/>
                <a:gd name="T40" fmla="*/ 10 w 74"/>
                <a:gd name="T41" fmla="*/ 127 h 128"/>
                <a:gd name="T42" fmla="*/ 16 w 74"/>
                <a:gd name="T43" fmla="*/ 125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5"/>
                  </a:moveTo>
                  <a:cubicBezTo>
                    <a:pt x="27" y="99"/>
                    <a:pt x="27" y="99"/>
                    <a:pt x="27" y="99"/>
                  </a:cubicBezTo>
                  <a:cubicBezTo>
                    <a:pt x="28" y="97"/>
                    <a:pt x="28" y="95"/>
                    <a:pt x="27" y="94"/>
                  </a:cubicBezTo>
                  <a:cubicBezTo>
                    <a:pt x="27" y="94"/>
                    <a:pt x="27" y="94"/>
                    <a:pt x="27" y="94"/>
                  </a:cubicBezTo>
                  <a:cubicBezTo>
                    <a:pt x="27" y="92"/>
                    <a:pt x="27" y="90"/>
                    <a:pt x="28" y="88"/>
                  </a:cubicBezTo>
                  <a:cubicBezTo>
                    <a:pt x="70" y="6"/>
                    <a:pt x="70" y="6"/>
                    <a:pt x="70" y="6"/>
                  </a:cubicBezTo>
                  <a:cubicBezTo>
                    <a:pt x="71" y="6"/>
                    <a:pt x="71" y="6"/>
                    <a:pt x="71" y="6"/>
                  </a:cubicBezTo>
                  <a:cubicBezTo>
                    <a:pt x="72" y="7"/>
                    <a:pt x="73" y="6"/>
                    <a:pt x="73" y="5"/>
                  </a:cubicBezTo>
                  <a:cubicBezTo>
                    <a:pt x="73" y="5"/>
                    <a:pt x="73" y="5"/>
                    <a:pt x="73" y="5"/>
                  </a:cubicBezTo>
                  <a:cubicBezTo>
                    <a:pt x="74" y="5"/>
                    <a:pt x="73" y="4"/>
                    <a:pt x="73" y="3"/>
                  </a:cubicBezTo>
                  <a:cubicBezTo>
                    <a:pt x="67" y="0"/>
                    <a:pt x="67" y="0"/>
                    <a:pt x="67" y="0"/>
                  </a:cubicBezTo>
                  <a:cubicBezTo>
                    <a:pt x="66" y="0"/>
                    <a:pt x="65" y="0"/>
                    <a:pt x="65" y="1"/>
                  </a:cubicBezTo>
                  <a:cubicBezTo>
                    <a:pt x="65" y="1"/>
                    <a:pt x="65" y="1"/>
                    <a:pt x="65" y="1"/>
                  </a:cubicBezTo>
                  <a:cubicBezTo>
                    <a:pt x="65" y="2"/>
                    <a:pt x="65" y="3"/>
                    <a:pt x="66" y="3"/>
                  </a:cubicBezTo>
                  <a:cubicBezTo>
                    <a:pt x="67" y="4"/>
                    <a:pt x="67" y="4"/>
                    <a:pt x="67" y="4"/>
                  </a:cubicBezTo>
                  <a:cubicBezTo>
                    <a:pt x="24" y="86"/>
                    <a:pt x="24" y="86"/>
                    <a:pt x="24" y="86"/>
                  </a:cubicBezTo>
                  <a:cubicBezTo>
                    <a:pt x="23" y="88"/>
                    <a:pt x="22" y="89"/>
                    <a:pt x="20" y="90"/>
                  </a:cubicBezTo>
                  <a:cubicBezTo>
                    <a:pt x="18" y="90"/>
                    <a:pt x="17" y="92"/>
                    <a:pt x="16" y="93"/>
                  </a:cubicBezTo>
                  <a:cubicBezTo>
                    <a:pt x="1" y="117"/>
                    <a:pt x="1" y="117"/>
                    <a:pt x="1" y="117"/>
                  </a:cubicBezTo>
                  <a:cubicBezTo>
                    <a:pt x="0" y="120"/>
                    <a:pt x="1" y="123"/>
                    <a:pt x="3" y="124"/>
                  </a:cubicBezTo>
                  <a:cubicBezTo>
                    <a:pt x="10" y="127"/>
                    <a:pt x="10" y="127"/>
                    <a:pt x="10" y="127"/>
                  </a:cubicBezTo>
                  <a:cubicBezTo>
                    <a:pt x="12" y="128"/>
                    <a:pt x="15" y="127"/>
                    <a:pt x="16" y="125"/>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6" name="Freeform 648">
              <a:extLst>
                <a:ext uri="{FF2B5EF4-FFF2-40B4-BE49-F238E27FC236}">
                  <a16:creationId xmlns:a16="http://schemas.microsoft.com/office/drawing/2014/main" id="{6D58AFA3-6A6F-4A77-9A45-AAD29FA1618A}"/>
                </a:ext>
              </a:extLst>
            </p:cNvPr>
            <p:cNvSpPr>
              <a:spLocks/>
            </p:cNvSpPr>
            <p:nvPr/>
          </p:nvSpPr>
          <p:spPr bwMode="auto">
            <a:xfrm>
              <a:off x="5149856" y="5711922"/>
              <a:ext cx="24560" cy="30018"/>
            </a:xfrm>
            <a:custGeom>
              <a:avLst/>
              <a:gdLst>
                <a:gd name="T0" fmla="*/ 9 w 18"/>
                <a:gd name="T1" fmla="*/ 22 h 22"/>
                <a:gd name="T2" fmla="*/ 18 w 18"/>
                <a:gd name="T3" fmla="*/ 0 h 22"/>
                <a:gd name="T4" fmla="*/ 9 w 18"/>
                <a:gd name="T5" fmla="*/ 1 h 22"/>
                <a:gd name="T6" fmla="*/ 0 w 18"/>
                <a:gd name="T7" fmla="*/ 22 h 22"/>
                <a:gd name="T8" fmla="*/ 9 w 18"/>
                <a:gd name="T9" fmla="*/ 22 h 22"/>
              </a:gdLst>
              <a:ahLst/>
              <a:cxnLst>
                <a:cxn ang="0">
                  <a:pos x="T0" y="T1"/>
                </a:cxn>
                <a:cxn ang="0">
                  <a:pos x="T2" y="T3"/>
                </a:cxn>
                <a:cxn ang="0">
                  <a:pos x="T4" y="T5"/>
                </a:cxn>
                <a:cxn ang="0">
                  <a:pos x="T6" y="T7"/>
                </a:cxn>
                <a:cxn ang="0">
                  <a:pos x="T8" y="T9"/>
                </a:cxn>
              </a:cxnLst>
              <a:rect l="0" t="0" r="r" b="b"/>
              <a:pathLst>
                <a:path w="18" h="22">
                  <a:moveTo>
                    <a:pt x="9" y="22"/>
                  </a:moveTo>
                  <a:lnTo>
                    <a:pt x="18" y="0"/>
                  </a:lnTo>
                  <a:lnTo>
                    <a:pt x="9" y="1"/>
                  </a:lnTo>
                  <a:lnTo>
                    <a:pt x="0" y="22"/>
                  </a:lnTo>
                  <a:lnTo>
                    <a:pt x="9" y="22"/>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7" name="Freeform 649">
              <a:extLst>
                <a:ext uri="{FF2B5EF4-FFF2-40B4-BE49-F238E27FC236}">
                  <a16:creationId xmlns:a16="http://schemas.microsoft.com/office/drawing/2014/main" id="{8F7DF0E2-92AE-4FC1-A859-60E7A0B854E6}"/>
                </a:ext>
              </a:extLst>
            </p:cNvPr>
            <p:cNvSpPr>
              <a:spLocks/>
            </p:cNvSpPr>
            <p:nvPr/>
          </p:nvSpPr>
          <p:spPr bwMode="auto">
            <a:xfrm>
              <a:off x="5013409" y="5894761"/>
              <a:ext cx="68224" cy="100971"/>
            </a:xfrm>
            <a:custGeom>
              <a:avLst/>
              <a:gdLst>
                <a:gd name="T0" fmla="*/ 10 w 27"/>
                <a:gd name="T1" fmla="*/ 35 h 40"/>
                <a:gd name="T2" fmla="*/ 8 w 27"/>
                <a:gd name="T3" fmla="*/ 36 h 40"/>
                <a:gd name="T4" fmla="*/ 0 w 27"/>
                <a:gd name="T5" fmla="*/ 33 h 40"/>
                <a:gd name="T6" fmla="*/ 2 w 27"/>
                <a:gd name="T7" fmla="*/ 36 h 40"/>
                <a:gd name="T8" fmla="*/ 9 w 27"/>
                <a:gd name="T9" fmla="*/ 39 h 40"/>
                <a:gd name="T10" fmla="*/ 15 w 27"/>
                <a:gd name="T11" fmla="*/ 37 h 40"/>
                <a:gd name="T12" fmla="*/ 26 w 27"/>
                <a:gd name="T13" fmla="*/ 11 h 40"/>
                <a:gd name="T14" fmla="*/ 26 w 27"/>
                <a:gd name="T15" fmla="*/ 6 h 40"/>
                <a:gd name="T16" fmla="*/ 26 w 27"/>
                <a:gd name="T17" fmla="*/ 6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10" y="36"/>
                    <a:pt x="9" y="36"/>
                    <a:pt x="8" y="36"/>
                  </a:cubicBezTo>
                  <a:cubicBezTo>
                    <a:pt x="0" y="33"/>
                    <a:pt x="0" y="33"/>
                    <a:pt x="0" y="33"/>
                  </a:cubicBezTo>
                  <a:cubicBezTo>
                    <a:pt x="0" y="34"/>
                    <a:pt x="1" y="35"/>
                    <a:pt x="2" y="36"/>
                  </a:cubicBezTo>
                  <a:cubicBezTo>
                    <a:pt x="9" y="39"/>
                    <a:pt x="9" y="39"/>
                    <a:pt x="9" y="39"/>
                  </a:cubicBezTo>
                  <a:cubicBezTo>
                    <a:pt x="11" y="40"/>
                    <a:pt x="14" y="39"/>
                    <a:pt x="15" y="37"/>
                  </a:cubicBezTo>
                  <a:cubicBezTo>
                    <a:pt x="26" y="11"/>
                    <a:pt x="26" y="11"/>
                    <a:pt x="26" y="11"/>
                  </a:cubicBezTo>
                  <a:cubicBezTo>
                    <a:pt x="27" y="9"/>
                    <a:pt x="27" y="7"/>
                    <a:pt x="26" y="6"/>
                  </a:cubicBezTo>
                  <a:cubicBezTo>
                    <a:pt x="26" y="6"/>
                    <a:pt x="26" y="6"/>
                    <a:pt x="26" y="6"/>
                  </a:cubicBezTo>
                  <a:cubicBezTo>
                    <a:pt x="26" y="4"/>
                    <a:pt x="26" y="2"/>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8" name="Freeform 650">
              <a:extLst>
                <a:ext uri="{FF2B5EF4-FFF2-40B4-BE49-F238E27FC236}">
                  <a16:creationId xmlns:a16="http://schemas.microsoft.com/office/drawing/2014/main" id="{15174C38-6C65-493F-9662-69C4C116D11B}"/>
                </a:ext>
              </a:extLst>
            </p:cNvPr>
            <p:cNvSpPr>
              <a:spLocks/>
            </p:cNvSpPr>
            <p:nvPr/>
          </p:nvSpPr>
          <p:spPr bwMode="auto">
            <a:xfrm>
              <a:off x="5149856" y="5688726"/>
              <a:ext cx="42299" cy="30018"/>
            </a:xfrm>
            <a:custGeom>
              <a:avLst/>
              <a:gdLst>
                <a:gd name="T0" fmla="*/ 4 w 17"/>
                <a:gd name="T1" fmla="*/ 4 h 12"/>
                <a:gd name="T2" fmla="*/ 8 w 17"/>
                <a:gd name="T3" fmla="*/ 1 h 12"/>
                <a:gd name="T4" fmla="*/ 10 w 17"/>
                <a:gd name="T5" fmla="*/ 0 h 12"/>
                <a:gd name="T6" fmla="*/ 15 w 17"/>
                <a:gd name="T7" fmla="*/ 0 h 12"/>
                <a:gd name="T8" fmla="*/ 16 w 17"/>
                <a:gd name="T9" fmla="*/ 0 h 12"/>
                <a:gd name="T10" fmla="*/ 16 w 17"/>
                <a:gd name="T11" fmla="*/ 2 h 12"/>
                <a:gd name="T12" fmla="*/ 15 w 17"/>
                <a:gd name="T13" fmla="*/ 3 h 12"/>
                <a:gd name="T14" fmla="*/ 15 w 17"/>
                <a:gd name="T15" fmla="*/ 6 h 12"/>
                <a:gd name="T16" fmla="*/ 15 w 17"/>
                <a:gd name="T17" fmla="*/ 6 h 12"/>
                <a:gd name="T18" fmla="*/ 15 w 17"/>
                <a:gd name="T19" fmla="*/ 9 h 12"/>
                <a:gd name="T20" fmla="*/ 14 w 17"/>
                <a:gd name="T21" fmla="*/ 9 h 12"/>
                <a:gd name="T22" fmla="*/ 13 w 17"/>
                <a:gd name="T23" fmla="*/ 11 h 12"/>
                <a:gd name="T24" fmla="*/ 12 w 17"/>
                <a:gd name="T25" fmla="*/ 12 h 12"/>
                <a:gd name="T26" fmla="*/ 7 w 17"/>
                <a:gd name="T27" fmla="*/ 11 h 12"/>
                <a:gd name="T28" fmla="*/ 7 w 17"/>
                <a:gd name="T29" fmla="*/ 11 h 12"/>
                <a:gd name="T30" fmla="*/ 2 w 17"/>
                <a:gd name="T31" fmla="*/ 12 h 12"/>
                <a:gd name="T32" fmla="*/ 0 w 17"/>
                <a:gd name="T33" fmla="*/ 7 h 12"/>
                <a:gd name="T34" fmla="*/ 4 w 17"/>
                <a:gd name="T35"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 h="12">
                  <a:moveTo>
                    <a:pt x="4" y="4"/>
                  </a:moveTo>
                  <a:cubicBezTo>
                    <a:pt x="8" y="1"/>
                    <a:pt x="8" y="1"/>
                    <a:pt x="8" y="1"/>
                  </a:cubicBezTo>
                  <a:cubicBezTo>
                    <a:pt x="9" y="1"/>
                    <a:pt x="9" y="1"/>
                    <a:pt x="10" y="0"/>
                  </a:cubicBezTo>
                  <a:cubicBezTo>
                    <a:pt x="15" y="0"/>
                    <a:pt x="15" y="0"/>
                    <a:pt x="15" y="0"/>
                  </a:cubicBezTo>
                  <a:cubicBezTo>
                    <a:pt x="15" y="0"/>
                    <a:pt x="16" y="0"/>
                    <a:pt x="16" y="0"/>
                  </a:cubicBezTo>
                  <a:cubicBezTo>
                    <a:pt x="16" y="0"/>
                    <a:pt x="17" y="1"/>
                    <a:pt x="16" y="2"/>
                  </a:cubicBezTo>
                  <a:cubicBezTo>
                    <a:pt x="15" y="3"/>
                    <a:pt x="15" y="3"/>
                    <a:pt x="15" y="3"/>
                  </a:cubicBezTo>
                  <a:cubicBezTo>
                    <a:pt x="16" y="4"/>
                    <a:pt x="16" y="5"/>
                    <a:pt x="15" y="6"/>
                  </a:cubicBezTo>
                  <a:cubicBezTo>
                    <a:pt x="15" y="6"/>
                    <a:pt x="15" y="6"/>
                    <a:pt x="15" y="6"/>
                  </a:cubicBezTo>
                  <a:cubicBezTo>
                    <a:pt x="16" y="7"/>
                    <a:pt x="16" y="8"/>
                    <a:pt x="15" y="9"/>
                  </a:cubicBezTo>
                  <a:cubicBezTo>
                    <a:pt x="14" y="9"/>
                    <a:pt x="14" y="9"/>
                    <a:pt x="14" y="9"/>
                  </a:cubicBezTo>
                  <a:cubicBezTo>
                    <a:pt x="15" y="10"/>
                    <a:pt x="14" y="11"/>
                    <a:pt x="13" y="11"/>
                  </a:cubicBezTo>
                  <a:cubicBezTo>
                    <a:pt x="12" y="12"/>
                    <a:pt x="12" y="12"/>
                    <a:pt x="12" y="12"/>
                  </a:cubicBezTo>
                  <a:cubicBezTo>
                    <a:pt x="11" y="12"/>
                    <a:pt x="9" y="12"/>
                    <a:pt x="7" y="11"/>
                  </a:cubicBezTo>
                  <a:cubicBezTo>
                    <a:pt x="7" y="11"/>
                    <a:pt x="7" y="11"/>
                    <a:pt x="7" y="11"/>
                  </a:cubicBezTo>
                  <a:cubicBezTo>
                    <a:pt x="2" y="12"/>
                    <a:pt x="2" y="12"/>
                    <a:pt x="2" y="12"/>
                  </a:cubicBezTo>
                  <a:cubicBezTo>
                    <a:pt x="0" y="7"/>
                    <a:pt x="0" y="7"/>
                    <a:pt x="0" y="7"/>
                  </a:cubicBezTo>
                  <a:lnTo>
                    <a:pt x="4" y="4"/>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9" name="Freeform 651">
              <a:extLst>
                <a:ext uri="{FF2B5EF4-FFF2-40B4-BE49-F238E27FC236}">
                  <a16:creationId xmlns:a16="http://schemas.microsoft.com/office/drawing/2014/main" id="{48CE926A-C122-4D0E-871B-10BF36C0EE74}"/>
                </a:ext>
              </a:extLst>
            </p:cNvPr>
            <p:cNvSpPr>
              <a:spLocks/>
            </p:cNvSpPr>
            <p:nvPr/>
          </p:nvSpPr>
          <p:spPr bwMode="auto">
            <a:xfrm>
              <a:off x="5147127" y="5701006"/>
              <a:ext cx="19103" cy="20467"/>
            </a:xfrm>
            <a:custGeom>
              <a:avLst/>
              <a:gdLst>
                <a:gd name="T0" fmla="*/ 0 w 14"/>
                <a:gd name="T1" fmla="*/ 4 h 15"/>
                <a:gd name="T2" fmla="*/ 5 w 14"/>
                <a:gd name="T3" fmla="*/ 0 h 15"/>
                <a:gd name="T4" fmla="*/ 14 w 14"/>
                <a:gd name="T5" fmla="*/ 13 h 15"/>
                <a:gd name="T6" fmla="*/ 9 w 14"/>
                <a:gd name="T7" fmla="*/ 15 h 15"/>
                <a:gd name="T8" fmla="*/ 0 w 14"/>
                <a:gd name="T9" fmla="*/ 4 h 15"/>
              </a:gdLst>
              <a:ahLst/>
              <a:cxnLst>
                <a:cxn ang="0">
                  <a:pos x="T0" y="T1"/>
                </a:cxn>
                <a:cxn ang="0">
                  <a:pos x="T2" y="T3"/>
                </a:cxn>
                <a:cxn ang="0">
                  <a:pos x="T4" y="T5"/>
                </a:cxn>
                <a:cxn ang="0">
                  <a:pos x="T6" y="T7"/>
                </a:cxn>
                <a:cxn ang="0">
                  <a:pos x="T8" y="T9"/>
                </a:cxn>
              </a:cxnLst>
              <a:rect l="0" t="0" r="r" b="b"/>
              <a:pathLst>
                <a:path w="14" h="15">
                  <a:moveTo>
                    <a:pt x="0" y="4"/>
                  </a:moveTo>
                  <a:lnTo>
                    <a:pt x="5" y="0"/>
                  </a:lnTo>
                  <a:lnTo>
                    <a:pt x="14" y="13"/>
                  </a:lnTo>
                  <a:lnTo>
                    <a:pt x="9" y="15"/>
                  </a:lnTo>
                  <a:lnTo>
                    <a:pt x="0"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0" name="Freeform 652">
              <a:extLst>
                <a:ext uri="{FF2B5EF4-FFF2-40B4-BE49-F238E27FC236}">
                  <a16:creationId xmlns:a16="http://schemas.microsoft.com/office/drawing/2014/main" id="{3FCF13B2-9680-4291-8F95-E3249992F077}"/>
                </a:ext>
              </a:extLst>
            </p:cNvPr>
            <p:cNvSpPr>
              <a:spLocks/>
            </p:cNvSpPr>
            <p:nvPr/>
          </p:nvSpPr>
          <p:spPr bwMode="auto">
            <a:xfrm>
              <a:off x="5046156" y="5703735"/>
              <a:ext cx="118709" cy="57308"/>
            </a:xfrm>
            <a:custGeom>
              <a:avLst/>
              <a:gdLst>
                <a:gd name="T0" fmla="*/ 3 w 47"/>
                <a:gd name="T1" fmla="*/ 11 h 23"/>
                <a:gd name="T2" fmla="*/ 0 w 47"/>
                <a:gd name="T3" fmla="*/ 21 h 23"/>
                <a:gd name="T4" fmla="*/ 27 w 47"/>
                <a:gd name="T5" fmla="*/ 23 h 23"/>
                <a:gd name="T6" fmla="*/ 30 w 47"/>
                <a:gd name="T7" fmla="*/ 22 h 23"/>
                <a:gd name="T8" fmla="*/ 47 w 47"/>
                <a:gd name="T9" fmla="*/ 7 h 23"/>
                <a:gd name="T10" fmla="*/ 41 w 47"/>
                <a:gd name="T11" fmla="*/ 0 h 23"/>
                <a:gd name="T12" fmla="*/ 25 w 47"/>
                <a:gd name="T13" fmla="*/ 13 h 23"/>
                <a:gd name="T14" fmla="*/ 3 w 47"/>
                <a:gd name="T15" fmla="*/ 11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23">
                  <a:moveTo>
                    <a:pt x="3" y="11"/>
                  </a:moveTo>
                  <a:cubicBezTo>
                    <a:pt x="0" y="21"/>
                    <a:pt x="0" y="21"/>
                    <a:pt x="0" y="21"/>
                  </a:cubicBezTo>
                  <a:cubicBezTo>
                    <a:pt x="27" y="23"/>
                    <a:pt x="27" y="23"/>
                    <a:pt x="27" y="23"/>
                  </a:cubicBezTo>
                  <a:cubicBezTo>
                    <a:pt x="28" y="23"/>
                    <a:pt x="29" y="22"/>
                    <a:pt x="30" y="22"/>
                  </a:cubicBezTo>
                  <a:cubicBezTo>
                    <a:pt x="47" y="7"/>
                    <a:pt x="47" y="7"/>
                    <a:pt x="47" y="7"/>
                  </a:cubicBezTo>
                  <a:cubicBezTo>
                    <a:pt x="41" y="0"/>
                    <a:pt x="41" y="0"/>
                    <a:pt x="41" y="0"/>
                  </a:cubicBezTo>
                  <a:cubicBezTo>
                    <a:pt x="25" y="13"/>
                    <a:pt x="25" y="13"/>
                    <a:pt x="25" y="13"/>
                  </a:cubicBezTo>
                  <a:lnTo>
                    <a:pt x="3" y="11"/>
                  </a:lnTo>
                  <a:close/>
                </a:path>
              </a:pathLst>
            </a:custGeom>
            <a:solidFill>
              <a:srgbClr val="0217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1" name="Oval 653">
              <a:extLst>
                <a:ext uri="{FF2B5EF4-FFF2-40B4-BE49-F238E27FC236}">
                  <a16:creationId xmlns:a16="http://schemas.microsoft.com/office/drawing/2014/main" id="{FEFEB268-CF6C-4D1D-AA18-4F1070DC4D3C}"/>
                </a:ext>
              </a:extLst>
            </p:cNvPr>
            <p:cNvSpPr>
              <a:spLocks noChangeArrowheads="1"/>
            </p:cNvSpPr>
            <p:nvPr/>
          </p:nvSpPr>
          <p:spPr bwMode="auto">
            <a:xfrm>
              <a:off x="5151220" y="5718744"/>
              <a:ext cx="5458" cy="5458"/>
            </a:xfrm>
            <a:prstGeom prst="ellipse">
              <a:avLst/>
            </a:pr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2" name="Freeform 654">
              <a:extLst>
                <a:ext uri="{FF2B5EF4-FFF2-40B4-BE49-F238E27FC236}">
                  <a16:creationId xmlns:a16="http://schemas.microsoft.com/office/drawing/2014/main" id="{E14FEC7B-8BD6-4A12-A38D-E003E562A2C3}"/>
                </a:ext>
              </a:extLst>
            </p:cNvPr>
            <p:cNvSpPr>
              <a:spLocks/>
            </p:cNvSpPr>
            <p:nvPr/>
          </p:nvSpPr>
          <p:spPr bwMode="auto">
            <a:xfrm>
              <a:off x="5384545" y="5681904"/>
              <a:ext cx="186933" cy="320651"/>
            </a:xfrm>
            <a:custGeom>
              <a:avLst/>
              <a:gdLst>
                <a:gd name="T0" fmla="*/ 16 w 74"/>
                <a:gd name="T1" fmla="*/ 124 h 128"/>
                <a:gd name="T2" fmla="*/ 27 w 74"/>
                <a:gd name="T3" fmla="*/ 98 h 128"/>
                <a:gd name="T4" fmla="*/ 28 w 74"/>
                <a:gd name="T5" fmla="*/ 93 h 128"/>
                <a:gd name="T6" fmla="*/ 28 w 74"/>
                <a:gd name="T7" fmla="*/ 93 h 128"/>
                <a:gd name="T8" fmla="*/ 28 w 74"/>
                <a:gd name="T9" fmla="*/ 88 h 128"/>
                <a:gd name="T10" fmla="*/ 70 w 74"/>
                <a:gd name="T11" fmla="*/ 5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3 h 128"/>
                <a:gd name="T30" fmla="*/ 25 w 74"/>
                <a:gd name="T31" fmla="*/ 86 h 128"/>
                <a:gd name="T32" fmla="*/ 20 w 74"/>
                <a:gd name="T33" fmla="*/ 89 h 128"/>
                <a:gd name="T34" fmla="*/ 16 w 74"/>
                <a:gd name="T35" fmla="*/ 93 h 128"/>
                <a:gd name="T36" fmla="*/ 2 w 74"/>
                <a:gd name="T37" fmla="*/ 117 h 128"/>
                <a:gd name="T38" fmla="*/ 3 w 74"/>
                <a:gd name="T39" fmla="*/ 123 h 128"/>
                <a:gd name="T40" fmla="*/ 10 w 74"/>
                <a:gd name="T41" fmla="*/ 127 h 128"/>
                <a:gd name="T42" fmla="*/ 16 w 74"/>
                <a:gd name="T43" fmla="*/ 1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4"/>
                  </a:moveTo>
                  <a:cubicBezTo>
                    <a:pt x="27" y="98"/>
                    <a:pt x="27" y="98"/>
                    <a:pt x="27" y="98"/>
                  </a:cubicBezTo>
                  <a:cubicBezTo>
                    <a:pt x="28" y="97"/>
                    <a:pt x="28" y="95"/>
                    <a:pt x="28" y="93"/>
                  </a:cubicBezTo>
                  <a:cubicBezTo>
                    <a:pt x="28" y="93"/>
                    <a:pt x="28" y="93"/>
                    <a:pt x="28" y="93"/>
                  </a:cubicBezTo>
                  <a:cubicBezTo>
                    <a:pt x="27" y="91"/>
                    <a:pt x="27" y="89"/>
                    <a:pt x="28" y="88"/>
                  </a:cubicBezTo>
                  <a:cubicBezTo>
                    <a:pt x="70" y="5"/>
                    <a:pt x="70" y="5"/>
                    <a:pt x="70" y="5"/>
                  </a:cubicBezTo>
                  <a:cubicBezTo>
                    <a:pt x="71" y="6"/>
                    <a:pt x="71" y="6"/>
                    <a:pt x="71" y="6"/>
                  </a:cubicBezTo>
                  <a:cubicBezTo>
                    <a:pt x="72" y="6"/>
                    <a:pt x="73" y="6"/>
                    <a:pt x="73" y="5"/>
                  </a:cubicBezTo>
                  <a:cubicBezTo>
                    <a:pt x="73" y="5"/>
                    <a:pt x="73" y="5"/>
                    <a:pt x="73" y="5"/>
                  </a:cubicBezTo>
                  <a:cubicBezTo>
                    <a:pt x="74" y="4"/>
                    <a:pt x="73" y="3"/>
                    <a:pt x="73" y="3"/>
                  </a:cubicBezTo>
                  <a:cubicBezTo>
                    <a:pt x="67" y="0"/>
                    <a:pt x="67" y="0"/>
                    <a:pt x="67" y="0"/>
                  </a:cubicBezTo>
                  <a:cubicBezTo>
                    <a:pt x="67" y="0"/>
                    <a:pt x="66" y="0"/>
                    <a:pt x="65" y="1"/>
                  </a:cubicBezTo>
                  <a:cubicBezTo>
                    <a:pt x="65" y="1"/>
                    <a:pt x="65" y="1"/>
                    <a:pt x="65" y="1"/>
                  </a:cubicBezTo>
                  <a:cubicBezTo>
                    <a:pt x="65" y="2"/>
                    <a:pt x="65" y="3"/>
                    <a:pt x="66" y="3"/>
                  </a:cubicBezTo>
                  <a:cubicBezTo>
                    <a:pt x="67" y="3"/>
                    <a:pt x="67" y="3"/>
                    <a:pt x="67" y="3"/>
                  </a:cubicBezTo>
                  <a:cubicBezTo>
                    <a:pt x="25" y="86"/>
                    <a:pt x="25" y="86"/>
                    <a:pt x="25" y="86"/>
                  </a:cubicBezTo>
                  <a:cubicBezTo>
                    <a:pt x="24" y="88"/>
                    <a:pt x="22" y="89"/>
                    <a:pt x="20" y="89"/>
                  </a:cubicBezTo>
                  <a:cubicBezTo>
                    <a:pt x="19" y="90"/>
                    <a:pt x="17" y="91"/>
                    <a:pt x="16" y="93"/>
                  </a:cubicBezTo>
                  <a:cubicBezTo>
                    <a:pt x="2" y="117"/>
                    <a:pt x="2" y="117"/>
                    <a:pt x="2" y="117"/>
                  </a:cubicBezTo>
                  <a:cubicBezTo>
                    <a:pt x="0" y="119"/>
                    <a:pt x="1" y="122"/>
                    <a:pt x="3" y="123"/>
                  </a:cubicBezTo>
                  <a:cubicBezTo>
                    <a:pt x="10" y="127"/>
                    <a:pt x="10" y="127"/>
                    <a:pt x="10" y="127"/>
                  </a:cubicBezTo>
                  <a:cubicBezTo>
                    <a:pt x="12" y="128"/>
                    <a:pt x="15" y="127"/>
                    <a:pt x="16" y="124"/>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3" name="Freeform 655">
              <a:extLst>
                <a:ext uri="{FF2B5EF4-FFF2-40B4-BE49-F238E27FC236}">
                  <a16:creationId xmlns:a16="http://schemas.microsoft.com/office/drawing/2014/main" id="{6CCCE072-04E7-467B-9EE0-76E847D25CB4}"/>
                </a:ext>
              </a:extLst>
            </p:cNvPr>
            <p:cNvSpPr>
              <a:spLocks/>
            </p:cNvSpPr>
            <p:nvPr/>
          </p:nvSpPr>
          <p:spPr bwMode="auto">
            <a:xfrm>
              <a:off x="5523721" y="5718744"/>
              <a:ext cx="27289" cy="30018"/>
            </a:xfrm>
            <a:custGeom>
              <a:avLst/>
              <a:gdLst>
                <a:gd name="T0" fmla="*/ 9 w 20"/>
                <a:gd name="T1" fmla="*/ 20 h 22"/>
                <a:gd name="T2" fmla="*/ 20 w 20"/>
                <a:gd name="T3" fmla="*/ 0 h 22"/>
                <a:gd name="T4" fmla="*/ 9 w 20"/>
                <a:gd name="T5" fmla="*/ 2 h 22"/>
                <a:gd name="T6" fmla="*/ 0 w 20"/>
                <a:gd name="T7" fmla="*/ 22 h 22"/>
                <a:gd name="T8" fmla="*/ 9 w 20"/>
                <a:gd name="T9" fmla="*/ 20 h 22"/>
              </a:gdLst>
              <a:ahLst/>
              <a:cxnLst>
                <a:cxn ang="0">
                  <a:pos x="T0" y="T1"/>
                </a:cxn>
                <a:cxn ang="0">
                  <a:pos x="T2" y="T3"/>
                </a:cxn>
                <a:cxn ang="0">
                  <a:pos x="T4" y="T5"/>
                </a:cxn>
                <a:cxn ang="0">
                  <a:pos x="T6" y="T7"/>
                </a:cxn>
                <a:cxn ang="0">
                  <a:pos x="T8" y="T9"/>
                </a:cxn>
              </a:cxnLst>
              <a:rect l="0" t="0" r="r" b="b"/>
              <a:pathLst>
                <a:path w="20" h="22">
                  <a:moveTo>
                    <a:pt x="9" y="20"/>
                  </a:moveTo>
                  <a:lnTo>
                    <a:pt x="20" y="0"/>
                  </a:lnTo>
                  <a:lnTo>
                    <a:pt x="9" y="2"/>
                  </a:lnTo>
                  <a:lnTo>
                    <a:pt x="0" y="22"/>
                  </a:lnTo>
                  <a:lnTo>
                    <a:pt x="9" y="20"/>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4" name="Freeform 656">
              <a:extLst>
                <a:ext uri="{FF2B5EF4-FFF2-40B4-BE49-F238E27FC236}">
                  <a16:creationId xmlns:a16="http://schemas.microsoft.com/office/drawing/2014/main" id="{A2C736B9-0196-4328-9E7C-E559AAA4A3C9}"/>
                </a:ext>
              </a:extLst>
            </p:cNvPr>
            <p:cNvSpPr>
              <a:spLocks/>
            </p:cNvSpPr>
            <p:nvPr/>
          </p:nvSpPr>
          <p:spPr bwMode="auto">
            <a:xfrm>
              <a:off x="5384545" y="5681904"/>
              <a:ext cx="186933" cy="320651"/>
            </a:xfrm>
            <a:custGeom>
              <a:avLst/>
              <a:gdLst>
                <a:gd name="T0" fmla="*/ 16 w 74"/>
                <a:gd name="T1" fmla="*/ 124 h 128"/>
                <a:gd name="T2" fmla="*/ 27 w 74"/>
                <a:gd name="T3" fmla="*/ 98 h 128"/>
                <a:gd name="T4" fmla="*/ 28 w 74"/>
                <a:gd name="T5" fmla="*/ 93 h 128"/>
                <a:gd name="T6" fmla="*/ 28 w 74"/>
                <a:gd name="T7" fmla="*/ 93 h 128"/>
                <a:gd name="T8" fmla="*/ 28 w 74"/>
                <a:gd name="T9" fmla="*/ 88 h 128"/>
                <a:gd name="T10" fmla="*/ 70 w 74"/>
                <a:gd name="T11" fmla="*/ 5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3 h 128"/>
                <a:gd name="T30" fmla="*/ 25 w 74"/>
                <a:gd name="T31" fmla="*/ 86 h 128"/>
                <a:gd name="T32" fmla="*/ 20 w 74"/>
                <a:gd name="T33" fmla="*/ 89 h 128"/>
                <a:gd name="T34" fmla="*/ 16 w 74"/>
                <a:gd name="T35" fmla="*/ 93 h 128"/>
                <a:gd name="T36" fmla="*/ 2 w 74"/>
                <a:gd name="T37" fmla="*/ 117 h 128"/>
                <a:gd name="T38" fmla="*/ 3 w 74"/>
                <a:gd name="T39" fmla="*/ 123 h 128"/>
                <a:gd name="T40" fmla="*/ 10 w 74"/>
                <a:gd name="T41" fmla="*/ 127 h 128"/>
                <a:gd name="T42" fmla="*/ 16 w 74"/>
                <a:gd name="T43" fmla="*/ 1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4"/>
                  </a:moveTo>
                  <a:cubicBezTo>
                    <a:pt x="27" y="98"/>
                    <a:pt x="27" y="98"/>
                    <a:pt x="27" y="98"/>
                  </a:cubicBezTo>
                  <a:cubicBezTo>
                    <a:pt x="28" y="97"/>
                    <a:pt x="28" y="95"/>
                    <a:pt x="28" y="93"/>
                  </a:cubicBezTo>
                  <a:cubicBezTo>
                    <a:pt x="28" y="93"/>
                    <a:pt x="28" y="93"/>
                    <a:pt x="28" y="93"/>
                  </a:cubicBezTo>
                  <a:cubicBezTo>
                    <a:pt x="27" y="91"/>
                    <a:pt x="27" y="89"/>
                    <a:pt x="28" y="88"/>
                  </a:cubicBezTo>
                  <a:cubicBezTo>
                    <a:pt x="70" y="5"/>
                    <a:pt x="70" y="5"/>
                    <a:pt x="70" y="5"/>
                  </a:cubicBezTo>
                  <a:cubicBezTo>
                    <a:pt x="71" y="6"/>
                    <a:pt x="71" y="6"/>
                    <a:pt x="71" y="6"/>
                  </a:cubicBezTo>
                  <a:cubicBezTo>
                    <a:pt x="72" y="6"/>
                    <a:pt x="73" y="6"/>
                    <a:pt x="73" y="5"/>
                  </a:cubicBezTo>
                  <a:cubicBezTo>
                    <a:pt x="73" y="5"/>
                    <a:pt x="73" y="5"/>
                    <a:pt x="73" y="5"/>
                  </a:cubicBezTo>
                  <a:cubicBezTo>
                    <a:pt x="74" y="4"/>
                    <a:pt x="73" y="3"/>
                    <a:pt x="73" y="3"/>
                  </a:cubicBezTo>
                  <a:cubicBezTo>
                    <a:pt x="67" y="0"/>
                    <a:pt x="67" y="0"/>
                    <a:pt x="67" y="0"/>
                  </a:cubicBezTo>
                  <a:cubicBezTo>
                    <a:pt x="67" y="0"/>
                    <a:pt x="66" y="0"/>
                    <a:pt x="65" y="1"/>
                  </a:cubicBezTo>
                  <a:cubicBezTo>
                    <a:pt x="65" y="1"/>
                    <a:pt x="65" y="1"/>
                    <a:pt x="65" y="1"/>
                  </a:cubicBezTo>
                  <a:cubicBezTo>
                    <a:pt x="65" y="2"/>
                    <a:pt x="65" y="3"/>
                    <a:pt x="66" y="3"/>
                  </a:cubicBezTo>
                  <a:cubicBezTo>
                    <a:pt x="67" y="3"/>
                    <a:pt x="67" y="3"/>
                    <a:pt x="67" y="3"/>
                  </a:cubicBezTo>
                  <a:cubicBezTo>
                    <a:pt x="25" y="86"/>
                    <a:pt x="25" y="86"/>
                    <a:pt x="25" y="86"/>
                  </a:cubicBezTo>
                  <a:cubicBezTo>
                    <a:pt x="24" y="88"/>
                    <a:pt x="22" y="89"/>
                    <a:pt x="20" y="89"/>
                  </a:cubicBezTo>
                  <a:cubicBezTo>
                    <a:pt x="19" y="90"/>
                    <a:pt x="17" y="91"/>
                    <a:pt x="16" y="93"/>
                  </a:cubicBezTo>
                  <a:cubicBezTo>
                    <a:pt x="2" y="117"/>
                    <a:pt x="2" y="117"/>
                    <a:pt x="2" y="117"/>
                  </a:cubicBezTo>
                  <a:cubicBezTo>
                    <a:pt x="0" y="119"/>
                    <a:pt x="1" y="122"/>
                    <a:pt x="3" y="123"/>
                  </a:cubicBezTo>
                  <a:cubicBezTo>
                    <a:pt x="10" y="127"/>
                    <a:pt x="10" y="127"/>
                    <a:pt x="10" y="127"/>
                  </a:cubicBezTo>
                  <a:cubicBezTo>
                    <a:pt x="12" y="128"/>
                    <a:pt x="15" y="127"/>
                    <a:pt x="16" y="124"/>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5" name="Freeform 657">
              <a:extLst>
                <a:ext uri="{FF2B5EF4-FFF2-40B4-BE49-F238E27FC236}">
                  <a16:creationId xmlns:a16="http://schemas.microsoft.com/office/drawing/2014/main" id="{FC07C0DE-7B41-46AE-92D4-555E39DC17E5}"/>
                </a:ext>
              </a:extLst>
            </p:cNvPr>
            <p:cNvSpPr>
              <a:spLocks/>
            </p:cNvSpPr>
            <p:nvPr/>
          </p:nvSpPr>
          <p:spPr bwMode="auto">
            <a:xfrm>
              <a:off x="5387274" y="5901584"/>
              <a:ext cx="68224" cy="100971"/>
            </a:xfrm>
            <a:custGeom>
              <a:avLst/>
              <a:gdLst>
                <a:gd name="T0" fmla="*/ 10 w 27"/>
                <a:gd name="T1" fmla="*/ 35 h 40"/>
                <a:gd name="T2" fmla="*/ 8 w 27"/>
                <a:gd name="T3" fmla="*/ 36 h 40"/>
                <a:gd name="T4" fmla="*/ 0 w 27"/>
                <a:gd name="T5" fmla="*/ 32 h 40"/>
                <a:gd name="T6" fmla="*/ 2 w 27"/>
                <a:gd name="T7" fmla="*/ 35 h 40"/>
                <a:gd name="T8" fmla="*/ 9 w 27"/>
                <a:gd name="T9" fmla="*/ 39 h 40"/>
                <a:gd name="T10" fmla="*/ 15 w 27"/>
                <a:gd name="T11" fmla="*/ 36 h 40"/>
                <a:gd name="T12" fmla="*/ 26 w 27"/>
                <a:gd name="T13" fmla="*/ 10 h 40"/>
                <a:gd name="T14" fmla="*/ 27 w 27"/>
                <a:gd name="T15" fmla="*/ 5 h 40"/>
                <a:gd name="T16" fmla="*/ 27 w 27"/>
                <a:gd name="T17" fmla="*/ 5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10" y="36"/>
                    <a:pt x="9" y="36"/>
                    <a:pt x="8" y="36"/>
                  </a:cubicBezTo>
                  <a:cubicBezTo>
                    <a:pt x="0" y="32"/>
                    <a:pt x="0" y="32"/>
                    <a:pt x="0" y="32"/>
                  </a:cubicBezTo>
                  <a:cubicBezTo>
                    <a:pt x="0" y="34"/>
                    <a:pt x="1" y="35"/>
                    <a:pt x="2" y="35"/>
                  </a:cubicBezTo>
                  <a:cubicBezTo>
                    <a:pt x="9" y="39"/>
                    <a:pt x="9" y="39"/>
                    <a:pt x="9" y="39"/>
                  </a:cubicBezTo>
                  <a:cubicBezTo>
                    <a:pt x="11" y="40"/>
                    <a:pt x="14" y="39"/>
                    <a:pt x="15" y="36"/>
                  </a:cubicBezTo>
                  <a:cubicBezTo>
                    <a:pt x="26" y="10"/>
                    <a:pt x="26" y="10"/>
                    <a:pt x="26" y="10"/>
                  </a:cubicBezTo>
                  <a:cubicBezTo>
                    <a:pt x="27" y="9"/>
                    <a:pt x="27" y="7"/>
                    <a:pt x="27" y="5"/>
                  </a:cubicBezTo>
                  <a:cubicBezTo>
                    <a:pt x="27" y="5"/>
                    <a:pt x="27" y="5"/>
                    <a:pt x="27" y="5"/>
                  </a:cubicBezTo>
                  <a:cubicBezTo>
                    <a:pt x="26" y="3"/>
                    <a:pt x="26" y="1"/>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6" name="Freeform 658">
              <a:extLst>
                <a:ext uri="{FF2B5EF4-FFF2-40B4-BE49-F238E27FC236}">
                  <a16:creationId xmlns:a16="http://schemas.microsoft.com/office/drawing/2014/main" id="{6E3DC675-FA78-46B7-A3A2-D27CBD90FBB5}"/>
                </a:ext>
              </a:extLst>
            </p:cNvPr>
            <p:cNvSpPr>
              <a:spLocks/>
            </p:cNvSpPr>
            <p:nvPr/>
          </p:nvSpPr>
          <p:spPr bwMode="auto">
            <a:xfrm>
              <a:off x="5512805" y="5696913"/>
              <a:ext cx="53214" cy="36841"/>
            </a:xfrm>
            <a:custGeom>
              <a:avLst/>
              <a:gdLst>
                <a:gd name="T0" fmla="*/ 9 w 21"/>
                <a:gd name="T1" fmla="*/ 5 h 15"/>
                <a:gd name="T2" fmla="*/ 12 w 21"/>
                <a:gd name="T3" fmla="*/ 1 h 15"/>
                <a:gd name="T4" fmla="*/ 14 w 21"/>
                <a:gd name="T5" fmla="*/ 1 h 15"/>
                <a:gd name="T6" fmla="*/ 19 w 21"/>
                <a:gd name="T7" fmla="*/ 0 h 15"/>
                <a:gd name="T8" fmla="*/ 20 w 21"/>
                <a:gd name="T9" fmla="*/ 0 h 15"/>
                <a:gd name="T10" fmla="*/ 20 w 21"/>
                <a:gd name="T11" fmla="*/ 2 h 15"/>
                <a:gd name="T12" fmla="*/ 19 w 21"/>
                <a:gd name="T13" fmla="*/ 3 h 15"/>
                <a:gd name="T14" fmla="*/ 19 w 21"/>
                <a:gd name="T15" fmla="*/ 6 h 15"/>
                <a:gd name="T16" fmla="*/ 19 w 21"/>
                <a:gd name="T17" fmla="*/ 6 h 15"/>
                <a:gd name="T18" fmla="*/ 19 w 21"/>
                <a:gd name="T19" fmla="*/ 9 h 15"/>
                <a:gd name="T20" fmla="*/ 19 w 21"/>
                <a:gd name="T21" fmla="*/ 9 h 15"/>
                <a:gd name="T22" fmla="*/ 17 w 21"/>
                <a:gd name="T23" fmla="*/ 12 h 15"/>
                <a:gd name="T24" fmla="*/ 16 w 21"/>
                <a:gd name="T25" fmla="*/ 12 h 15"/>
                <a:gd name="T26" fmla="*/ 12 w 21"/>
                <a:gd name="T27" fmla="*/ 11 h 15"/>
                <a:gd name="T28" fmla="*/ 11 w 21"/>
                <a:gd name="T29" fmla="*/ 11 h 15"/>
                <a:gd name="T30" fmla="*/ 10 w 21"/>
                <a:gd name="T31" fmla="*/ 11 h 15"/>
                <a:gd name="T32" fmla="*/ 8 w 21"/>
                <a:gd name="T33" fmla="*/ 11 h 15"/>
                <a:gd name="T34" fmla="*/ 4 w 21"/>
                <a:gd name="T35" fmla="*/ 15 h 15"/>
                <a:gd name="T36" fmla="*/ 0 w 21"/>
                <a:gd name="T37" fmla="*/ 11 h 15"/>
                <a:gd name="T38" fmla="*/ 9 w 21"/>
                <a:gd name="T39" fmla="*/ 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 h="15">
                  <a:moveTo>
                    <a:pt x="9" y="5"/>
                  </a:moveTo>
                  <a:cubicBezTo>
                    <a:pt x="12" y="1"/>
                    <a:pt x="12" y="1"/>
                    <a:pt x="12" y="1"/>
                  </a:cubicBezTo>
                  <a:cubicBezTo>
                    <a:pt x="13" y="1"/>
                    <a:pt x="13" y="1"/>
                    <a:pt x="14" y="1"/>
                  </a:cubicBezTo>
                  <a:cubicBezTo>
                    <a:pt x="19" y="0"/>
                    <a:pt x="19" y="0"/>
                    <a:pt x="19" y="0"/>
                  </a:cubicBezTo>
                  <a:cubicBezTo>
                    <a:pt x="19" y="0"/>
                    <a:pt x="20" y="0"/>
                    <a:pt x="20" y="0"/>
                  </a:cubicBezTo>
                  <a:cubicBezTo>
                    <a:pt x="21" y="1"/>
                    <a:pt x="21" y="1"/>
                    <a:pt x="20" y="2"/>
                  </a:cubicBezTo>
                  <a:cubicBezTo>
                    <a:pt x="19" y="3"/>
                    <a:pt x="19" y="3"/>
                    <a:pt x="19" y="3"/>
                  </a:cubicBezTo>
                  <a:cubicBezTo>
                    <a:pt x="20" y="4"/>
                    <a:pt x="20" y="5"/>
                    <a:pt x="19" y="6"/>
                  </a:cubicBezTo>
                  <a:cubicBezTo>
                    <a:pt x="19" y="6"/>
                    <a:pt x="19" y="6"/>
                    <a:pt x="19" y="6"/>
                  </a:cubicBezTo>
                  <a:cubicBezTo>
                    <a:pt x="20" y="7"/>
                    <a:pt x="20" y="8"/>
                    <a:pt x="19" y="9"/>
                  </a:cubicBezTo>
                  <a:cubicBezTo>
                    <a:pt x="19" y="9"/>
                    <a:pt x="19" y="9"/>
                    <a:pt x="19" y="9"/>
                  </a:cubicBezTo>
                  <a:cubicBezTo>
                    <a:pt x="19" y="10"/>
                    <a:pt x="18" y="11"/>
                    <a:pt x="17" y="12"/>
                  </a:cubicBezTo>
                  <a:cubicBezTo>
                    <a:pt x="16" y="12"/>
                    <a:pt x="16" y="12"/>
                    <a:pt x="16" y="12"/>
                  </a:cubicBezTo>
                  <a:cubicBezTo>
                    <a:pt x="15" y="12"/>
                    <a:pt x="13" y="12"/>
                    <a:pt x="12" y="11"/>
                  </a:cubicBezTo>
                  <a:cubicBezTo>
                    <a:pt x="11" y="11"/>
                    <a:pt x="11" y="11"/>
                    <a:pt x="11" y="11"/>
                  </a:cubicBezTo>
                  <a:cubicBezTo>
                    <a:pt x="10" y="11"/>
                    <a:pt x="10" y="11"/>
                    <a:pt x="10" y="11"/>
                  </a:cubicBezTo>
                  <a:cubicBezTo>
                    <a:pt x="9" y="11"/>
                    <a:pt x="9" y="11"/>
                    <a:pt x="8" y="11"/>
                  </a:cubicBezTo>
                  <a:cubicBezTo>
                    <a:pt x="4" y="15"/>
                    <a:pt x="4" y="15"/>
                    <a:pt x="4" y="15"/>
                  </a:cubicBezTo>
                  <a:cubicBezTo>
                    <a:pt x="0" y="11"/>
                    <a:pt x="0" y="11"/>
                    <a:pt x="0" y="11"/>
                  </a:cubicBezTo>
                  <a:lnTo>
                    <a:pt x="9" y="5"/>
                  </a:lnTo>
                  <a:close/>
                </a:path>
              </a:pathLst>
            </a:custGeom>
            <a:solidFill>
              <a:srgbClr val="725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7" name="Freeform 659">
              <a:extLst>
                <a:ext uri="{FF2B5EF4-FFF2-40B4-BE49-F238E27FC236}">
                  <a16:creationId xmlns:a16="http://schemas.microsoft.com/office/drawing/2014/main" id="{4D2C9A52-01EC-443B-820A-CDB8150B7200}"/>
                </a:ext>
              </a:extLst>
            </p:cNvPr>
            <p:cNvSpPr>
              <a:spLocks/>
            </p:cNvSpPr>
            <p:nvPr/>
          </p:nvSpPr>
          <p:spPr bwMode="auto">
            <a:xfrm>
              <a:off x="5420021" y="5721473"/>
              <a:ext cx="105064" cy="45028"/>
            </a:xfrm>
            <a:custGeom>
              <a:avLst/>
              <a:gdLst>
                <a:gd name="T0" fmla="*/ 3 w 42"/>
                <a:gd name="T1" fmla="*/ 6 h 18"/>
                <a:gd name="T2" fmla="*/ 0 w 42"/>
                <a:gd name="T3" fmla="*/ 17 h 18"/>
                <a:gd name="T4" fmla="*/ 27 w 42"/>
                <a:gd name="T5" fmla="*/ 18 h 18"/>
                <a:gd name="T6" fmla="*/ 30 w 42"/>
                <a:gd name="T7" fmla="*/ 17 h 18"/>
                <a:gd name="T8" fmla="*/ 42 w 42"/>
                <a:gd name="T9" fmla="*/ 5 h 18"/>
                <a:gd name="T10" fmla="*/ 38 w 42"/>
                <a:gd name="T11" fmla="*/ 0 h 18"/>
                <a:gd name="T12" fmla="*/ 25 w 42"/>
                <a:gd name="T13" fmla="*/ 9 h 18"/>
                <a:gd name="T14" fmla="*/ 3 w 42"/>
                <a:gd name="T15" fmla="*/ 6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18">
                  <a:moveTo>
                    <a:pt x="3" y="6"/>
                  </a:moveTo>
                  <a:cubicBezTo>
                    <a:pt x="0" y="17"/>
                    <a:pt x="0" y="17"/>
                    <a:pt x="0" y="17"/>
                  </a:cubicBezTo>
                  <a:cubicBezTo>
                    <a:pt x="27" y="18"/>
                    <a:pt x="27" y="18"/>
                    <a:pt x="27" y="18"/>
                  </a:cubicBezTo>
                  <a:cubicBezTo>
                    <a:pt x="28" y="18"/>
                    <a:pt x="29" y="18"/>
                    <a:pt x="30" y="17"/>
                  </a:cubicBezTo>
                  <a:cubicBezTo>
                    <a:pt x="42" y="5"/>
                    <a:pt x="42" y="5"/>
                    <a:pt x="42" y="5"/>
                  </a:cubicBezTo>
                  <a:cubicBezTo>
                    <a:pt x="38" y="0"/>
                    <a:pt x="38" y="0"/>
                    <a:pt x="38" y="0"/>
                  </a:cubicBezTo>
                  <a:cubicBezTo>
                    <a:pt x="25" y="9"/>
                    <a:pt x="25" y="9"/>
                    <a:pt x="25" y="9"/>
                  </a:cubicBezTo>
                  <a:lnTo>
                    <a:pt x="3" y="6"/>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8" name="Freeform 660">
              <a:extLst>
                <a:ext uri="{FF2B5EF4-FFF2-40B4-BE49-F238E27FC236}">
                  <a16:creationId xmlns:a16="http://schemas.microsoft.com/office/drawing/2014/main" id="{F24577FA-2599-44D0-9FE7-9C8CD575FC7A}"/>
                </a:ext>
              </a:extLst>
            </p:cNvPr>
            <p:cNvSpPr>
              <a:spLocks/>
            </p:cNvSpPr>
            <p:nvPr/>
          </p:nvSpPr>
          <p:spPr bwMode="auto">
            <a:xfrm>
              <a:off x="5192155" y="5688726"/>
              <a:ext cx="185568" cy="323380"/>
            </a:xfrm>
            <a:custGeom>
              <a:avLst/>
              <a:gdLst>
                <a:gd name="T0" fmla="*/ 16 w 74"/>
                <a:gd name="T1" fmla="*/ 125 h 129"/>
                <a:gd name="T2" fmla="*/ 27 w 74"/>
                <a:gd name="T3" fmla="*/ 99 h 129"/>
                <a:gd name="T4" fmla="*/ 27 w 74"/>
                <a:gd name="T5" fmla="*/ 94 h 129"/>
                <a:gd name="T6" fmla="*/ 27 w 74"/>
                <a:gd name="T7" fmla="*/ 94 h 129"/>
                <a:gd name="T8" fmla="*/ 28 w 74"/>
                <a:gd name="T9" fmla="*/ 89 h 129"/>
                <a:gd name="T10" fmla="*/ 70 w 74"/>
                <a:gd name="T11" fmla="*/ 6 h 129"/>
                <a:gd name="T12" fmla="*/ 71 w 74"/>
                <a:gd name="T13" fmla="*/ 6 h 129"/>
                <a:gd name="T14" fmla="*/ 73 w 74"/>
                <a:gd name="T15" fmla="*/ 6 h 129"/>
                <a:gd name="T16" fmla="*/ 73 w 74"/>
                <a:gd name="T17" fmla="*/ 6 h 129"/>
                <a:gd name="T18" fmla="*/ 72 w 74"/>
                <a:gd name="T19" fmla="*/ 4 h 129"/>
                <a:gd name="T20" fmla="*/ 67 w 74"/>
                <a:gd name="T21" fmla="*/ 1 h 129"/>
                <a:gd name="T22" fmla="*/ 65 w 74"/>
                <a:gd name="T23" fmla="*/ 2 h 129"/>
                <a:gd name="T24" fmla="*/ 65 w 74"/>
                <a:gd name="T25" fmla="*/ 2 h 129"/>
                <a:gd name="T26" fmla="*/ 66 w 74"/>
                <a:gd name="T27" fmla="*/ 4 h 129"/>
                <a:gd name="T28" fmla="*/ 67 w 74"/>
                <a:gd name="T29" fmla="*/ 4 h 129"/>
                <a:gd name="T30" fmla="*/ 24 w 74"/>
                <a:gd name="T31" fmla="*/ 87 h 129"/>
                <a:gd name="T32" fmla="*/ 20 w 74"/>
                <a:gd name="T33" fmla="*/ 90 h 129"/>
                <a:gd name="T34" fmla="*/ 16 w 74"/>
                <a:gd name="T35" fmla="*/ 93 h 129"/>
                <a:gd name="T36" fmla="*/ 1 w 74"/>
                <a:gd name="T37" fmla="*/ 118 h 129"/>
                <a:gd name="T38" fmla="*/ 3 w 74"/>
                <a:gd name="T39" fmla="*/ 124 h 129"/>
                <a:gd name="T40" fmla="*/ 9 w 74"/>
                <a:gd name="T41" fmla="*/ 127 h 129"/>
                <a:gd name="T42" fmla="*/ 16 w 74"/>
                <a:gd name="T43" fmla="*/ 125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9">
                  <a:moveTo>
                    <a:pt x="16" y="125"/>
                  </a:moveTo>
                  <a:cubicBezTo>
                    <a:pt x="27" y="99"/>
                    <a:pt x="27" y="99"/>
                    <a:pt x="27" y="99"/>
                  </a:cubicBezTo>
                  <a:cubicBezTo>
                    <a:pt x="28" y="97"/>
                    <a:pt x="28" y="96"/>
                    <a:pt x="27" y="94"/>
                  </a:cubicBezTo>
                  <a:cubicBezTo>
                    <a:pt x="27" y="94"/>
                    <a:pt x="27" y="94"/>
                    <a:pt x="27" y="94"/>
                  </a:cubicBezTo>
                  <a:cubicBezTo>
                    <a:pt x="27" y="92"/>
                    <a:pt x="27" y="90"/>
                    <a:pt x="28" y="89"/>
                  </a:cubicBezTo>
                  <a:cubicBezTo>
                    <a:pt x="70" y="6"/>
                    <a:pt x="70" y="6"/>
                    <a:pt x="70" y="6"/>
                  </a:cubicBezTo>
                  <a:cubicBezTo>
                    <a:pt x="71" y="6"/>
                    <a:pt x="71" y="6"/>
                    <a:pt x="71" y="6"/>
                  </a:cubicBezTo>
                  <a:cubicBezTo>
                    <a:pt x="72" y="7"/>
                    <a:pt x="73" y="7"/>
                    <a:pt x="73" y="6"/>
                  </a:cubicBezTo>
                  <a:cubicBezTo>
                    <a:pt x="73" y="6"/>
                    <a:pt x="73" y="6"/>
                    <a:pt x="73" y="6"/>
                  </a:cubicBezTo>
                  <a:cubicBezTo>
                    <a:pt x="74" y="5"/>
                    <a:pt x="73" y="4"/>
                    <a:pt x="72" y="4"/>
                  </a:cubicBezTo>
                  <a:cubicBezTo>
                    <a:pt x="67" y="1"/>
                    <a:pt x="67" y="1"/>
                    <a:pt x="67" y="1"/>
                  </a:cubicBezTo>
                  <a:cubicBezTo>
                    <a:pt x="66" y="0"/>
                    <a:pt x="65" y="1"/>
                    <a:pt x="65" y="2"/>
                  </a:cubicBezTo>
                  <a:cubicBezTo>
                    <a:pt x="65" y="2"/>
                    <a:pt x="65" y="2"/>
                    <a:pt x="65" y="2"/>
                  </a:cubicBezTo>
                  <a:cubicBezTo>
                    <a:pt x="65" y="2"/>
                    <a:pt x="65" y="3"/>
                    <a:pt x="66" y="4"/>
                  </a:cubicBezTo>
                  <a:cubicBezTo>
                    <a:pt x="67" y="4"/>
                    <a:pt x="67" y="4"/>
                    <a:pt x="67" y="4"/>
                  </a:cubicBezTo>
                  <a:cubicBezTo>
                    <a:pt x="24" y="87"/>
                    <a:pt x="24" y="87"/>
                    <a:pt x="24" y="87"/>
                  </a:cubicBezTo>
                  <a:cubicBezTo>
                    <a:pt x="23" y="88"/>
                    <a:pt x="22" y="90"/>
                    <a:pt x="20" y="90"/>
                  </a:cubicBezTo>
                  <a:cubicBezTo>
                    <a:pt x="18" y="91"/>
                    <a:pt x="17" y="92"/>
                    <a:pt x="16" y="93"/>
                  </a:cubicBezTo>
                  <a:cubicBezTo>
                    <a:pt x="1" y="118"/>
                    <a:pt x="1" y="118"/>
                    <a:pt x="1" y="118"/>
                  </a:cubicBezTo>
                  <a:cubicBezTo>
                    <a:pt x="0" y="120"/>
                    <a:pt x="1" y="123"/>
                    <a:pt x="3" y="124"/>
                  </a:cubicBezTo>
                  <a:cubicBezTo>
                    <a:pt x="9" y="127"/>
                    <a:pt x="9" y="127"/>
                    <a:pt x="9" y="127"/>
                  </a:cubicBezTo>
                  <a:cubicBezTo>
                    <a:pt x="12" y="129"/>
                    <a:pt x="15" y="128"/>
                    <a:pt x="16" y="125"/>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9" name="Freeform 661">
              <a:extLst>
                <a:ext uri="{FF2B5EF4-FFF2-40B4-BE49-F238E27FC236}">
                  <a16:creationId xmlns:a16="http://schemas.microsoft.com/office/drawing/2014/main" id="{8450F3A1-40B3-4A4B-8B0F-88269CCFFCF5}"/>
                </a:ext>
              </a:extLst>
            </p:cNvPr>
            <p:cNvSpPr>
              <a:spLocks/>
            </p:cNvSpPr>
            <p:nvPr/>
          </p:nvSpPr>
          <p:spPr bwMode="auto">
            <a:xfrm>
              <a:off x="5327237" y="5729660"/>
              <a:ext cx="27289" cy="30018"/>
            </a:xfrm>
            <a:custGeom>
              <a:avLst/>
              <a:gdLst>
                <a:gd name="T0" fmla="*/ 9 w 20"/>
                <a:gd name="T1" fmla="*/ 20 h 22"/>
                <a:gd name="T2" fmla="*/ 20 w 20"/>
                <a:gd name="T3" fmla="*/ 0 h 22"/>
                <a:gd name="T4" fmla="*/ 11 w 20"/>
                <a:gd name="T5" fmla="*/ 1 h 22"/>
                <a:gd name="T6" fmla="*/ 0 w 20"/>
                <a:gd name="T7" fmla="*/ 22 h 22"/>
                <a:gd name="T8" fmla="*/ 9 w 20"/>
                <a:gd name="T9" fmla="*/ 20 h 22"/>
              </a:gdLst>
              <a:ahLst/>
              <a:cxnLst>
                <a:cxn ang="0">
                  <a:pos x="T0" y="T1"/>
                </a:cxn>
                <a:cxn ang="0">
                  <a:pos x="T2" y="T3"/>
                </a:cxn>
                <a:cxn ang="0">
                  <a:pos x="T4" y="T5"/>
                </a:cxn>
                <a:cxn ang="0">
                  <a:pos x="T6" y="T7"/>
                </a:cxn>
                <a:cxn ang="0">
                  <a:pos x="T8" y="T9"/>
                </a:cxn>
              </a:cxnLst>
              <a:rect l="0" t="0" r="r" b="b"/>
              <a:pathLst>
                <a:path w="20" h="22">
                  <a:moveTo>
                    <a:pt x="9" y="20"/>
                  </a:moveTo>
                  <a:lnTo>
                    <a:pt x="20" y="0"/>
                  </a:lnTo>
                  <a:lnTo>
                    <a:pt x="11" y="1"/>
                  </a:lnTo>
                  <a:lnTo>
                    <a:pt x="0" y="22"/>
                  </a:lnTo>
                  <a:lnTo>
                    <a:pt x="9" y="20"/>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0" name="Freeform 662">
              <a:extLst>
                <a:ext uri="{FF2B5EF4-FFF2-40B4-BE49-F238E27FC236}">
                  <a16:creationId xmlns:a16="http://schemas.microsoft.com/office/drawing/2014/main" id="{6CF65AE1-8D51-411E-9588-BA41F30BEADB}"/>
                </a:ext>
              </a:extLst>
            </p:cNvPr>
            <p:cNvSpPr>
              <a:spLocks/>
            </p:cNvSpPr>
            <p:nvPr/>
          </p:nvSpPr>
          <p:spPr bwMode="auto">
            <a:xfrm>
              <a:off x="5329966" y="5703735"/>
              <a:ext cx="39570" cy="32747"/>
            </a:xfrm>
            <a:custGeom>
              <a:avLst/>
              <a:gdLst>
                <a:gd name="T0" fmla="*/ 4 w 16"/>
                <a:gd name="T1" fmla="*/ 5 h 13"/>
                <a:gd name="T2" fmla="*/ 8 w 16"/>
                <a:gd name="T3" fmla="*/ 1 h 13"/>
                <a:gd name="T4" fmla="*/ 10 w 16"/>
                <a:gd name="T5" fmla="*/ 1 h 13"/>
                <a:gd name="T6" fmla="*/ 15 w 16"/>
                <a:gd name="T7" fmla="*/ 0 h 13"/>
                <a:gd name="T8" fmla="*/ 16 w 16"/>
                <a:gd name="T9" fmla="*/ 0 h 13"/>
                <a:gd name="T10" fmla="*/ 16 w 16"/>
                <a:gd name="T11" fmla="*/ 2 h 13"/>
                <a:gd name="T12" fmla="*/ 15 w 16"/>
                <a:gd name="T13" fmla="*/ 3 h 13"/>
                <a:gd name="T14" fmla="*/ 15 w 16"/>
                <a:gd name="T15" fmla="*/ 6 h 13"/>
                <a:gd name="T16" fmla="*/ 15 w 16"/>
                <a:gd name="T17" fmla="*/ 7 h 13"/>
                <a:gd name="T18" fmla="*/ 15 w 16"/>
                <a:gd name="T19" fmla="*/ 9 h 13"/>
                <a:gd name="T20" fmla="*/ 14 w 16"/>
                <a:gd name="T21" fmla="*/ 10 h 13"/>
                <a:gd name="T22" fmla="*/ 13 w 16"/>
                <a:gd name="T23" fmla="*/ 12 h 13"/>
                <a:gd name="T24" fmla="*/ 12 w 16"/>
                <a:gd name="T25" fmla="*/ 12 h 13"/>
                <a:gd name="T26" fmla="*/ 7 w 16"/>
                <a:gd name="T27" fmla="*/ 12 h 13"/>
                <a:gd name="T28" fmla="*/ 7 w 16"/>
                <a:gd name="T29" fmla="*/ 11 h 13"/>
                <a:gd name="T30" fmla="*/ 2 w 16"/>
                <a:gd name="T31" fmla="*/ 12 h 13"/>
                <a:gd name="T32" fmla="*/ 0 w 16"/>
                <a:gd name="T33" fmla="*/ 7 h 13"/>
                <a:gd name="T34" fmla="*/ 4 w 16"/>
                <a:gd name="T35" fmla="*/ 5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 h="13">
                  <a:moveTo>
                    <a:pt x="4" y="5"/>
                  </a:moveTo>
                  <a:cubicBezTo>
                    <a:pt x="8" y="1"/>
                    <a:pt x="8" y="1"/>
                    <a:pt x="8" y="1"/>
                  </a:cubicBezTo>
                  <a:cubicBezTo>
                    <a:pt x="9" y="1"/>
                    <a:pt x="9" y="1"/>
                    <a:pt x="10" y="1"/>
                  </a:cubicBezTo>
                  <a:cubicBezTo>
                    <a:pt x="15" y="0"/>
                    <a:pt x="15" y="0"/>
                    <a:pt x="15" y="0"/>
                  </a:cubicBezTo>
                  <a:cubicBezTo>
                    <a:pt x="15" y="0"/>
                    <a:pt x="15" y="0"/>
                    <a:pt x="16" y="0"/>
                  </a:cubicBezTo>
                  <a:cubicBezTo>
                    <a:pt x="16" y="1"/>
                    <a:pt x="16" y="2"/>
                    <a:pt x="16" y="2"/>
                  </a:cubicBezTo>
                  <a:cubicBezTo>
                    <a:pt x="15" y="3"/>
                    <a:pt x="15" y="3"/>
                    <a:pt x="15" y="3"/>
                  </a:cubicBezTo>
                  <a:cubicBezTo>
                    <a:pt x="16" y="4"/>
                    <a:pt x="16" y="5"/>
                    <a:pt x="15" y="6"/>
                  </a:cubicBezTo>
                  <a:cubicBezTo>
                    <a:pt x="15" y="7"/>
                    <a:pt x="15" y="7"/>
                    <a:pt x="15" y="7"/>
                  </a:cubicBezTo>
                  <a:cubicBezTo>
                    <a:pt x="15" y="7"/>
                    <a:pt x="15" y="8"/>
                    <a:pt x="15" y="9"/>
                  </a:cubicBezTo>
                  <a:cubicBezTo>
                    <a:pt x="14" y="10"/>
                    <a:pt x="14" y="10"/>
                    <a:pt x="14" y="10"/>
                  </a:cubicBezTo>
                  <a:cubicBezTo>
                    <a:pt x="14" y="10"/>
                    <a:pt x="14" y="11"/>
                    <a:pt x="13" y="12"/>
                  </a:cubicBezTo>
                  <a:cubicBezTo>
                    <a:pt x="12" y="12"/>
                    <a:pt x="12" y="12"/>
                    <a:pt x="12" y="12"/>
                  </a:cubicBezTo>
                  <a:cubicBezTo>
                    <a:pt x="11" y="13"/>
                    <a:pt x="9" y="12"/>
                    <a:pt x="7" y="12"/>
                  </a:cubicBezTo>
                  <a:cubicBezTo>
                    <a:pt x="7" y="11"/>
                    <a:pt x="7" y="11"/>
                    <a:pt x="7" y="11"/>
                  </a:cubicBezTo>
                  <a:cubicBezTo>
                    <a:pt x="2" y="12"/>
                    <a:pt x="2" y="12"/>
                    <a:pt x="2" y="12"/>
                  </a:cubicBezTo>
                  <a:cubicBezTo>
                    <a:pt x="0" y="7"/>
                    <a:pt x="0" y="7"/>
                    <a:pt x="0" y="7"/>
                  </a:cubicBezTo>
                  <a:lnTo>
                    <a:pt x="4" y="5"/>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1" name="Freeform 663">
              <a:extLst>
                <a:ext uri="{FF2B5EF4-FFF2-40B4-BE49-F238E27FC236}">
                  <a16:creationId xmlns:a16="http://schemas.microsoft.com/office/drawing/2014/main" id="{3D1A1094-1702-4559-AA41-3342DAEE8C29}"/>
                </a:ext>
              </a:extLst>
            </p:cNvPr>
            <p:cNvSpPr>
              <a:spLocks/>
            </p:cNvSpPr>
            <p:nvPr/>
          </p:nvSpPr>
          <p:spPr bwMode="auto">
            <a:xfrm>
              <a:off x="5327237" y="5716015"/>
              <a:ext cx="17738" cy="23196"/>
            </a:xfrm>
            <a:custGeom>
              <a:avLst/>
              <a:gdLst>
                <a:gd name="T0" fmla="*/ 0 w 13"/>
                <a:gd name="T1" fmla="*/ 6 h 17"/>
                <a:gd name="T2" fmla="*/ 6 w 13"/>
                <a:gd name="T3" fmla="*/ 0 h 17"/>
                <a:gd name="T4" fmla="*/ 13 w 13"/>
                <a:gd name="T5" fmla="*/ 13 h 17"/>
                <a:gd name="T6" fmla="*/ 9 w 13"/>
                <a:gd name="T7" fmla="*/ 17 h 17"/>
                <a:gd name="T8" fmla="*/ 0 w 13"/>
                <a:gd name="T9" fmla="*/ 6 h 17"/>
              </a:gdLst>
              <a:ahLst/>
              <a:cxnLst>
                <a:cxn ang="0">
                  <a:pos x="T0" y="T1"/>
                </a:cxn>
                <a:cxn ang="0">
                  <a:pos x="T2" y="T3"/>
                </a:cxn>
                <a:cxn ang="0">
                  <a:pos x="T4" y="T5"/>
                </a:cxn>
                <a:cxn ang="0">
                  <a:pos x="T6" y="T7"/>
                </a:cxn>
                <a:cxn ang="0">
                  <a:pos x="T8" y="T9"/>
                </a:cxn>
              </a:cxnLst>
              <a:rect l="0" t="0" r="r" b="b"/>
              <a:pathLst>
                <a:path w="13" h="17">
                  <a:moveTo>
                    <a:pt x="0" y="6"/>
                  </a:moveTo>
                  <a:lnTo>
                    <a:pt x="6" y="0"/>
                  </a:lnTo>
                  <a:lnTo>
                    <a:pt x="13" y="13"/>
                  </a:lnTo>
                  <a:lnTo>
                    <a:pt x="9" y="17"/>
                  </a:lnTo>
                  <a:lnTo>
                    <a:pt x="0"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2" name="Freeform 664">
              <a:extLst>
                <a:ext uri="{FF2B5EF4-FFF2-40B4-BE49-F238E27FC236}">
                  <a16:creationId xmlns:a16="http://schemas.microsoft.com/office/drawing/2014/main" id="{423C2B52-7CB6-4040-8D02-D538C717C8A8}"/>
                </a:ext>
              </a:extLst>
            </p:cNvPr>
            <p:cNvSpPr>
              <a:spLocks/>
            </p:cNvSpPr>
            <p:nvPr/>
          </p:nvSpPr>
          <p:spPr bwMode="auto">
            <a:xfrm>
              <a:off x="5227631" y="5721473"/>
              <a:ext cx="117345" cy="54579"/>
            </a:xfrm>
            <a:custGeom>
              <a:avLst/>
              <a:gdLst>
                <a:gd name="T0" fmla="*/ 3 w 47"/>
                <a:gd name="T1" fmla="*/ 10 h 22"/>
                <a:gd name="T2" fmla="*/ 0 w 47"/>
                <a:gd name="T3" fmla="*/ 20 h 22"/>
                <a:gd name="T4" fmla="*/ 27 w 47"/>
                <a:gd name="T5" fmla="*/ 22 h 22"/>
                <a:gd name="T6" fmla="*/ 30 w 47"/>
                <a:gd name="T7" fmla="*/ 21 h 22"/>
                <a:gd name="T8" fmla="*/ 47 w 47"/>
                <a:gd name="T9" fmla="*/ 7 h 22"/>
                <a:gd name="T10" fmla="*/ 41 w 47"/>
                <a:gd name="T11" fmla="*/ 0 h 22"/>
                <a:gd name="T12" fmla="*/ 25 w 47"/>
                <a:gd name="T13" fmla="*/ 13 h 22"/>
                <a:gd name="T14" fmla="*/ 3 w 47"/>
                <a:gd name="T15" fmla="*/ 10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22">
                  <a:moveTo>
                    <a:pt x="3" y="10"/>
                  </a:moveTo>
                  <a:cubicBezTo>
                    <a:pt x="0" y="20"/>
                    <a:pt x="0" y="20"/>
                    <a:pt x="0" y="20"/>
                  </a:cubicBezTo>
                  <a:cubicBezTo>
                    <a:pt x="27" y="22"/>
                    <a:pt x="27" y="22"/>
                    <a:pt x="27" y="22"/>
                  </a:cubicBezTo>
                  <a:cubicBezTo>
                    <a:pt x="28" y="22"/>
                    <a:pt x="29" y="22"/>
                    <a:pt x="30" y="21"/>
                  </a:cubicBezTo>
                  <a:cubicBezTo>
                    <a:pt x="47" y="7"/>
                    <a:pt x="47" y="7"/>
                    <a:pt x="47" y="7"/>
                  </a:cubicBezTo>
                  <a:cubicBezTo>
                    <a:pt x="41" y="0"/>
                    <a:pt x="41" y="0"/>
                    <a:pt x="41" y="0"/>
                  </a:cubicBezTo>
                  <a:cubicBezTo>
                    <a:pt x="25" y="13"/>
                    <a:pt x="25" y="13"/>
                    <a:pt x="25" y="13"/>
                  </a:cubicBezTo>
                  <a:lnTo>
                    <a:pt x="3" y="1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3" name="Freeform 665">
              <a:extLst>
                <a:ext uri="{FF2B5EF4-FFF2-40B4-BE49-F238E27FC236}">
                  <a16:creationId xmlns:a16="http://schemas.microsoft.com/office/drawing/2014/main" id="{33716EA2-E1BC-47F8-9C14-5713BDD05A0F}"/>
                </a:ext>
              </a:extLst>
            </p:cNvPr>
            <p:cNvSpPr>
              <a:spLocks/>
            </p:cNvSpPr>
            <p:nvPr/>
          </p:nvSpPr>
          <p:spPr bwMode="auto">
            <a:xfrm>
              <a:off x="5432302" y="5995732"/>
              <a:ext cx="31383" cy="9551"/>
            </a:xfrm>
            <a:custGeom>
              <a:avLst/>
              <a:gdLst>
                <a:gd name="T0" fmla="*/ 10 w 12"/>
                <a:gd name="T1" fmla="*/ 4 h 4"/>
                <a:gd name="T2" fmla="*/ 10 w 12"/>
                <a:gd name="T3" fmla="*/ 4 h 4"/>
                <a:gd name="T4" fmla="*/ 1 w 12"/>
                <a:gd name="T5" fmla="*/ 3 h 4"/>
                <a:gd name="T6" fmla="*/ 0 w 12"/>
                <a:gd name="T7" fmla="*/ 1 h 4"/>
                <a:gd name="T8" fmla="*/ 2 w 12"/>
                <a:gd name="T9" fmla="*/ 0 h 4"/>
                <a:gd name="T10" fmla="*/ 10 w 12"/>
                <a:gd name="T11" fmla="*/ 1 h 4"/>
                <a:gd name="T12" fmla="*/ 12 w 12"/>
                <a:gd name="T13" fmla="*/ 3 h 4"/>
                <a:gd name="T14" fmla="*/ 10 w 12"/>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4">
                  <a:moveTo>
                    <a:pt x="10" y="4"/>
                  </a:moveTo>
                  <a:cubicBezTo>
                    <a:pt x="10" y="4"/>
                    <a:pt x="10" y="4"/>
                    <a:pt x="10" y="4"/>
                  </a:cubicBezTo>
                  <a:cubicBezTo>
                    <a:pt x="5" y="4"/>
                    <a:pt x="1" y="3"/>
                    <a:pt x="1" y="3"/>
                  </a:cubicBezTo>
                  <a:cubicBezTo>
                    <a:pt x="0" y="3"/>
                    <a:pt x="0" y="2"/>
                    <a:pt x="0" y="1"/>
                  </a:cubicBezTo>
                  <a:cubicBezTo>
                    <a:pt x="0" y="0"/>
                    <a:pt x="1" y="0"/>
                    <a:pt x="2" y="0"/>
                  </a:cubicBezTo>
                  <a:cubicBezTo>
                    <a:pt x="2" y="0"/>
                    <a:pt x="6" y="1"/>
                    <a:pt x="10" y="1"/>
                  </a:cubicBezTo>
                  <a:cubicBezTo>
                    <a:pt x="11" y="1"/>
                    <a:pt x="12" y="2"/>
                    <a:pt x="12" y="3"/>
                  </a:cubicBezTo>
                  <a:cubicBezTo>
                    <a:pt x="12" y="4"/>
                    <a:pt x="11" y="4"/>
                    <a:pt x="10" y="4"/>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4" name="Freeform 666">
              <a:extLst>
                <a:ext uri="{FF2B5EF4-FFF2-40B4-BE49-F238E27FC236}">
                  <a16:creationId xmlns:a16="http://schemas.microsoft.com/office/drawing/2014/main" id="{982757A5-4CE9-4222-BA07-F58F21CD95D8}"/>
                </a:ext>
              </a:extLst>
            </p:cNvPr>
            <p:cNvSpPr>
              <a:spLocks/>
            </p:cNvSpPr>
            <p:nvPr/>
          </p:nvSpPr>
          <p:spPr bwMode="auto">
            <a:xfrm>
              <a:off x="5058436" y="5982087"/>
              <a:ext cx="73681" cy="17738"/>
            </a:xfrm>
            <a:custGeom>
              <a:avLst/>
              <a:gdLst>
                <a:gd name="T0" fmla="*/ 11 w 29"/>
                <a:gd name="T1" fmla="*/ 7 h 7"/>
                <a:gd name="T2" fmla="*/ 1 w 29"/>
                <a:gd name="T3" fmla="*/ 6 h 7"/>
                <a:gd name="T4" fmla="*/ 0 w 29"/>
                <a:gd name="T5" fmla="*/ 4 h 7"/>
                <a:gd name="T6" fmla="*/ 2 w 29"/>
                <a:gd name="T7" fmla="*/ 3 h 7"/>
                <a:gd name="T8" fmla="*/ 27 w 29"/>
                <a:gd name="T9" fmla="*/ 0 h 7"/>
                <a:gd name="T10" fmla="*/ 29 w 29"/>
                <a:gd name="T11" fmla="*/ 1 h 7"/>
                <a:gd name="T12" fmla="*/ 28 w 29"/>
                <a:gd name="T13" fmla="*/ 3 h 7"/>
                <a:gd name="T14" fmla="*/ 11 w 29"/>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7">
                  <a:moveTo>
                    <a:pt x="11" y="7"/>
                  </a:moveTo>
                  <a:cubicBezTo>
                    <a:pt x="7" y="7"/>
                    <a:pt x="3" y="7"/>
                    <a:pt x="1" y="6"/>
                  </a:cubicBezTo>
                  <a:cubicBezTo>
                    <a:pt x="0" y="6"/>
                    <a:pt x="0" y="5"/>
                    <a:pt x="0" y="4"/>
                  </a:cubicBezTo>
                  <a:cubicBezTo>
                    <a:pt x="0" y="3"/>
                    <a:pt x="1" y="3"/>
                    <a:pt x="2" y="3"/>
                  </a:cubicBezTo>
                  <a:cubicBezTo>
                    <a:pt x="7" y="4"/>
                    <a:pt x="18" y="5"/>
                    <a:pt x="27" y="0"/>
                  </a:cubicBezTo>
                  <a:cubicBezTo>
                    <a:pt x="28" y="0"/>
                    <a:pt x="29" y="0"/>
                    <a:pt x="29" y="1"/>
                  </a:cubicBezTo>
                  <a:cubicBezTo>
                    <a:pt x="29" y="2"/>
                    <a:pt x="29" y="3"/>
                    <a:pt x="28" y="3"/>
                  </a:cubicBezTo>
                  <a:cubicBezTo>
                    <a:pt x="23" y="6"/>
                    <a:pt x="16" y="7"/>
                    <a:pt x="11" y="7"/>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5" name="Freeform 667">
              <a:extLst>
                <a:ext uri="{FF2B5EF4-FFF2-40B4-BE49-F238E27FC236}">
                  <a16:creationId xmlns:a16="http://schemas.microsoft.com/office/drawing/2014/main" id="{A6F165C1-0859-4932-818C-4E423F53D40B}"/>
                </a:ext>
              </a:extLst>
            </p:cNvPr>
            <p:cNvSpPr>
              <a:spLocks/>
            </p:cNvSpPr>
            <p:nvPr/>
          </p:nvSpPr>
          <p:spPr bwMode="auto">
            <a:xfrm>
              <a:off x="5327237" y="5972536"/>
              <a:ext cx="15009" cy="17738"/>
            </a:xfrm>
            <a:custGeom>
              <a:avLst/>
              <a:gdLst>
                <a:gd name="T0" fmla="*/ 2 w 6"/>
                <a:gd name="T1" fmla="*/ 7 h 7"/>
                <a:gd name="T2" fmla="*/ 1 w 6"/>
                <a:gd name="T3" fmla="*/ 7 h 7"/>
                <a:gd name="T4" fmla="*/ 1 w 6"/>
                <a:gd name="T5" fmla="*/ 5 h 7"/>
                <a:gd name="T6" fmla="*/ 3 w 6"/>
                <a:gd name="T7" fmla="*/ 1 h 7"/>
                <a:gd name="T8" fmla="*/ 5 w 6"/>
                <a:gd name="T9" fmla="*/ 1 h 7"/>
                <a:gd name="T10" fmla="*/ 6 w 6"/>
                <a:gd name="T11" fmla="*/ 3 h 7"/>
                <a:gd name="T12" fmla="*/ 3 w 6"/>
                <a:gd name="T13" fmla="*/ 7 h 7"/>
                <a:gd name="T14" fmla="*/ 2 w 6"/>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7">
                  <a:moveTo>
                    <a:pt x="2" y="7"/>
                  </a:moveTo>
                  <a:cubicBezTo>
                    <a:pt x="2" y="7"/>
                    <a:pt x="1" y="7"/>
                    <a:pt x="1" y="7"/>
                  </a:cubicBezTo>
                  <a:cubicBezTo>
                    <a:pt x="0" y="6"/>
                    <a:pt x="0" y="5"/>
                    <a:pt x="1" y="5"/>
                  </a:cubicBezTo>
                  <a:cubicBezTo>
                    <a:pt x="2" y="4"/>
                    <a:pt x="3" y="3"/>
                    <a:pt x="3" y="1"/>
                  </a:cubicBezTo>
                  <a:cubicBezTo>
                    <a:pt x="4" y="1"/>
                    <a:pt x="5" y="0"/>
                    <a:pt x="5" y="1"/>
                  </a:cubicBezTo>
                  <a:cubicBezTo>
                    <a:pt x="6" y="1"/>
                    <a:pt x="6" y="2"/>
                    <a:pt x="6" y="3"/>
                  </a:cubicBezTo>
                  <a:cubicBezTo>
                    <a:pt x="5" y="4"/>
                    <a:pt x="4" y="6"/>
                    <a:pt x="3" y="7"/>
                  </a:cubicBezTo>
                  <a:cubicBezTo>
                    <a:pt x="3" y="7"/>
                    <a:pt x="2" y="7"/>
                    <a:pt x="2" y="7"/>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6" name="Freeform 668">
              <a:extLst>
                <a:ext uri="{FF2B5EF4-FFF2-40B4-BE49-F238E27FC236}">
                  <a16:creationId xmlns:a16="http://schemas.microsoft.com/office/drawing/2014/main" id="{2285EF78-F30F-42CD-A5C1-EF579B54FF33}"/>
                </a:ext>
              </a:extLst>
            </p:cNvPr>
            <p:cNvSpPr>
              <a:spLocks/>
            </p:cNvSpPr>
            <p:nvPr/>
          </p:nvSpPr>
          <p:spPr bwMode="auto">
            <a:xfrm>
              <a:off x="5237182" y="5999826"/>
              <a:ext cx="75046" cy="15009"/>
            </a:xfrm>
            <a:custGeom>
              <a:avLst/>
              <a:gdLst>
                <a:gd name="T0" fmla="*/ 14 w 30"/>
                <a:gd name="T1" fmla="*/ 6 h 6"/>
                <a:gd name="T2" fmla="*/ 1 w 30"/>
                <a:gd name="T3" fmla="*/ 4 h 6"/>
                <a:gd name="T4" fmla="*/ 0 w 30"/>
                <a:gd name="T5" fmla="*/ 2 h 6"/>
                <a:gd name="T6" fmla="*/ 2 w 30"/>
                <a:gd name="T7" fmla="*/ 1 h 6"/>
                <a:gd name="T8" fmla="*/ 27 w 30"/>
                <a:gd name="T9" fmla="*/ 0 h 6"/>
                <a:gd name="T10" fmla="*/ 29 w 30"/>
                <a:gd name="T11" fmla="*/ 1 h 6"/>
                <a:gd name="T12" fmla="*/ 28 w 30"/>
                <a:gd name="T13" fmla="*/ 3 h 6"/>
                <a:gd name="T14" fmla="*/ 14 w 30"/>
                <a:gd name="T15" fmla="*/ 6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6">
                  <a:moveTo>
                    <a:pt x="14" y="6"/>
                  </a:moveTo>
                  <a:cubicBezTo>
                    <a:pt x="7" y="6"/>
                    <a:pt x="1" y="4"/>
                    <a:pt x="1" y="4"/>
                  </a:cubicBezTo>
                  <a:cubicBezTo>
                    <a:pt x="0" y="4"/>
                    <a:pt x="0" y="3"/>
                    <a:pt x="0" y="2"/>
                  </a:cubicBezTo>
                  <a:cubicBezTo>
                    <a:pt x="0" y="1"/>
                    <a:pt x="1" y="1"/>
                    <a:pt x="2" y="1"/>
                  </a:cubicBezTo>
                  <a:cubicBezTo>
                    <a:pt x="2" y="1"/>
                    <a:pt x="16" y="5"/>
                    <a:pt x="27" y="0"/>
                  </a:cubicBezTo>
                  <a:cubicBezTo>
                    <a:pt x="28" y="0"/>
                    <a:pt x="29" y="0"/>
                    <a:pt x="29" y="1"/>
                  </a:cubicBezTo>
                  <a:cubicBezTo>
                    <a:pt x="30" y="2"/>
                    <a:pt x="29" y="3"/>
                    <a:pt x="28" y="3"/>
                  </a:cubicBezTo>
                  <a:cubicBezTo>
                    <a:pt x="24" y="5"/>
                    <a:pt x="19" y="6"/>
                    <a:pt x="14" y="6"/>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7" name="Freeform 669">
              <a:extLst>
                <a:ext uri="{FF2B5EF4-FFF2-40B4-BE49-F238E27FC236}">
                  <a16:creationId xmlns:a16="http://schemas.microsoft.com/office/drawing/2014/main" id="{4E50F650-B035-42F9-A6B8-9F1A2C00C3CF}"/>
                </a:ext>
              </a:extLst>
            </p:cNvPr>
            <p:cNvSpPr>
              <a:spLocks/>
            </p:cNvSpPr>
            <p:nvPr/>
          </p:nvSpPr>
          <p:spPr bwMode="auto">
            <a:xfrm>
              <a:off x="5473236" y="5744669"/>
              <a:ext cx="9551" cy="9551"/>
            </a:xfrm>
            <a:custGeom>
              <a:avLst/>
              <a:gdLst>
                <a:gd name="T0" fmla="*/ 4 w 4"/>
                <a:gd name="T1" fmla="*/ 0 h 4"/>
                <a:gd name="T2" fmla="*/ 2 w 4"/>
                <a:gd name="T3" fmla="*/ 4 h 4"/>
                <a:gd name="T4" fmla="*/ 4 w 4"/>
                <a:gd name="T5" fmla="*/ 0 h 4"/>
              </a:gdLst>
              <a:ahLst/>
              <a:cxnLst>
                <a:cxn ang="0">
                  <a:pos x="T0" y="T1"/>
                </a:cxn>
                <a:cxn ang="0">
                  <a:pos x="T2" y="T3"/>
                </a:cxn>
                <a:cxn ang="0">
                  <a:pos x="T4" y="T5"/>
                </a:cxn>
              </a:cxnLst>
              <a:rect l="0" t="0" r="r" b="b"/>
              <a:pathLst>
                <a:path w="4" h="4">
                  <a:moveTo>
                    <a:pt x="4" y="0"/>
                  </a:moveTo>
                  <a:cubicBezTo>
                    <a:pt x="2" y="4"/>
                    <a:pt x="2" y="4"/>
                    <a:pt x="2" y="4"/>
                  </a:cubicBezTo>
                  <a:cubicBezTo>
                    <a:pt x="2" y="4"/>
                    <a:pt x="0" y="1"/>
                    <a:pt x="4" y="0"/>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8" name="Freeform 670">
              <a:extLst>
                <a:ext uri="{FF2B5EF4-FFF2-40B4-BE49-F238E27FC236}">
                  <a16:creationId xmlns:a16="http://schemas.microsoft.com/office/drawing/2014/main" id="{AEA37AC0-2DD1-4D77-98B5-28705F996A52}"/>
                </a:ext>
              </a:extLst>
            </p:cNvPr>
            <p:cNvSpPr>
              <a:spLocks/>
            </p:cNvSpPr>
            <p:nvPr/>
          </p:nvSpPr>
          <p:spPr bwMode="auto">
            <a:xfrm>
              <a:off x="5455498" y="5731025"/>
              <a:ext cx="69588" cy="35476"/>
            </a:xfrm>
            <a:custGeom>
              <a:avLst/>
              <a:gdLst>
                <a:gd name="T0" fmla="*/ 27 w 28"/>
                <a:gd name="T1" fmla="*/ 0 h 14"/>
                <a:gd name="T2" fmla="*/ 10 w 28"/>
                <a:gd name="T3" fmla="*/ 12 h 14"/>
                <a:gd name="T4" fmla="*/ 0 w 28"/>
                <a:gd name="T5" fmla="*/ 13 h 14"/>
                <a:gd name="T6" fmla="*/ 13 w 28"/>
                <a:gd name="T7" fmla="*/ 14 h 14"/>
                <a:gd name="T8" fmla="*/ 16 w 28"/>
                <a:gd name="T9" fmla="*/ 13 h 14"/>
                <a:gd name="T10" fmla="*/ 28 w 28"/>
                <a:gd name="T11" fmla="*/ 1 h 14"/>
                <a:gd name="T12" fmla="*/ 27 w 28"/>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28" h="14">
                  <a:moveTo>
                    <a:pt x="27" y="0"/>
                  </a:moveTo>
                  <a:cubicBezTo>
                    <a:pt x="10" y="12"/>
                    <a:pt x="10" y="12"/>
                    <a:pt x="10" y="12"/>
                  </a:cubicBezTo>
                  <a:cubicBezTo>
                    <a:pt x="0" y="13"/>
                    <a:pt x="0" y="13"/>
                    <a:pt x="0" y="13"/>
                  </a:cubicBezTo>
                  <a:cubicBezTo>
                    <a:pt x="13" y="14"/>
                    <a:pt x="13" y="14"/>
                    <a:pt x="13" y="14"/>
                  </a:cubicBezTo>
                  <a:cubicBezTo>
                    <a:pt x="14" y="14"/>
                    <a:pt x="15" y="14"/>
                    <a:pt x="16" y="13"/>
                  </a:cubicBezTo>
                  <a:cubicBezTo>
                    <a:pt x="28" y="1"/>
                    <a:pt x="28" y="1"/>
                    <a:pt x="28" y="1"/>
                  </a:cubicBezTo>
                  <a:lnTo>
                    <a:pt x="27"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9" name="Freeform 671">
              <a:extLst>
                <a:ext uri="{FF2B5EF4-FFF2-40B4-BE49-F238E27FC236}">
                  <a16:creationId xmlns:a16="http://schemas.microsoft.com/office/drawing/2014/main" id="{6B63890C-886B-4874-A35F-A876E6AD8E34}"/>
                </a:ext>
              </a:extLst>
            </p:cNvPr>
            <p:cNvSpPr>
              <a:spLocks/>
            </p:cNvSpPr>
            <p:nvPr/>
          </p:nvSpPr>
          <p:spPr bwMode="auto">
            <a:xfrm>
              <a:off x="5219444" y="5733754"/>
              <a:ext cx="125531" cy="42299"/>
            </a:xfrm>
            <a:custGeom>
              <a:avLst/>
              <a:gdLst>
                <a:gd name="T0" fmla="*/ 48 w 50"/>
                <a:gd name="T1" fmla="*/ 0 h 17"/>
                <a:gd name="T2" fmla="*/ 31 w 50"/>
                <a:gd name="T3" fmla="*/ 13 h 17"/>
                <a:gd name="T4" fmla="*/ 28 w 50"/>
                <a:gd name="T5" fmla="*/ 14 h 17"/>
                <a:gd name="T6" fmla="*/ 0 w 50"/>
                <a:gd name="T7" fmla="*/ 15 h 17"/>
                <a:gd name="T8" fmla="*/ 3 w 50"/>
                <a:gd name="T9" fmla="*/ 16 h 17"/>
                <a:gd name="T10" fmla="*/ 30 w 50"/>
                <a:gd name="T11" fmla="*/ 17 h 17"/>
                <a:gd name="T12" fmla="*/ 33 w 50"/>
                <a:gd name="T13" fmla="*/ 16 h 17"/>
                <a:gd name="T14" fmla="*/ 50 w 50"/>
                <a:gd name="T15" fmla="*/ 2 h 17"/>
                <a:gd name="T16" fmla="*/ 48 w 50"/>
                <a:gd name="T1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7">
                  <a:moveTo>
                    <a:pt x="48" y="0"/>
                  </a:moveTo>
                  <a:cubicBezTo>
                    <a:pt x="31" y="13"/>
                    <a:pt x="31" y="13"/>
                    <a:pt x="31" y="13"/>
                  </a:cubicBezTo>
                  <a:cubicBezTo>
                    <a:pt x="30" y="14"/>
                    <a:pt x="29" y="14"/>
                    <a:pt x="28" y="14"/>
                  </a:cubicBezTo>
                  <a:cubicBezTo>
                    <a:pt x="0" y="15"/>
                    <a:pt x="0" y="15"/>
                    <a:pt x="0" y="15"/>
                  </a:cubicBezTo>
                  <a:cubicBezTo>
                    <a:pt x="3" y="16"/>
                    <a:pt x="3" y="16"/>
                    <a:pt x="3" y="16"/>
                  </a:cubicBezTo>
                  <a:cubicBezTo>
                    <a:pt x="30" y="17"/>
                    <a:pt x="30" y="17"/>
                    <a:pt x="30" y="17"/>
                  </a:cubicBezTo>
                  <a:cubicBezTo>
                    <a:pt x="31" y="17"/>
                    <a:pt x="32" y="17"/>
                    <a:pt x="33" y="16"/>
                  </a:cubicBezTo>
                  <a:cubicBezTo>
                    <a:pt x="50" y="2"/>
                    <a:pt x="50" y="2"/>
                    <a:pt x="50" y="2"/>
                  </a:cubicBezTo>
                  <a:lnTo>
                    <a:pt x="48" y="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0" name="Oval 672">
              <a:extLst>
                <a:ext uri="{FF2B5EF4-FFF2-40B4-BE49-F238E27FC236}">
                  <a16:creationId xmlns:a16="http://schemas.microsoft.com/office/drawing/2014/main" id="{0882BFC5-B09D-49D1-97EB-E51404D32912}"/>
                </a:ext>
              </a:extLst>
            </p:cNvPr>
            <p:cNvSpPr>
              <a:spLocks noChangeArrowheads="1"/>
            </p:cNvSpPr>
            <p:nvPr/>
          </p:nvSpPr>
          <p:spPr bwMode="auto">
            <a:xfrm>
              <a:off x="5335424" y="5736483"/>
              <a:ext cx="4093" cy="5458"/>
            </a:xfrm>
            <a:prstGeom prst="ellipse">
              <a:avLst/>
            </a:pr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1" name="Freeform 673">
              <a:extLst>
                <a:ext uri="{FF2B5EF4-FFF2-40B4-BE49-F238E27FC236}">
                  <a16:creationId xmlns:a16="http://schemas.microsoft.com/office/drawing/2014/main" id="{72E9784D-B502-4BA8-9B66-FC0B5BF29A5C}"/>
                </a:ext>
              </a:extLst>
            </p:cNvPr>
            <p:cNvSpPr>
              <a:spLocks/>
            </p:cNvSpPr>
            <p:nvPr/>
          </p:nvSpPr>
          <p:spPr bwMode="auto">
            <a:xfrm>
              <a:off x="5237182" y="5741940"/>
              <a:ext cx="20467" cy="6822"/>
            </a:xfrm>
            <a:custGeom>
              <a:avLst/>
              <a:gdLst>
                <a:gd name="T0" fmla="*/ 8 w 8"/>
                <a:gd name="T1" fmla="*/ 3 h 3"/>
                <a:gd name="T2" fmla="*/ 0 w 8"/>
                <a:gd name="T3" fmla="*/ 2 h 3"/>
                <a:gd name="T4" fmla="*/ 2 w 8"/>
                <a:gd name="T5" fmla="*/ 0 h 3"/>
                <a:gd name="T6" fmla="*/ 8 w 8"/>
                <a:gd name="T7" fmla="*/ 3 h 3"/>
              </a:gdLst>
              <a:ahLst/>
              <a:cxnLst>
                <a:cxn ang="0">
                  <a:pos x="T0" y="T1"/>
                </a:cxn>
                <a:cxn ang="0">
                  <a:pos x="T2" y="T3"/>
                </a:cxn>
                <a:cxn ang="0">
                  <a:pos x="T4" y="T5"/>
                </a:cxn>
                <a:cxn ang="0">
                  <a:pos x="T6" y="T7"/>
                </a:cxn>
              </a:cxnLst>
              <a:rect l="0" t="0" r="r" b="b"/>
              <a:pathLst>
                <a:path w="8" h="3">
                  <a:moveTo>
                    <a:pt x="8" y="3"/>
                  </a:moveTo>
                  <a:cubicBezTo>
                    <a:pt x="0" y="2"/>
                    <a:pt x="0" y="2"/>
                    <a:pt x="0" y="2"/>
                  </a:cubicBezTo>
                  <a:cubicBezTo>
                    <a:pt x="2" y="0"/>
                    <a:pt x="2" y="0"/>
                    <a:pt x="2" y="0"/>
                  </a:cubicBezTo>
                  <a:cubicBezTo>
                    <a:pt x="2" y="0"/>
                    <a:pt x="5" y="1"/>
                    <a:pt x="8" y="3"/>
                  </a:cubicBez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2" name="Freeform 674">
              <a:extLst>
                <a:ext uri="{FF2B5EF4-FFF2-40B4-BE49-F238E27FC236}">
                  <a16:creationId xmlns:a16="http://schemas.microsoft.com/office/drawing/2014/main" id="{52423193-CBF9-4A84-A3F7-7502DFD25518}"/>
                </a:ext>
              </a:extLst>
            </p:cNvPr>
            <p:cNvSpPr>
              <a:spLocks/>
            </p:cNvSpPr>
            <p:nvPr/>
          </p:nvSpPr>
          <p:spPr bwMode="auto">
            <a:xfrm>
              <a:off x="5194884" y="5912499"/>
              <a:ext cx="66859" cy="99606"/>
            </a:xfrm>
            <a:custGeom>
              <a:avLst/>
              <a:gdLst>
                <a:gd name="T0" fmla="*/ 10 w 27"/>
                <a:gd name="T1" fmla="*/ 35 h 40"/>
                <a:gd name="T2" fmla="*/ 8 w 27"/>
                <a:gd name="T3" fmla="*/ 35 h 40"/>
                <a:gd name="T4" fmla="*/ 0 w 27"/>
                <a:gd name="T5" fmla="*/ 32 h 40"/>
                <a:gd name="T6" fmla="*/ 2 w 27"/>
                <a:gd name="T7" fmla="*/ 35 h 40"/>
                <a:gd name="T8" fmla="*/ 8 w 27"/>
                <a:gd name="T9" fmla="*/ 38 h 40"/>
                <a:gd name="T10" fmla="*/ 15 w 27"/>
                <a:gd name="T11" fmla="*/ 36 h 40"/>
                <a:gd name="T12" fmla="*/ 26 w 27"/>
                <a:gd name="T13" fmla="*/ 10 h 40"/>
                <a:gd name="T14" fmla="*/ 26 w 27"/>
                <a:gd name="T15" fmla="*/ 5 h 40"/>
                <a:gd name="T16" fmla="*/ 26 w 27"/>
                <a:gd name="T17" fmla="*/ 5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9" y="35"/>
                    <a:pt x="9" y="36"/>
                    <a:pt x="8" y="35"/>
                  </a:cubicBezTo>
                  <a:cubicBezTo>
                    <a:pt x="0" y="32"/>
                    <a:pt x="0" y="32"/>
                    <a:pt x="0" y="32"/>
                  </a:cubicBezTo>
                  <a:cubicBezTo>
                    <a:pt x="0" y="33"/>
                    <a:pt x="1" y="34"/>
                    <a:pt x="2" y="35"/>
                  </a:cubicBezTo>
                  <a:cubicBezTo>
                    <a:pt x="8" y="38"/>
                    <a:pt x="8" y="38"/>
                    <a:pt x="8" y="38"/>
                  </a:cubicBezTo>
                  <a:cubicBezTo>
                    <a:pt x="11" y="40"/>
                    <a:pt x="14" y="39"/>
                    <a:pt x="15" y="36"/>
                  </a:cubicBezTo>
                  <a:cubicBezTo>
                    <a:pt x="26" y="10"/>
                    <a:pt x="26" y="10"/>
                    <a:pt x="26" y="10"/>
                  </a:cubicBezTo>
                  <a:cubicBezTo>
                    <a:pt x="27" y="8"/>
                    <a:pt x="27" y="7"/>
                    <a:pt x="26" y="5"/>
                  </a:cubicBezTo>
                  <a:cubicBezTo>
                    <a:pt x="26" y="5"/>
                    <a:pt x="26" y="5"/>
                    <a:pt x="26" y="5"/>
                  </a:cubicBezTo>
                  <a:cubicBezTo>
                    <a:pt x="26" y="3"/>
                    <a:pt x="26" y="1"/>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grpSp>
      <p:sp>
        <p:nvSpPr>
          <p:cNvPr id="113" name="Rectangle: Rounded Corners 112">
            <a:extLst>
              <a:ext uri="{FF2B5EF4-FFF2-40B4-BE49-F238E27FC236}">
                <a16:creationId xmlns:a16="http://schemas.microsoft.com/office/drawing/2014/main" id="{676E08DA-CE8B-472F-9BB9-1AB16D390DFD}"/>
              </a:ext>
            </a:extLst>
          </p:cNvPr>
          <p:cNvSpPr/>
          <p:nvPr/>
        </p:nvSpPr>
        <p:spPr bwMode="auto">
          <a:xfrm>
            <a:off x="127821" y="5168051"/>
            <a:ext cx="1221072" cy="842599"/>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A)</a:t>
            </a:r>
            <a:br>
              <a:rPr lang="en-US" sz="1765" dirty="0">
                <a:gradFill>
                  <a:gsLst>
                    <a:gs pos="0">
                      <a:srgbClr val="FFFFFF"/>
                    </a:gs>
                    <a:gs pos="100000">
                      <a:srgbClr val="FFFFFF"/>
                    </a:gs>
                  </a:gsLst>
                  <a:lin ang="5400000" scaled="0"/>
                </a:gradFill>
                <a:latin typeface="Segoe UI"/>
                <a:ea typeface="Segoe UI" pitchFamily="34" charset="0"/>
                <a:cs typeface="Segoe UI" pitchFamily="34" charset="0"/>
              </a:rPr>
            </a:br>
            <a:r>
              <a:rPr lang="en-US" sz="1765" dirty="0">
                <a:gradFill>
                  <a:gsLst>
                    <a:gs pos="0">
                      <a:srgbClr val="FFFFFF"/>
                    </a:gs>
                    <a:gs pos="100000">
                      <a:srgbClr val="FFFFFF"/>
                    </a:gs>
                  </a:gsLst>
                  <a:lin ang="5400000" scaled="0"/>
                </a:gradFill>
                <a:latin typeface="Segoe UI"/>
                <a:ea typeface="Segoe UI" pitchFamily="34" charset="0"/>
                <a:cs typeface="Segoe UI" pitchFamily="34" charset="0"/>
              </a:rPr>
              <a:t>I.R.</a:t>
            </a:r>
          </a:p>
        </p:txBody>
      </p:sp>
      <p:sp>
        <p:nvSpPr>
          <p:cNvPr id="114" name="Rectangle: Rounded Corners 113">
            <a:extLst>
              <a:ext uri="{FF2B5EF4-FFF2-40B4-BE49-F238E27FC236}">
                <a16:creationId xmlns:a16="http://schemas.microsoft.com/office/drawing/2014/main" id="{B442251D-152A-4B3D-9D54-3860BE9BCC98}"/>
              </a:ext>
            </a:extLst>
          </p:cNvPr>
          <p:cNvSpPr/>
          <p:nvPr/>
        </p:nvSpPr>
        <p:spPr bwMode="auto">
          <a:xfrm>
            <a:off x="2678798" y="5168051"/>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b="1" dirty="0">
                <a:gradFill>
                  <a:gsLst>
                    <a:gs pos="0">
                      <a:srgbClr val="FFFFFF"/>
                    </a:gs>
                    <a:gs pos="100000">
                      <a:srgbClr val="FFFFFF"/>
                    </a:gs>
                  </a:gsLst>
                  <a:lin ang="5400000" scaled="0"/>
                </a:gradFill>
                <a:latin typeface="Segoe UI"/>
                <a:ea typeface="Segoe UI" pitchFamily="34" charset="0"/>
                <a:cs typeface="Segoe UI" pitchFamily="34" charset="0"/>
              </a:rPr>
              <a:t>C)</a:t>
            </a:r>
          </a:p>
          <a:p>
            <a:pPr algn="ctr" defTabSz="932114" fontAlgn="base">
              <a:spcBef>
                <a:spcPct val="0"/>
              </a:spcBef>
              <a:spcAft>
                <a:spcPct val="0"/>
              </a:spcAft>
              <a:defRPr/>
            </a:pPr>
            <a:r>
              <a:rPr lang="en-US" sz="1765" b="1" dirty="0">
                <a:gradFill>
                  <a:gsLst>
                    <a:gs pos="0">
                      <a:srgbClr val="FFFFFF"/>
                    </a:gs>
                    <a:gs pos="100000">
                      <a:srgbClr val="FFFFFF"/>
                    </a:gs>
                  </a:gsLst>
                  <a:lin ang="5400000" scaled="0"/>
                </a:gradFill>
                <a:latin typeface="Segoe UI"/>
                <a:ea typeface="Segoe UI" pitchFamily="34" charset="0"/>
                <a:cs typeface="Segoe UI" pitchFamily="34" charset="0"/>
              </a:rPr>
              <a:t>Table</a:t>
            </a:r>
          </a:p>
        </p:txBody>
      </p:sp>
      <p:sp>
        <p:nvSpPr>
          <p:cNvPr id="4" name="Rectangle: Rounded Corners 3">
            <a:extLst>
              <a:ext uri="{FF2B5EF4-FFF2-40B4-BE49-F238E27FC236}">
                <a16:creationId xmlns:a16="http://schemas.microsoft.com/office/drawing/2014/main" id="{5700E8F9-699D-4F16-9204-5D993B705A5D}"/>
              </a:ext>
            </a:extLst>
          </p:cNvPr>
          <p:cNvSpPr/>
          <p:nvPr/>
        </p:nvSpPr>
        <p:spPr bwMode="auto">
          <a:xfrm>
            <a:off x="3954288" y="5168051"/>
            <a:ext cx="1221072" cy="842599"/>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D)</a:t>
            </a:r>
            <a:br>
              <a:rPr lang="en-US" sz="1765">
                <a:gradFill>
                  <a:gsLst>
                    <a:gs pos="0">
                      <a:srgbClr val="FFFFFF"/>
                    </a:gs>
                    <a:gs pos="100000">
                      <a:srgbClr val="FFFFFF"/>
                    </a:gs>
                  </a:gsLst>
                  <a:lin ang="5400000" scaled="0"/>
                </a:gradFill>
                <a:latin typeface="Segoe UI"/>
                <a:ea typeface="Segoe UI" pitchFamily="34" charset="0"/>
                <a:cs typeface="Segoe UI" pitchFamily="34" charset="0"/>
              </a:rPr>
            </a:br>
            <a:r>
              <a:rPr lang="en-US" sz="1765">
                <a:gradFill>
                  <a:gsLst>
                    <a:gs pos="0">
                      <a:srgbClr val="FFFFFF"/>
                    </a:gs>
                    <a:gs pos="100000">
                      <a:srgbClr val="FFFFFF"/>
                    </a:gs>
                  </a:gsLst>
                  <a:lin ang="5400000" scaled="0"/>
                </a:gradFill>
                <a:ea typeface="Segoe UI" pitchFamily="34" charset="0"/>
                <a:cs typeface="Segoe UI" pitchFamily="34" charset="0"/>
              </a:rPr>
              <a:t>Activity</a:t>
            </a:r>
            <a:endParaRPr lang="en-US" sz="1765"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 name="Rectangle: Rounded Corners 4">
            <a:extLst>
              <a:ext uri="{FF2B5EF4-FFF2-40B4-BE49-F238E27FC236}">
                <a16:creationId xmlns:a16="http://schemas.microsoft.com/office/drawing/2014/main" id="{467C6208-0493-4133-BEBF-FB6225800BC0}"/>
              </a:ext>
            </a:extLst>
          </p:cNvPr>
          <p:cNvSpPr/>
          <p:nvPr/>
        </p:nvSpPr>
        <p:spPr bwMode="auto">
          <a:xfrm>
            <a:off x="1403310" y="5168051"/>
            <a:ext cx="1221072" cy="842599"/>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B)</a:t>
            </a:r>
          </a:p>
          <a:p>
            <a:pPr algn="ctr" defTabSz="932114" fontAlgn="base">
              <a:spcBef>
                <a:spcPct val="0"/>
              </a:spcBef>
              <a:spcAft>
                <a:spcPct val="0"/>
              </a:spcAft>
              <a:defRPr/>
            </a:pPr>
            <a:r>
              <a:rPr lang="en-US" sz="1765" dirty="0">
                <a:gradFill>
                  <a:gsLst>
                    <a:gs pos="0">
                      <a:srgbClr val="FFFFFF"/>
                    </a:gs>
                    <a:gs pos="100000">
                      <a:srgbClr val="FFFFFF"/>
                    </a:gs>
                  </a:gsLst>
                  <a:lin ang="5400000" scaled="0"/>
                </a:gradFill>
                <a:ea typeface="Segoe UI" pitchFamily="34" charset="0"/>
                <a:cs typeface="Segoe UI" pitchFamily="34" charset="0"/>
              </a:rPr>
              <a:t>Linked Service</a:t>
            </a:r>
          </a:p>
        </p:txBody>
      </p:sp>
    </p:spTree>
    <p:extLst>
      <p:ext uri="{BB962C8B-B14F-4D97-AF65-F5344CB8AC3E}">
        <p14:creationId xmlns:p14="http://schemas.microsoft.com/office/powerpoint/2010/main" val="824174902"/>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6F530C1-452B-4B5E-ACCF-7C3938E0DF56}"/>
              </a:ext>
            </a:extLst>
          </p:cNvPr>
          <p:cNvSpPr>
            <a:spLocks noGrp="1"/>
          </p:cNvSpPr>
          <p:nvPr>
            <p:ph type="title"/>
          </p:nvPr>
        </p:nvSpPr>
        <p:spPr>
          <a:xfrm>
            <a:off x="585217" y="3045595"/>
            <a:ext cx="9144000" cy="488797"/>
          </a:xfrm>
        </p:spPr>
        <p:txBody>
          <a:bodyPr/>
          <a:lstStyle/>
          <a:p>
            <a:r>
              <a:rPr lang="en-US" dirty="0"/>
              <a:t>Files and Tables</a:t>
            </a:r>
          </a:p>
        </p:txBody>
      </p:sp>
    </p:spTree>
    <p:extLst>
      <p:ext uri="{BB962C8B-B14F-4D97-AF65-F5344CB8AC3E}">
        <p14:creationId xmlns:p14="http://schemas.microsoft.com/office/powerpoint/2010/main" val="3871461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B6329C2-9B1B-48F5-B651-515B0D983403}"/>
              </a:ext>
            </a:extLst>
          </p:cNvPr>
          <p:cNvPicPr>
            <a:picLocks noChangeAspect="1"/>
          </p:cNvPicPr>
          <p:nvPr/>
        </p:nvPicPr>
        <p:blipFill>
          <a:blip r:embed="rId3"/>
          <a:stretch>
            <a:fillRect/>
          </a:stretch>
        </p:blipFill>
        <p:spPr>
          <a:xfrm>
            <a:off x="455696" y="2215345"/>
            <a:ext cx="8384680" cy="4543846"/>
          </a:xfrm>
          <a:prstGeom prst="rect">
            <a:avLst/>
          </a:prstGeom>
        </p:spPr>
      </p:pic>
      <p:sp>
        <p:nvSpPr>
          <p:cNvPr id="3" name="Title 2">
            <a:extLst>
              <a:ext uri="{FF2B5EF4-FFF2-40B4-BE49-F238E27FC236}">
                <a16:creationId xmlns:a16="http://schemas.microsoft.com/office/drawing/2014/main" id="{05A5B767-130E-4814-9C1B-9EE5F8476FFF}"/>
              </a:ext>
            </a:extLst>
          </p:cNvPr>
          <p:cNvSpPr>
            <a:spLocks noGrp="1"/>
          </p:cNvSpPr>
          <p:nvPr>
            <p:ph type="title"/>
          </p:nvPr>
        </p:nvSpPr>
        <p:spPr/>
        <p:txBody>
          <a:bodyPr/>
          <a:lstStyle/>
          <a:p>
            <a:r>
              <a:rPr lang="en-US" dirty="0"/>
              <a:t>Synapse Studio</a:t>
            </a:r>
          </a:p>
        </p:txBody>
      </p:sp>
      <p:sp>
        <p:nvSpPr>
          <p:cNvPr id="4" name="Text Placeholder 3">
            <a:extLst>
              <a:ext uri="{FF2B5EF4-FFF2-40B4-BE49-F238E27FC236}">
                <a16:creationId xmlns:a16="http://schemas.microsoft.com/office/drawing/2014/main" id="{2C7274EF-0126-446D-B562-39D16D957BBE}"/>
              </a:ext>
            </a:extLst>
          </p:cNvPr>
          <p:cNvSpPr>
            <a:spLocks noGrp="1"/>
          </p:cNvSpPr>
          <p:nvPr>
            <p:ph type="body" sz="quarter" idx="11"/>
          </p:nvPr>
        </p:nvSpPr>
        <p:spPr>
          <a:xfrm>
            <a:off x="426424" y="1129914"/>
            <a:ext cx="7446443" cy="1009330"/>
          </a:xfrm>
        </p:spPr>
        <p:txBody>
          <a:bodyPr/>
          <a:lstStyle/>
          <a:p>
            <a:pPr>
              <a:lnSpc>
                <a:spcPct val="100000"/>
              </a:lnSpc>
              <a:spcAft>
                <a:spcPts val="1000"/>
              </a:spcAft>
            </a:pPr>
            <a:r>
              <a:rPr lang="en-US" sz="1800" dirty="0"/>
              <a:t>Synapse Studio divided into </a:t>
            </a:r>
            <a:r>
              <a:rPr lang="en-US" sz="1800" b="1" dirty="0"/>
              <a:t>Activity hubs</a:t>
            </a:r>
            <a:r>
              <a:rPr lang="en-US" sz="1800" dirty="0"/>
              <a:t>.</a:t>
            </a:r>
          </a:p>
          <a:p>
            <a:pPr>
              <a:lnSpc>
                <a:spcPct val="100000"/>
              </a:lnSpc>
              <a:spcAft>
                <a:spcPts val="1000"/>
              </a:spcAft>
            </a:pPr>
            <a:r>
              <a:rPr lang="en-US" sz="1800" dirty="0"/>
              <a:t>These organize the tasks needed for building analytics solution.</a:t>
            </a:r>
          </a:p>
          <a:p>
            <a:endParaRPr lang="en-US" sz="1800" b="1" dirty="0"/>
          </a:p>
        </p:txBody>
      </p:sp>
      <p:sp>
        <p:nvSpPr>
          <p:cNvPr id="9" name="Rectangle 8">
            <a:extLst>
              <a:ext uri="{FF2B5EF4-FFF2-40B4-BE49-F238E27FC236}">
                <a16:creationId xmlns:a16="http://schemas.microsoft.com/office/drawing/2014/main" id="{3AF43572-2E52-4842-9BF9-0B016E660B47}"/>
              </a:ext>
            </a:extLst>
          </p:cNvPr>
          <p:cNvSpPr/>
          <p:nvPr/>
        </p:nvSpPr>
        <p:spPr bwMode="auto">
          <a:xfrm>
            <a:off x="2934333" y="2752989"/>
            <a:ext cx="9051244" cy="3931536"/>
          </a:xfrm>
          <a:prstGeom prst="rect">
            <a:avLst/>
          </a:prstGeom>
          <a:solidFill>
            <a:srgbClr val="F9FAF8"/>
          </a:solidFill>
          <a:ln>
            <a:noFill/>
            <a:headEnd type="none" w="med" len="med"/>
            <a:tailEnd type="none" w="med" len="med"/>
          </a:ln>
          <a:effectLst>
            <a:outerShdw blurRad="393700" dist="381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Text Placeholder 4">
            <a:extLst>
              <a:ext uri="{FF2B5EF4-FFF2-40B4-BE49-F238E27FC236}">
                <a16:creationId xmlns:a16="http://schemas.microsoft.com/office/drawing/2014/main" id="{AB81B57A-9513-4FFB-9024-D3AEB7112842}"/>
              </a:ext>
            </a:extLst>
          </p:cNvPr>
          <p:cNvSpPr txBox="1">
            <a:spLocks/>
          </p:cNvSpPr>
          <p:nvPr/>
        </p:nvSpPr>
        <p:spPr>
          <a:xfrm>
            <a:off x="3679522" y="3344890"/>
            <a:ext cx="1990240" cy="265404"/>
          </a:xfrm>
          <a:prstGeom prst="rect">
            <a:avLst/>
          </a:prstGeom>
        </p:spPr>
        <p:txBody>
          <a:bodyPr lIns="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Segoe UI"/>
                <a:ea typeface="+mn-ea"/>
                <a:cs typeface="+mn-cs"/>
              </a:rPr>
              <a:t>Home</a:t>
            </a:r>
          </a:p>
        </p:txBody>
      </p:sp>
      <p:sp>
        <p:nvSpPr>
          <p:cNvPr id="11" name="Text Placeholder 5">
            <a:extLst>
              <a:ext uri="{FF2B5EF4-FFF2-40B4-BE49-F238E27FC236}">
                <a16:creationId xmlns:a16="http://schemas.microsoft.com/office/drawing/2014/main" id="{D6A14578-217B-4982-A409-F053E9FE10D6}"/>
              </a:ext>
            </a:extLst>
          </p:cNvPr>
          <p:cNvSpPr txBox="1">
            <a:spLocks/>
          </p:cNvSpPr>
          <p:nvPr/>
        </p:nvSpPr>
        <p:spPr>
          <a:xfrm>
            <a:off x="5743400" y="3344890"/>
            <a:ext cx="1990240" cy="265404"/>
          </a:xfrm>
          <a:prstGeom prst="rect">
            <a:avLst/>
          </a:prstGeom>
        </p:spPr>
        <p:txBody>
          <a:bodyPr lIns="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Segoe UI"/>
                <a:ea typeface="+mn-ea"/>
                <a:cs typeface="+mn-cs"/>
              </a:rPr>
              <a:t>Data</a:t>
            </a:r>
          </a:p>
        </p:txBody>
      </p:sp>
      <p:sp>
        <p:nvSpPr>
          <p:cNvPr id="12" name="Text Placeholder 6">
            <a:extLst>
              <a:ext uri="{FF2B5EF4-FFF2-40B4-BE49-F238E27FC236}">
                <a16:creationId xmlns:a16="http://schemas.microsoft.com/office/drawing/2014/main" id="{F236CE3A-06A3-4194-B8E7-421307FD1DAF}"/>
              </a:ext>
            </a:extLst>
          </p:cNvPr>
          <p:cNvSpPr txBox="1">
            <a:spLocks/>
          </p:cNvSpPr>
          <p:nvPr/>
        </p:nvSpPr>
        <p:spPr>
          <a:xfrm>
            <a:off x="3679522" y="5396411"/>
            <a:ext cx="1990240" cy="265404"/>
          </a:xfrm>
          <a:prstGeom prst="rect">
            <a:avLst/>
          </a:prstGeom>
        </p:spPr>
        <p:txBody>
          <a:bodyPr lIns="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Segoe UI"/>
                <a:ea typeface="+mn-ea"/>
                <a:cs typeface="+mn-cs"/>
              </a:rPr>
              <a:t>Monitor</a:t>
            </a:r>
          </a:p>
        </p:txBody>
      </p:sp>
      <p:sp>
        <p:nvSpPr>
          <p:cNvPr id="13" name="Text Placeholder 6">
            <a:extLst>
              <a:ext uri="{FF2B5EF4-FFF2-40B4-BE49-F238E27FC236}">
                <a16:creationId xmlns:a16="http://schemas.microsoft.com/office/drawing/2014/main" id="{87C9AAB7-89DF-4770-B467-C41052EDE876}"/>
              </a:ext>
            </a:extLst>
          </p:cNvPr>
          <p:cNvSpPr txBox="1">
            <a:spLocks/>
          </p:cNvSpPr>
          <p:nvPr/>
        </p:nvSpPr>
        <p:spPr>
          <a:xfrm>
            <a:off x="5789302" y="5428836"/>
            <a:ext cx="1990240" cy="220320"/>
          </a:xfrm>
          <a:prstGeom prst="rect">
            <a:avLst/>
          </a:prstGeom>
        </p:spPr>
        <p:txBody>
          <a:bodyPr lIns="0"/>
          <a:lstStyle>
            <a:defPPr>
              <a:defRPr lang="en-US"/>
            </a:defPPr>
            <a:lvl1pPr marL="228600" indent="-228600">
              <a:lnSpc>
                <a:spcPct val="90000"/>
              </a:lnSpc>
              <a:spcBef>
                <a:spcPts val="1000"/>
              </a:spcBef>
              <a:buFont typeface="Arial" panose="020B0604020202020204" pitchFamily="34" charset="0"/>
              <a:buChar char="•"/>
              <a:defRPr sz="14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Segoe UI"/>
                <a:ea typeface="+mn-ea"/>
                <a:cs typeface="+mn-cs"/>
              </a:rPr>
              <a:t>Manage</a:t>
            </a:r>
          </a:p>
        </p:txBody>
      </p:sp>
      <p:pic>
        <p:nvPicPr>
          <p:cNvPr id="14" name="Picture 13">
            <a:extLst>
              <a:ext uri="{FF2B5EF4-FFF2-40B4-BE49-F238E27FC236}">
                <a16:creationId xmlns:a16="http://schemas.microsoft.com/office/drawing/2014/main" id="{82C85CA6-5FCB-40A4-A5E3-35C16EF1F217}"/>
              </a:ext>
            </a:extLst>
          </p:cNvPr>
          <p:cNvPicPr>
            <a:picLocks noChangeAspect="1"/>
          </p:cNvPicPr>
          <p:nvPr/>
        </p:nvPicPr>
        <p:blipFill>
          <a:blip r:embed="rId4"/>
          <a:stretch>
            <a:fillRect/>
          </a:stretch>
        </p:blipFill>
        <p:spPr>
          <a:xfrm>
            <a:off x="5735539" y="4998378"/>
            <a:ext cx="388207" cy="369722"/>
          </a:xfrm>
          <a:prstGeom prst="rect">
            <a:avLst/>
          </a:prstGeom>
        </p:spPr>
      </p:pic>
      <p:pic>
        <p:nvPicPr>
          <p:cNvPr id="15" name="Picture 14">
            <a:extLst>
              <a:ext uri="{FF2B5EF4-FFF2-40B4-BE49-F238E27FC236}">
                <a16:creationId xmlns:a16="http://schemas.microsoft.com/office/drawing/2014/main" id="{E8DF0B17-3C9E-4C09-8FCD-085B34F631A5}"/>
              </a:ext>
            </a:extLst>
          </p:cNvPr>
          <p:cNvPicPr>
            <a:picLocks noChangeAspect="1"/>
          </p:cNvPicPr>
          <p:nvPr/>
        </p:nvPicPr>
        <p:blipFill>
          <a:blip r:embed="rId5"/>
          <a:stretch>
            <a:fillRect/>
          </a:stretch>
        </p:blipFill>
        <p:spPr>
          <a:xfrm>
            <a:off x="3604017" y="3010720"/>
            <a:ext cx="397451" cy="323506"/>
          </a:xfrm>
          <a:prstGeom prst="rect">
            <a:avLst/>
          </a:prstGeom>
        </p:spPr>
      </p:pic>
      <p:pic>
        <p:nvPicPr>
          <p:cNvPr id="16" name="Picture 15">
            <a:extLst>
              <a:ext uri="{FF2B5EF4-FFF2-40B4-BE49-F238E27FC236}">
                <a16:creationId xmlns:a16="http://schemas.microsoft.com/office/drawing/2014/main" id="{694AA3F4-4458-405A-B3D0-24CCA83BFD0B}"/>
              </a:ext>
            </a:extLst>
          </p:cNvPr>
          <p:cNvPicPr>
            <a:picLocks noChangeAspect="1"/>
          </p:cNvPicPr>
          <p:nvPr/>
        </p:nvPicPr>
        <p:blipFill>
          <a:blip r:embed="rId6"/>
          <a:stretch>
            <a:fillRect/>
          </a:stretch>
        </p:blipFill>
        <p:spPr>
          <a:xfrm>
            <a:off x="3605885" y="5021412"/>
            <a:ext cx="351235" cy="360478"/>
          </a:xfrm>
          <a:prstGeom prst="rect">
            <a:avLst/>
          </a:prstGeom>
        </p:spPr>
      </p:pic>
      <p:pic>
        <p:nvPicPr>
          <p:cNvPr id="17" name="Picture 16">
            <a:extLst>
              <a:ext uri="{FF2B5EF4-FFF2-40B4-BE49-F238E27FC236}">
                <a16:creationId xmlns:a16="http://schemas.microsoft.com/office/drawing/2014/main" id="{24C88923-820D-4518-AE6E-52EDC21A6B3D}"/>
              </a:ext>
            </a:extLst>
          </p:cNvPr>
          <p:cNvPicPr>
            <a:picLocks noChangeAspect="1"/>
          </p:cNvPicPr>
          <p:nvPr/>
        </p:nvPicPr>
        <p:blipFill>
          <a:blip r:embed="rId7"/>
          <a:stretch>
            <a:fillRect/>
          </a:stretch>
        </p:blipFill>
        <p:spPr>
          <a:xfrm>
            <a:off x="5667212" y="2974352"/>
            <a:ext cx="332749" cy="341992"/>
          </a:xfrm>
          <a:prstGeom prst="rect">
            <a:avLst/>
          </a:prstGeom>
        </p:spPr>
      </p:pic>
      <p:pic>
        <p:nvPicPr>
          <p:cNvPr id="18" name="Picture 17">
            <a:extLst>
              <a:ext uri="{FF2B5EF4-FFF2-40B4-BE49-F238E27FC236}">
                <a16:creationId xmlns:a16="http://schemas.microsoft.com/office/drawing/2014/main" id="{B9BFA7E5-FB06-4D2E-BA8A-5DB678FC64C9}"/>
              </a:ext>
            </a:extLst>
          </p:cNvPr>
          <p:cNvPicPr>
            <a:picLocks noChangeAspect="1"/>
          </p:cNvPicPr>
          <p:nvPr/>
        </p:nvPicPr>
        <p:blipFill>
          <a:blip r:embed="rId8"/>
          <a:stretch>
            <a:fillRect/>
          </a:stretch>
        </p:blipFill>
        <p:spPr>
          <a:xfrm>
            <a:off x="9807884" y="2896779"/>
            <a:ext cx="443666" cy="378964"/>
          </a:xfrm>
          <a:prstGeom prst="rect">
            <a:avLst/>
          </a:prstGeom>
        </p:spPr>
      </p:pic>
      <p:sp>
        <p:nvSpPr>
          <p:cNvPr id="20" name="Text Placeholder 4">
            <a:extLst>
              <a:ext uri="{FF2B5EF4-FFF2-40B4-BE49-F238E27FC236}">
                <a16:creationId xmlns:a16="http://schemas.microsoft.com/office/drawing/2014/main" id="{D7B5B108-2333-4F58-8E35-BD823BF10CAD}"/>
              </a:ext>
            </a:extLst>
          </p:cNvPr>
          <p:cNvSpPr txBox="1">
            <a:spLocks/>
          </p:cNvSpPr>
          <p:nvPr/>
        </p:nvSpPr>
        <p:spPr>
          <a:xfrm>
            <a:off x="3679522" y="3635567"/>
            <a:ext cx="1679673" cy="615553"/>
          </a:xfrm>
          <a:prstGeom prst="rect">
            <a:avLst/>
          </a:prstGeom>
        </p:spPr>
        <p:txBody>
          <a:bodyPr vert="horz" wrap="square" lIns="0" tIns="0" rIns="0" bIns="0" rtlCol="0">
            <a:spAutoFit/>
          </a:bodyPr>
          <a:lstStyle>
            <a:lvl1pPr marL="0" marR="0" indent="0" algn="l" defTabSz="932742" rtl="0" eaLnBrk="1" fontAlgn="auto" latinLnBrk="0" hangingPunct="1">
              <a:lnSpc>
                <a:spcPts val="1800"/>
              </a:lnSpc>
              <a:spcBef>
                <a:spcPts val="0"/>
              </a:spcBef>
              <a:spcAft>
                <a:spcPts val="600"/>
              </a:spcAft>
              <a:buClrTx/>
              <a:buSzPct val="90000"/>
              <a:buFont typeface="Wingdings" panose="05000000000000000000" pitchFamily="2" charset="2"/>
              <a:buNone/>
              <a:tabLst/>
              <a:defRPr sz="1400" b="0" kern="1200" spc="0" baseline="0">
                <a:solidFill>
                  <a:schemeClr val="tx2"/>
                </a:solidFill>
                <a:latin typeface="+mj-lt"/>
                <a:ea typeface="+mn-ea"/>
                <a:cs typeface="+mn-cs"/>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j-lt"/>
                <a:ea typeface="+mn-ea"/>
                <a:cs typeface="+mn-cs"/>
              </a:defRPr>
            </a:lvl3pPr>
            <a:lvl4pPr marL="6858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000" b="0" i="0" u="none" strike="noStrike" kern="1200" cap="none" spc="0" normalizeH="0" baseline="0" noProof="0" dirty="0">
                <a:ln>
                  <a:noFill/>
                </a:ln>
                <a:solidFill>
                  <a:srgbClr val="44546A"/>
                </a:solidFill>
                <a:effectLst/>
                <a:uLnTx/>
                <a:uFillTx/>
                <a:latin typeface="+mn-lt"/>
                <a:ea typeface="+mn-ea"/>
                <a:cs typeface="+mn-cs"/>
              </a:rPr>
              <a:t>Quick-access to common gestures, most-recently used items, and links to tutorials and documentation.</a:t>
            </a:r>
          </a:p>
        </p:txBody>
      </p:sp>
      <p:sp>
        <p:nvSpPr>
          <p:cNvPr id="21" name="Text Placeholder 5">
            <a:extLst>
              <a:ext uri="{FF2B5EF4-FFF2-40B4-BE49-F238E27FC236}">
                <a16:creationId xmlns:a16="http://schemas.microsoft.com/office/drawing/2014/main" id="{D80CE37A-50C5-49DA-B56A-8DAABF266CA9}"/>
              </a:ext>
            </a:extLst>
          </p:cNvPr>
          <p:cNvSpPr txBox="1">
            <a:spLocks/>
          </p:cNvSpPr>
          <p:nvPr/>
        </p:nvSpPr>
        <p:spPr>
          <a:xfrm>
            <a:off x="5743400" y="3635567"/>
            <a:ext cx="1780579" cy="307777"/>
          </a:xfrm>
          <a:prstGeom prst="rect">
            <a:avLst/>
          </a:prstGeom>
        </p:spPr>
        <p:txBody>
          <a:bodyPr vert="horz" wrap="square" lIns="0" tIns="0" rIns="0" bIns="0" rtlCol="0">
            <a:spAutoFit/>
          </a:bodyPr>
          <a:lstStyle>
            <a:lvl1pPr marL="0" marR="0" indent="0" algn="l" defTabSz="932742" rtl="0" eaLnBrk="1" fontAlgn="auto" latinLnBrk="0" hangingPunct="1">
              <a:lnSpc>
                <a:spcPts val="1800"/>
              </a:lnSpc>
              <a:spcBef>
                <a:spcPts val="0"/>
              </a:spcBef>
              <a:spcAft>
                <a:spcPts val="600"/>
              </a:spcAft>
              <a:buClrTx/>
              <a:buSzPct val="90000"/>
              <a:buFont typeface="Wingdings" panose="05000000000000000000" pitchFamily="2" charset="2"/>
              <a:buNone/>
              <a:tabLst/>
              <a:defRPr sz="1400" b="0" kern="1200" spc="0" baseline="0">
                <a:solidFill>
                  <a:schemeClr val="tx2"/>
                </a:solidFill>
                <a:latin typeface="+mj-lt"/>
                <a:ea typeface="+mn-ea"/>
                <a:cs typeface="+mn-cs"/>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j-lt"/>
                <a:ea typeface="+mn-ea"/>
                <a:cs typeface="+mn-cs"/>
              </a:defRPr>
            </a:lvl3pPr>
            <a:lvl4pPr marL="6858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000" b="0" i="0" u="none" strike="noStrike" kern="1200" cap="none" spc="0" normalizeH="0" baseline="0" noProof="0" dirty="0">
                <a:ln>
                  <a:noFill/>
                </a:ln>
                <a:solidFill>
                  <a:srgbClr val="44546A"/>
                </a:solidFill>
                <a:effectLst/>
                <a:uLnTx/>
                <a:uFillTx/>
                <a:latin typeface="+mn-lt"/>
                <a:ea typeface="+mn-ea"/>
                <a:cs typeface="+mn-cs"/>
              </a:rPr>
              <a:t>Explore structured and unstructured data</a:t>
            </a:r>
          </a:p>
        </p:txBody>
      </p:sp>
      <p:sp>
        <p:nvSpPr>
          <p:cNvPr id="22" name="Text Placeholder 6">
            <a:extLst>
              <a:ext uri="{FF2B5EF4-FFF2-40B4-BE49-F238E27FC236}">
                <a16:creationId xmlns:a16="http://schemas.microsoft.com/office/drawing/2014/main" id="{E2DB2640-719C-4907-AFDB-DF36FA52AD3C}"/>
              </a:ext>
            </a:extLst>
          </p:cNvPr>
          <p:cNvSpPr txBox="1">
            <a:spLocks/>
          </p:cNvSpPr>
          <p:nvPr/>
        </p:nvSpPr>
        <p:spPr>
          <a:xfrm>
            <a:off x="3679522" y="5687088"/>
            <a:ext cx="1780581" cy="461665"/>
          </a:xfrm>
          <a:prstGeom prst="rect">
            <a:avLst/>
          </a:prstGeom>
        </p:spPr>
        <p:txBody>
          <a:bodyPr vert="horz" wrap="square" lIns="0" tIns="0" rIns="0" bIns="0" rtlCol="0">
            <a:spAutoFit/>
          </a:bodyPr>
          <a:lstStyle>
            <a:lvl1pPr marL="0" marR="0" indent="0" algn="l" defTabSz="932742" rtl="0" eaLnBrk="1" fontAlgn="auto" latinLnBrk="0" hangingPunct="1">
              <a:lnSpc>
                <a:spcPts val="1800"/>
              </a:lnSpc>
              <a:spcBef>
                <a:spcPts val="0"/>
              </a:spcBef>
              <a:spcAft>
                <a:spcPts val="600"/>
              </a:spcAft>
              <a:buClrTx/>
              <a:buSzPct val="90000"/>
              <a:buFont typeface="Wingdings" panose="05000000000000000000" pitchFamily="2" charset="2"/>
              <a:buNone/>
              <a:tabLst/>
              <a:defRPr sz="1400" b="0" kern="1200" spc="0" baseline="0">
                <a:solidFill>
                  <a:schemeClr val="tx2"/>
                </a:solidFill>
                <a:latin typeface="+mj-lt"/>
                <a:ea typeface="+mn-ea"/>
                <a:cs typeface="+mn-cs"/>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j-lt"/>
                <a:ea typeface="+mn-ea"/>
                <a:cs typeface="+mn-cs"/>
              </a:defRPr>
            </a:lvl3pPr>
            <a:lvl4pPr marL="6858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000" b="0" i="0" u="none" strike="noStrike" kern="1200" cap="none" spc="0" normalizeH="0" baseline="0" noProof="0" dirty="0">
                <a:ln>
                  <a:noFill/>
                </a:ln>
                <a:solidFill>
                  <a:srgbClr val="44546A"/>
                </a:solidFill>
                <a:effectLst/>
                <a:uLnTx/>
                <a:uFillTx/>
                <a:latin typeface="+mn-lt"/>
                <a:ea typeface="+mn-ea"/>
                <a:cs typeface="+mn-cs"/>
              </a:rPr>
              <a:t>Centralized view of all resource usage and activities in the workspace.</a:t>
            </a:r>
          </a:p>
        </p:txBody>
      </p:sp>
      <p:sp>
        <p:nvSpPr>
          <p:cNvPr id="23" name="Text Placeholder 6">
            <a:extLst>
              <a:ext uri="{FF2B5EF4-FFF2-40B4-BE49-F238E27FC236}">
                <a16:creationId xmlns:a16="http://schemas.microsoft.com/office/drawing/2014/main" id="{E31A153A-461D-4974-BF4F-0EECEAE6DE15}"/>
              </a:ext>
            </a:extLst>
          </p:cNvPr>
          <p:cNvSpPr txBox="1">
            <a:spLocks/>
          </p:cNvSpPr>
          <p:nvPr/>
        </p:nvSpPr>
        <p:spPr>
          <a:xfrm>
            <a:off x="5799067" y="5729236"/>
            <a:ext cx="1867649" cy="307777"/>
          </a:xfrm>
          <a:prstGeom prst="rect">
            <a:avLst/>
          </a:prstGeom>
        </p:spPr>
        <p:txBody>
          <a:bodyPr vert="horz" wrap="square" lIns="0" tIns="0" rIns="0" bIns="0" rtlCol="0">
            <a:spAutoFit/>
          </a:bodyPr>
          <a:lstStyle>
            <a:lvl1pPr marL="0" marR="0" indent="0" algn="l" defTabSz="932742" rtl="0" eaLnBrk="1" fontAlgn="auto" latinLnBrk="0" hangingPunct="1">
              <a:lnSpc>
                <a:spcPts val="1800"/>
              </a:lnSpc>
              <a:spcBef>
                <a:spcPts val="0"/>
              </a:spcBef>
              <a:spcAft>
                <a:spcPts val="600"/>
              </a:spcAft>
              <a:buClrTx/>
              <a:buSzPct val="90000"/>
              <a:buFont typeface="Wingdings" panose="05000000000000000000" pitchFamily="2" charset="2"/>
              <a:buNone/>
              <a:tabLst/>
              <a:defRPr sz="1400" b="0" kern="1200" spc="0" baseline="0">
                <a:solidFill>
                  <a:schemeClr val="tx2"/>
                </a:solidFill>
                <a:latin typeface="+mj-lt"/>
                <a:ea typeface="+mn-ea"/>
                <a:cs typeface="+mn-cs"/>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j-lt"/>
                <a:ea typeface="+mn-ea"/>
                <a:cs typeface="+mn-cs"/>
              </a:defRPr>
            </a:lvl3pPr>
            <a:lvl4pPr marL="6858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000" b="0" i="0" u="none" strike="noStrike" kern="1200" cap="none" spc="0" normalizeH="0" baseline="0" noProof="0" dirty="0">
                <a:ln>
                  <a:noFill/>
                </a:ln>
                <a:solidFill>
                  <a:srgbClr val="44546A"/>
                </a:solidFill>
                <a:effectLst/>
                <a:uLnTx/>
                <a:uFillTx/>
                <a:latin typeface="+mn-lt"/>
                <a:ea typeface="+mn-ea"/>
                <a:cs typeface="+mn-cs"/>
              </a:rPr>
              <a:t>Configure the workspace, pool, linked service, access to artifacts</a:t>
            </a:r>
          </a:p>
        </p:txBody>
      </p:sp>
      <p:sp>
        <p:nvSpPr>
          <p:cNvPr id="24" name="Text Placeholder 4">
            <a:extLst>
              <a:ext uri="{FF2B5EF4-FFF2-40B4-BE49-F238E27FC236}">
                <a16:creationId xmlns:a16="http://schemas.microsoft.com/office/drawing/2014/main" id="{650B02FD-520D-4D93-ABB1-C393BEE19411}"/>
              </a:ext>
            </a:extLst>
          </p:cNvPr>
          <p:cNvSpPr txBox="1">
            <a:spLocks/>
          </p:cNvSpPr>
          <p:nvPr/>
        </p:nvSpPr>
        <p:spPr>
          <a:xfrm>
            <a:off x="7662495" y="3316344"/>
            <a:ext cx="1990240" cy="265404"/>
          </a:xfrm>
          <a:prstGeom prst="rect">
            <a:avLst/>
          </a:prstGeom>
        </p:spPr>
        <p:txBody>
          <a:bodyPr lIns="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Segoe UI"/>
                <a:ea typeface="+mn-ea"/>
                <a:cs typeface="+mn-cs"/>
              </a:rPr>
              <a:t>Develop</a:t>
            </a:r>
          </a:p>
        </p:txBody>
      </p:sp>
      <p:sp>
        <p:nvSpPr>
          <p:cNvPr id="25" name="Text Placeholder 4">
            <a:extLst>
              <a:ext uri="{FF2B5EF4-FFF2-40B4-BE49-F238E27FC236}">
                <a16:creationId xmlns:a16="http://schemas.microsoft.com/office/drawing/2014/main" id="{BA4EEFB8-6574-4EBE-948C-8FCB2F2D3A2F}"/>
              </a:ext>
            </a:extLst>
          </p:cNvPr>
          <p:cNvSpPr txBox="1">
            <a:spLocks/>
          </p:cNvSpPr>
          <p:nvPr/>
        </p:nvSpPr>
        <p:spPr>
          <a:xfrm>
            <a:off x="7662495" y="3607021"/>
            <a:ext cx="1679673" cy="615553"/>
          </a:xfrm>
          <a:prstGeom prst="rect">
            <a:avLst/>
          </a:prstGeom>
        </p:spPr>
        <p:txBody>
          <a:bodyPr vert="horz" wrap="square" lIns="0" tIns="0" rIns="0" bIns="0" rtlCol="0">
            <a:spAutoFit/>
          </a:bodyPr>
          <a:lstStyle>
            <a:lvl1pPr marL="0" marR="0" indent="0" algn="l" defTabSz="932742" rtl="0" eaLnBrk="1" fontAlgn="auto" latinLnBrk="0" hangingPunct="1">
              <a:lnSpc>
                <a:spcPts val="1800"/>
              </a:lnSpc>
              <a:spcBef>
                <a:spcPts val="0"/>
              </a:spcBef>
              <a:spcAft>
                <a:spcPts val="600"/>
              </a:spcAft>
              <a:buClrTx/>
              <a:buSzPct val="90000"/>
              <a:buFont typeface="Wingdings" panose="05000000000000000000" pitchFamily="2" charset="2"/>
              <a:buNone/>
              <a:tabLst/>
              <a:defRPr sz="1400" b="0" kern="1200" spc="0" baseline="0">
                <a:solidFill>
                  <a:schemeClr val="tx2"/>
                </a:solidFill>
                <a:latin typeface="+mj-lt"/>
                <a:ea typeface="+mn-ea"/>
                <a:cs typeface="+mn-cs"/>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j-lt"/>
                <a:ea typeface="+mn-ea"/>
                <a:cs typeface="+mn-cs"/>
              </a:defRPr>
            </a:lvl3pPr>
            <a:lvl4pPr marL="6858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lnSpc>
                <a:spcPct val="100000"/>
              </a:lnSpc>
              <a:defRPr/>
            </a:pPr>
            <a:r>
              <a:rPr lang="en-US" sz="1000" dirty="0">
                <a:solidFill>
                  <a:srgbClr val="44546A"/>
                </a:solidFill>
                <a:latin typeface="+mn-lt"/>
              </a:rPr>
              <a:t>Write code and the define business logic of the pipeline via notebooks, SQL scripts, Data flows, etc.</a:t>
            </a:r>
          </a:p>
        </p:txBody>
      </p:sp>
      <p:sp>
        <p:nvSpPr>
          <p:cNvPr id="26" name="Text Placeholder 4">
            <a:extLst>
              <a:ext uri="{FF2B5EF4-FFF2-40B4-BE49-F238E27FC236}">
                <a16:creationId xmlns:a16="http://schemas.microsoft.com/office/drawing/2014/main" id="{17FEC67F-EECC-48AB-8D27-067F61DB3460}"/>
              </a:ext>
            </a:extLst>
          </p:cNvPr>
          <p:cNvSpPr txBox="1">
            <a:spLocks/>
          </p:cNvSpPr>
          <p:nvPr/>
        </p:nvSpPr>
        <p:spPr>
          <a:xfrm>
            <a:off x="9863343" y="3296298"/>
            <a:ext cx="1990240" cy="265404"/>
          </a:xfrm>
          <a:prstGeom prst="rect">
            <a:avLst/>
          </a:prstGeom>
        </p:spPr>
        <p:txBody>
          <a:bodyPr lIns="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1400" dirty="0">
                <a:solidFill>
                  <a:prstClr val="black"/>
                </a:solidFill>
                <a:latin typeface="Segoe UI"/>
              </a:rPr>
              <a:t>Integrate</a:t>
            </a:r>
            <a:endParaRPr kumimoji="0" lang="en-US" sz="1400" b="0" i="0" u="none" strike="noStrike" kern="1200" cap="none" spc="0" normalizeH="0" baseline="0" noProof="0" dirty="0">
              <a:ln>
                <a:noFill/>
              </a:ln>
              <a:solidFill>
                <a:prstClr val="black"/>
              </a:solidFill>
              <a:effectLst/>
              <a:uLnTx/>
              <a:uFillTx/>
              <a:latin typeface="Segoe UI"/>
              <a:ea typeface="+mn-ea"/>
              <a:cs typeface="+mn-cs"/>
            </a:endParaRPr>
          </a:p>
        </p:txBody>
      </p:sp>
      <p:sp>
        <p:nvSpPr>
          <p:cNvPr id="27" name="Text Placeholder 4">
            <a:extLst>
              <a:ext uri="{FF2B5EF4-FFF2-40B4-BE49-F238E27FC236}">
                <a16:creationId xmlns:a16="http://schemas.microsoft.com/office/drawing/2014/main" id="{BA07A631-88D6-41B1-A896-9A935A7E3596}"/>
              </a:ext>
            </a:extLst>
          </p:cNvPr>
          <p:cNvSpPr txBox="1">
            <a:spLocks/>
          </p:cNvSpPr>
          <p:nvPr/>
        </p:nvSpPr>
        <p:spPr>
          <a:xfrm>
            <a:off x="9863343" y="3586975"/>
            <a:ext cx="1679673" cy="307777"/>
          </a:xfrm>
          <a:prstGeom prst="rect">
            <a:avLst/>
          </a:prstGeom>
        </p:spPr>
        <p:txBody>
          <a:bodyPr vert="horz" wrap="square" lIns="0" tIns="0" rIns="0" bIns="0" rtlCol="0">
            <a:spAutoFit/>
          </a:bodyPr>
          <a:lstStyle>
            <a:lvl1pPr marL="0" marR="0" indent="0" algn="l" defTabSz="932742" rtl="0" eaLnBrk="1" fontAlgn="auto" latinLnBrk="0" hangingPunct="1">
              <a:lnSpc>
                <a:spcPts val="1800"/>
              </a:lnSpc>
              <a:spcBef>
                <a:spcPts val="0"/>
              </a:spcBef>
              <a:spcAft>
                <a:spcPts val="600"/>
              </a:spcAft>
              <a:buClrTx/>
              <a:buSzPct val="90000"/>
              <a:buFont typeface="Wingdings" panose="05000000000000000000" pitchFamily="2" charset="2"/>
              <a:buNone/>
              <a:tabLst/>
              <a:defRPr sz="1400" b="0" kern="1200" spc="0" baseline="0">
                <a:solidFill>
                  <a:schemeClr val="tx2"/>
                </a:solidFill>
                <a:latin typeface="+mj-lt"/>
                <a:ea typeface="+mn-ea"/>
                <a:cs typeface="+mn-cs"/>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j-lt"/>
                <a:ea typeface="+mn-ea"/>
                <a:cs typeface="+mn-cs"/>
              </a:defRPr>
            </a:lvl3pPr>
            <a:lvl4pPr marL="6858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lnSpc>
                <a:spcPct val="100000"/>
              </a:lnSpc>
              <a:defRPr/>
            </a:pPr>
            <a:r>
              <a:rPr lang="en-US" sz="1000" dirty="0">
                <a:solidFill>
                  <a:srgbClr val="44546A"/>
                </a:solidFill>
                <a:latin typeface="+mn-lt"/>
              </a:rPr>
              <a:t>Design pipelines that that move and transform data.</a:t>
            </a:r>
          </a:p>
        </p:txBody>
      </p:sp>
      <p:sp>
        <p:nvSpPr>
          <p:cNvPr id="28" name="Rectangle 27">
            <a:extLst>
              <a:ext uri="{FF2B5EF4-FFF2-40B4-BE49-F238E27FC236}">
                <a16:creationId xmlns:a16="http://schemas.microsoft.com/office/drawing/2014/main" id="{D960F193-92E5-4803-998F-D5E38F5F3FC0}"/>
              </a:ext>
            </a:extLst>
          </p:cNvPr>
          <p:cNvSpPr/>
          <p:nvPr/>
        </p:nvSpPr>
        <p:spPr bwMode="auto">
          <a:xfrm>
            <a:off x="331174" y="2581275"/>
            <a:ext cx="1484602" cy="1752600"/>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cxnSp>
        <p:nvCxnSpPr>
          <p:cNvPr id="30" name="Straight Arrow Connector 29">
            <a:extLst>
              <a:ext uri="{FF2B5EF4-FFF2-40B4-BE49-F238E27FC236}">
                <a16:creationId xmlns:a16="http://schemas.microsoft.com/office/drawing/2014/main" id="{0AAD32D9-7273-4D11-B16D-78188404098E}"/>
              </a:ext>
            </a:extLst>
          </p:cNvPr>
          <p:cNvCxnSpPr>
            <a:stCxn id="28" idx="3"/>
          </p:cNvCxnSpPr>
          <p:nvPr/>
        </p:nvCxnSpPr>
        <p:spPr>
          <a:xfrm flipV="1">
            <a:off x="1815776" y="3434248"/>
            <a:ext cx="1118557" cy="0"/>
          </a:xfrm>
          <a:prstGeom prst="straightConnector1">
            <a:avLst/>
          </a:prstGeom>
          <a:ln w="28575">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7" name="Graphic 6">
            <a:extLst>
              <a:ext uri="{FF2B5EF4-FFF2-40B4-BE49-F238E27FC236}">
                <a16:creationId xmlns:a16="http://schemas.microsoft.com/office/drawing/2014/main" id="{CDF3F6A4-728D-4C66-9A63-81749DE85A3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657174" y="3013691"/>
            <a:ext cx="215693" cy="215693"/>
          </a:xfrm>
          <a:prstGeom prst="rect">
            <a:avLst/>
          </a:prstGeom>
        </p:spPr>
      </p:pic>
    </p:spTree>
    <p:extLst>
      <p:ext uri="{BB962C8B-B14F-4D97-AF65-F5344CB8AC3E}">
        <p14:creationId xmlns:p14="http://schemas.microsoft.com/office/powerpoint/2010/main" val="2671605960"/>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0355635-F0D1-4CF3-8149-39748DF3B64A}"/>
              </a:ext>
            </a:extLst>
          </p:cNvPr>
          <p:cNvSpPr>
            <a:spLocks noGrp="1"/>
          </p:cNvSpPr>
          <p:nvPr>
            <p:ph type="body" sz="quarter" idx="10"/>
          </p:nvPr>
        </p:nvSpPr>
        <p:spPr>
          <a:xfrm>
            <a:off x="427228" y="1120902"/>
            <a:ext cx="5668772" cy="4264085"/>
          </a:xfrm>
        </p:spPr>
        <p:txBody>
          <a:bodyPr/>
          <a:lstStyle/>
          <a:p>
            <a:r>
              <a:rPr lang="en-US" sz="1961">
                <a:solidFill>
                  <a:schemeClr val="tx2"/>
                </a:solidFill>
              </a:rPr>
              <a:t>Overview</a:t>
            </a:r>
          </a:p>
          <a:p>
            <a:r>
              <a:rPr lang="en-US" sz="1765">
                <a:latin typeface="+mn-lt"/>
              </a:rPr>
              <a:t>Copies data from source to destination</a:t>
            </a:r>
          </a:p>
          <a:p>
            <a:endParaRPr lang="en-US" sz="1961">
              <a:solidFill>
                <a:schemeClr val="tx2"/>
              </a:solidFill>
            </a:endParaRPr>
          </a:p>
          <a:p>
            <a:r>
              <a:rPr lang="en-US" sz="1961">
                <a:solidFill>
                  <a:schemeClr val="tx2"/>
                </a:solidFill>
              </a:rPr>
              <a:t>Benefits</a:t>
            </a:r>
            <a:endParaRPr lang="en-US" sz="1765">
              <a:latin typeface="+mn-lt"/>
            </a:endParaRPr>
          </a:p>
          <a:p>
            <a:pPr marL="280121" indent="-280121">
              <a:buFont typeface="Arial" panose="020B0604020202020204" pitchFamily="34" charset="0"/>
              <a:buChar char="•"/>
            </a:pPr>
            <a:r>
              <a:rPr lang="en-US" sz="1765">
                <a:latin typeface="+mn-lt"/>
              </a:rPr>
              <a:t>Retrieves data from all files from the folder and all its subfolders.</a:t>
            </a:r>
          </a:p>
          <a:p>
            <a:pPr marL="280121" indent="-280121">
              <a:buFont typeface="Arial" panose="020B0604020202020204" pitchFamily="34" charset="0"/>
              <a:buChar char="•"/>
            </a:pPr>
            <a:r>
              <a:rPr lang="en-US" sz="1765">
                <a:latin typeface="+mn-lt"/>
              </a:rPr>
              <a:t>Supports multiple locations from the same storage account, separated by comma</a:t>
            </a:r>
          </a:p>
          <a:p>
            <a:pPr marL="280121" indent="-280121">
              <a:buFont typeface="Arial" panose="020B0604020202020204" pitchFamily="34" charset="0"/>
              <a:buChar char="•"/>
            </a:pPr>
            <a:r>
              <a:rPr lang="en-US" sz="1765">
                <a:latin typeface="+mn-lt"/>
              </a:rPr>
              <a:t>Supports Azure Data Lake Storage (ADLS) Gen 2 and Azure Blob Storage.</a:t>
            </a:r>
          </a:p>
          <a:p>
            <a:pPr marL="280121" indent="-280121">
              <a:buFont typeface="Arial" panose="020B0604020202020204" pitchFamily="34" charset="0"/>
              <a:buChar char="•"/>
            </a:pPr>
            <a:r>
              <a:rPr lang="en-US" sz="1765">
                <a:latin typeface="+mn-lt"/>
              </a:rPr>
              <a:t>Supports CSV, PARQUET, ORC file formats </a:t>
            </a:r>
          </a:p>
          <a:p>
            <a:endParaRPr lang="en-US" sz="1765">
              <a:latin typeface="+mn-lt"/>
            </a:endParaRPr>
          </a:p>
        </p:txBody>
      </p:sp>
      <p:sp>
        <p:nvSpPr>
          <p:cNvPr id="3" name="Title 2">
            <a:extLst>
              <a:ext uri="{FF2B5EF4-FFF2-40B4-BE49-F238E27FC236}">
                <a16:creationId xmlns:a16="http://schemas.microsoft.com/office/drawing/2014/main" id="{7640B088-5010-43ED-A5E0-37D08E28657A}"/>
              </a:ext>
            </a:extLst>
          </p:cNvPr>
          <p:cNvSpPr>
            <a:spLocks noGrp="1"/>
          </p:cNvSpPr>
          <p:nvPr>
            <p:ph type="title"/>
          </p:nvPr>
        </p:nvSpPr>
        <p:spPr/>
        <p:txBody>
          <a:bodyPr/>
          <a:lstStyle/>
          <a:p>
            <a:r>
              <a:rPr lang="en-US" dirty="0"/>
              <a:t>COPY command</a:t>
            </a:r>
          </a:p>
        </p:txBody>
      </p:sp>
      <p:sp>
        <p:nvSpPr>
          <p:cNvPr id="5" name="Rectangle 4">
            <a:extLst>
              <a:ext uri="{FF2B5EF4-FFF2-40B4-BE49-F238E27FC236}">
                <a16:creationId xmlns:a16="http://schemas.microsoft.com/office/drawing/2014/main" id="{BED2F31D-7DBD-404E-BDF2-EA0DF2AAA5BD}"/>
              </a:ext>
            </a:extLst>
          </p:cNvPr>
          <p:cNvSpPr/>
          <p:nvPr/>
        </p:nvSpPr>
        <p:spPr>
          <a:xfrm>
            <a:off x="6249604" y="1266724"/>
            <a:ext cx="5668772" cy="3258644"/>
          </a:xfrm>
          <a:prstGeom prst="rect">
            <a:avLst/>
          </a:prstGeom>
          <a:ln>
            <a:solidFill>
              <a:schemeClr val="bg2">
                <a:lumMod val="50000"/>
              </a:schemeClr>
            </a:solidFill>
          </a:ln>
        </p:spPr>
        <p:txBody>
          <a:bodyPr wrap="square">
            <a:spAutoFit/>
          </a:bodyPr>
          <a:lstStyle/>
          <a:p>
            <a:pPr defTabSz="914225" fontAlgn="base">
              <a:defRPr/>
            </a:pPr>
            <a:r>
              <a:rPr lang="en-US" sz="1372" dirty="0">
                <a:solidFill>
                  <a:srgbClr val="0000FF"/>
                </a:solidFill>
                <a:latin typeface="Calibri" panose="020F0502020204030204" pitchFamily="34" charset="0"/>
                <a:cs typeface="Calibri" panose="020F0502020204030204" pitchFamily="34" charset="0"/>
              </a:rPr>
              <a:t>COPY</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0000FF"/>
                </a:solidFill>
                <a:latin typeface="Calibri" panose="020F0502020204030204" pitchFamily="34" charset="0"/>
                <a:cs typeface="Calibri" panose="020F0502020204030204" pitchFamily="34" charset="0"/>
              </a:rPr>
              <a:t>INTO</a:t>
            </a:r>
            <a:r>
              <a:rPr lang="en-US" sz="1372" dirty="0">
                <a:solidFill>
                  <a:srgbClr val="000000"/>
                </a:solidFill>
                <a:latin typeface="Calibri" panose="020F0502020204030204" pitchFamily="34" charset="0"/>
                <a:cs typeface="Calibri" panose="020F0502020204030204" pitchFamily="34" charset="0"/>
              </a:rPr>
              <a:t> test_1 </a:t>
            </a:r>
          </a:p>
          <a:p>
            <a:pPr defTabSz="914225" fontAlgn="base">
              <a:defRPr/>
            </a:pPr>
            <a:r>
              <a:rPr lang="en-US" sz="1372" dirty="0">
                <a:solidFill>
                  <a:srgbClr val="0000FF"/>
                </a:solidFill>
                <a:latin typeface="Calibri" panose="020F0502020204030204" pitchFamily="34" charset="0"/>
                <a:cs typeface="Calibri" panose="020F0502020204030204" pitchFamily="34" charset="0"/>
              </a:rPr>
              <a:t>FROM</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FF0000"/>
                </a:solidFill>
                <a:latin typeface="Calibri" panose="020F0502020204030204" pitchFamily="34" charset="0"/>
                <a:cs typeface="Calibri" panose="020F0502020204030204" pitchFamily="34" charset="0"/>
              </a:rPr>
              <a:t>'https://XYZ.blob.core.windows.net/</a:t>
            </a:r>
            <a:r>
              <a:rPr lang="en-US" sz="1372" dirty="0" err="1">
                <a:solidFill>
                  <a:srgbClr val="FF0000"/>
                </a:solidFill>
                <a:latin typeface="Calibri" panose="020F0502020204030204" pitchFamily="34" charset="0"/>
                <a:cs typeface="Calibri" panose="020F0502020204030204" pitchFamily="34" charset="0"/>
              </a:rPr>
              <a:t>customerdatasets</a:t>
            </a:r>
            <a:r>
              <a:rPr lang="en-US" sz="1372" dirty="0">
                <a:solidFill>
                  <a:srgbClr val="FF0000"/>
                </a:solidFill>
                <a:latin typeface="Calibri" panose="020F0502020204030204" pitchFamily="34" charset="0"/>
                <a:cs typeface="Calibri" panose="020F0502020204030204" pitchFamily="34" charset="0"/>
              </a:rPr>
              <a:t>/test_1.txt'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FF"/>
                </a:solidFill>
                <a:latin typeface="Calibri" panose="020F0502020204030204" pitchFamily="34" charset="0"/>
                <a:cs typeface="Calibri" panose="020F0502020204030204" pitchFamily="34" charset="0"/>
              </a:rPr>
              <a:t>WITH </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00"/>
                </a:solidFill>
                <a:latin typeface="Calibri" panose="020F0502020204030204" pitchFamily="34" charset="0"/>
                <a:cs typeface="Calibri" panose="020F0502020204030204" pitchFamily="34" charset="0"/>
              </a:rPr>
              <a:t>    FILE_TYPE </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FF0000"/>
                </a:solidFill>
                <a:latin typeface="Calibri" panose="020F0502020204030204" pitchFamily="34" charset="0"/>
                <a:cs typeface="Calibri" panose="020F0502020204030204" pitchFamily="34" charset="0"/>
              </a:rPr>
              <a:t>'CSV'</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FF"/>
                </a:solidFill>
                <a:latin typeface="Calibri" panose="020F0502020204030204" pitchFamily="34" charset="0"/>
                <a:cs typeface="Calibri" panose="020F0502020204030204" pitchFamily="34" charset="0"/>
              </a:rPr>
              <a:t>    CREDENTIAL</a:t>
            </a:r>
            <a:r>
              <a:rPr lang="en-US" sz="1372" dirty="0">
                <a:solidFill>
                  <a:srgbClr val="808080"/>
                </a:solidFill>
                <a:latin typeface="Calibri" panose="020F0502020204030204" pitchFamily="34" charset="0"/>
                <a:cs typeface="Calibri" panose="020F0502020204030204" pitchFamily="34" charset="0"/>
              </a:rPr>
              <a:t>=(IDENTITY= </a:t>
            </a:r>
            <a:r>
              <a:rPr lang="en-US" sz="1372" dirty="0">
                <a:solidFill>
                  <a:srgbClr val="FF0000"/>
                </a:solidFill>
                <a:latin typeface="Calibri" panose="020F0502020204030204" pitchFamily="34" charset="0"/>
                <a:cs typeface="Calibri" panose="020F0502020204030204" pitchFamily="34" charset="0"/>
              </a:rPr>
              <a:t>'Shared Access Signature'</a:t>
            </a:r>
            <a:r>
              <a:rPr lang="en-US" sz="1372" dirty="0">
                <a:solidFill>
                  <a:srgbClr val="808080"/>
                </a:solidFill>
                <a:latin typeface="Calibri" panose="020F0502020204030204" pitchFamily="34" charset="0"/>
                <a:cs typeface="Calibri" panose="020F0502020204030204" pitchFamily="34" charset="0"/>
              </a:rPr>
              <a:t>, SECRET=</a:t>
            </a:r>
            <a:r>
              <a:rPr lang="en-US" sz="1372" dirty="0">
                <a:solidFill>
                  <a:srgbClr val="FF0000"/>
                </a:solidFill>
                <a:latin typeface="Calibri" panose="020F0502020204030204" pitchFamily="34" charset="0"/>
                <a:cs typeface="Calibri" panose="020F0502020204030204" pitchFamily="34" charset="0"/>
              </a:rPr>
              <a:t>'&lt;</a:t>
            </a:r>
            <a:r>
              <a:rPr lang="en-US" sz="1372" dirty="0" err="1">
                <a:solidFill>
                  <a:srgbClr val="FF0000"/>
                </a:solidFill>
                <a:latin typeface="Calibri" panose="020F0502020204030204" pitchFamily="34" charset="0"/>
                <a:cs typeface="Calibri" panose="020F0502020204030204" pitchFamily="34" charset="0"/>
              </a:rPr>
              <a:t>Your_SAS_Token</a:t>
            </a:r>
            <a:r>
              <a:rPr lang="en-US" sz="1372" dirty="0">
                <a:solidFill>
                  <a:srgbClr val="FF0000"/>
                </a:solidFill>
                <a:latin typeface="Calibri" panose="020F0502020204030204" pitchFamily="34" charset="0"/>
                <a:cs typeface="Calibri" panose="020F0502020204030204" pitchFamily="34" charset="0"/>
              </a:rPr>
              <a:t>&gt;')</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00"/>
                </a:solidFill>
                <a:latin typeface="Calibri" panose="020F0502020204030204" pitchFamily="34" charset="0"/>
                <a:cs typeface="Calibri" panose="020F0502020204030204" pitchFamily="34" charset="0"/>
              </a:rPr>
              <a:t>    FIELDQUOTE </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FF0000"/>
                </a:solidFill>
                <a:latin typeface="Calibri" panose="020F0502020204030204" pitchFamily="34" charset="0"/>
                <a:cs typeface="Calibri" panose="020F0502020204030204" pitchFamily="34" charset="0"/>
              </a:rPr>
              <a:t>'"'</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0000FF"/>
                </a:solidFill>
                <a:latin typeface="Calibri" panose="020F0502020204030204" pitchFamily="34" charset="0"/>
                <a:cs typeface="Calibri" panose="020F0502020204030204" pitchFamily="34" charset="0"/>
              </a:rPr>
              <a:t>FIELDTERMINATOR</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FF0000"/>
                </a:solidFill>
                <a:latin typeface="Calibri" panose="020F0502020204030204" pitchFamily="34" charset="0"/>
                <a:cs typeface="Calibri" panose="020F0502020204030204" pitchFamily="34" charset="0"/>
              </a:rPr>
              <a:t>';'</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0000FF"/>
                </a:solidFill>
                <a:latin typeface="Calibri" panose="020F0502020204030204" pitchFamily="34" charset="0"/>
                <a:cs typeface="Calibri" panose="020F0502020204030204" pitchFamily="34" charset="0"/>
              </a:rPr>
              <a:t>ROWTERMINATOR</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FF0000"/>
                </a:solidFill>
                <a:latin typeface="Calibri" panose="020F0502020204030204" pitchFamily="34" charset="0"/>
                <a:cs typeface="Calibri" panose="020F0502020204030204" pitchFamily="34" charset="0"/>
              </a:rPr>
              <a:t>'0X0A'</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0000FF"/>
                </a:solidFill>
                <a:latin typeface="Calibri" panose="020F0502020204030204" pitchFamily="34" charset="0"/>
                <a:cs typeface="Calibri" panose="020F0502020204030204" pitchFamily="34" charset="0"/>
              </a:rPr>
              <a:t>ENCODING</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FF0000"/>
                </a:solidFill>
                <a:latin typeface="Calibri" panose="020F0502020204030204" pitchFamily="34" charset="0"/>
                <a:cs typeface="Calibri" panose="020F0502020204030204" pitchFamily="34" charset="0"/>
              </a:rPr>
              <a:t>'UTF8'</a:t>
            </a:r>
            <a:r>
              <a:rPr lang="en-US" sz="1372" dirty="0">
                <a:solidFill>
                  <a:srgbClr val="7F7F7F"/>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FF"/>
                </a:solidFill>
                <a:latin typeface="Calibri" panose="020F0502020204030204" pitchFamily="34" charset="0"/>
                <a:cs typeface="Calibri" panose="020F0502020204030204" pitchFamily="34" charset="0"/>
              </a:rPr>
              <a:t>    DATEFORMAT</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FF0000"/>
                </a:solidFill>
                <a:latin typeface="Calibri" panose="020F0502020204030204" pitchFamily="34" charset="0"/>
                <a:cs typeface="Calibri" panose="020F0502020204030204" pitchFamily="34" charset="0"/>
              </a:rPr>
              <a:t>'</a:t>
            </a:r>
            <a:r>
              <a:rPr lang="en-US" sz="1372" dirty="0" err="1">
                <a:solidFill>
                  <a:srgbClr val="FF0000"/>
                </a:solidFill>
                <a:latin typeface="Calibri" panose="020F0502020204030204" pitchFamily="34" charset="0"/>
                <a:cs typeface="Calibri" panose="020F0502020204030204" pitchFamily="34" charset="0"/>
              </a:rPr>
              <a:t>ymd</a:t>
            </a:r>
            <a:r>
              <a:rPr lang="en-US" sz="1372" dirty="0">
                <a:solidFill>
                  <a:srgbClr val="FF0000"/>
                </a:solidFill>
                <a:latin typeface="Calibri" panose="020F0502020204030204" pitchFamily="34" charset="0"/>
                <a:cs typeface="Calibri" panose="020F0502020204030204" pitchFamily="34" charset="0"/>
              </a:rPr>
              <a:t>'</a:t>
            </a:r>
            <a:r>
              <a:rPr lang="en-US" sz="1372" dirty="0">
                <a:solidFill>
                  <a:srgbClr val="7F7F7F"/>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0000FF"/>
                </a:solidFill>
                <a:latin typeface="Calibri" panose="020F0502020204030204" pitchFamily="34" charset="0"/>
                <a:cs typeface="Calibri" panose="020F0502020204030204" pitchFamily="34" charset="0"/>
              </a:rPr>
              <a:t>MAXERRORS</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10</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0000FF"/>
                </a:solidFill>
                <a:latin typeface="Calibri" panose="020F0502020204030204" pitchFamily="34" charset="0"/>
                <a:cs typeface="Calibri" panose="020F0502020204030204" pitchFamily="34" charset="0"/>
              </a:rPr>
              <a:t>ERRORFILE</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FF0000"/>
                </a:solidFill>
                <a:latin typeface="Calibri" panose="020F0502020204030204" pitchFamily="34" charset="0"/>
                <a:cs typeface="Calibri" panose="020F0502020204030204" pitchFamily="34" charset="0"/>
              </a:rPr>
              <a:t>'/</a:t>
            </a:r>
            <a:r>
              <a:rPr lang="en-US" sz="1372" dirty="0" err="1">
                <a:solidFill>
                  <a:srgbClr val="FF0000"/>
                </a:solidFill>
                <a:latin typeface="Calibri" panose="020F0502020204030204" pitchFamily="34" charset="0"/>
                <a:cs typeface="Calibri" panose="020F0502020204030204" pitchFamily="34" charset="0"/>
              </a:rPr>
              <a:t>errorsfolder</a:t>
            </a:r>
            <a:r>
              <a:rPr lang="en-US" sz="1372" dirty="0">
                <a:solidFill>
                  <a:srgbClr val="FF0000"/>
                </a:solidFill>
                <a:latin typeface="Calibri" panose="020F0502020204030204" pitchFamily="34" charset="0"/>
                <a:cs typeface="Calibri" panose="020F0502020204030204" pitchFamily="34" charset="0"/>
              </a:rPr>
              <a:t>/'</a:t>
            </a:r>
            <a:r>
              <a:rPr lang="en-US" sz="1372" dirty="0">
                <a:solidFill>
                  <a:srgbClr val="008000"/>
                </a:solidFill>
                <a:latin typeface="Calibri" panose="020F0502020204030204" pitchFamily="34" charset="0"/>
                <a:cs typeface="Calibri" panose="020F0502020204030204" pitchFamily="34" charset="0"/>
              </a:rPr>
              <a:t>--path starting from the storage container,</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FF"/>
                </a:solidFill>
                <a:latin typeface="Calibri" panose="020F0502020204030204" pitchFamily="34" charset="0"/>
                <a:cs typeface="Calibri" panose="020F0502020204030204" pitchFamily="34" charset="0"/>
              </a:rPr>
              <a:t>    IDENTITY_INSERT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p:txBody>
      </p:sp>
      <p:sp>
        <p:nvSpPr>
          <p:cNvPr id="6" name="Rectangle 5">
            <a:extLst>
              <a:ext uri="{FF2B5EF4-FFF2-40B4-BE49-F238E27FC236}">
                <a16:creationId xmlns:a16="http://schemas.microsoft.com/office/drawing/2014/main" id="{63BF17C4-EB87-4029-8155-1C0304347A6A}"/>
              </a:ext>
            </a:extLst>
          </p:cNvPr>
          <p:cNvSpPr/>
          <p:nvPr/>
        </p:nvSpPr>
        <p:spPr>
          <a:xfrm>
            <a:off x="6232486" y="4841183"/>
            <a:ext cx="5853230" cy="1568977"/>
          </a:xfrm>
          <a:prstGeom prst="rect">
            <a:avLst/>
          </a:prstGeom>
          <a:ln>
            <a:solidFill>
              <a:schemeClr val="bg2">
                <a:lumMod val="50000"/>
              </a:schemeClr>
            </a:solidFill>
          </a:ln>
        </p:spPr>
        <p:txBody>
          <a:bodyPr wrap="square">
            <a:spAutoFit/>
          </a:bodyPr>
          <a:lstStyle/>
          <a:p>
            <a:pPr defTabSz="914225" fontAlgn="base">
              <a:defRPr/>
            </a:pPr>
            <a:r>
              <a:rPr lang="en-US" sz="1372" dirty="0">
                <a:solidFill>
                  <a:srgbClr val="0000FF"/>
                </a:solidFill>
                <a:latin typeface="Calibri" panose="020F0502020204030204" pitchFamily="34" charset="0"/>
                <a:cs typeface="Calibri" panose="020F0502020204030204" pitchFamily="34" charset="0"/>
              </a:rPr>
              <a:t>COPY</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0000FF"/>
                </a:solidFill>
                <a:latin typeface="Calibri" panose="020F0502020204030204" pitchFamily="34" charset="0"/>
                <a:cs typeface="Calibri" panose="020F0502020204030204" pitchFamily="34" charset="0"/>
              </a:rPr>
              <a:t>INTO</a:t>
            </a:r>
            <a:r>
              <a:rPr lang="en-US" sz="1372" dirty="0">
                <a:solidFill>
                  <a:srgbClr val="000000"/>
                </a:solidFill>
                <a:latin typeface="Calibri" panose="020F0502020204030204" pitchFamily="34" charset="0"/>
                <a:cs typeface="Calibri" panose="020F0502020204030204" pitchFamily="34" charset="0"/>
              </a:rPr>
              <a:t> </a:t>
            </a:r>
            <a:r>
              <a:rPr lang="en-US" sz="1372" dirty="0" err="1">
                <a:solidFill>
                  <a:srgbClr val="000000"/>
                </a:solidFill>
                <a:latin typeface="Calibri" panose="020F0502020204030204" pitchFamily="34" charset="0"/>
                <a:cs typeface="Calibri" panose="020F0502020204030204" pitchFamily="34" charset="0"/>
              </a:rPr>
              <a:t>test_parquet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FF"/>
                </a:solidFill>
                <a:latin typeface="Calibri" panose="020F0502020204030204" pitchFamily="34" charset="0"/>
                <a:cs typeface="Calibri" panose="020F0502020204030204" pitchFamily="34" charset="0"/>
              </a:rPr>
              <a:t>FROM</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FF0000"/>
                </a:solidFill>
                <a:latin typeface="Calibri" panose="020F0502020204030204" pitchFamily="34" charset="0"/>
                <a:cs typeface="Calibri" panose="020F0502020204030204" pitchFamily="34" charset="0"/>
              </a:rPr>
              <a:t>'https://XYZ.blob.core.windows.net/</a:t>
            </a:r>
            <a:r>
              <a:rPr lang="en-US" sz="1372" dirty="0" err="1">
                <a:solidFill>
                  <a:srgbClr val="FF0000"/>
                </a:solidFill>
                <a:latin typeface="Calibri" panose="020F0502020204030204" pitchFamily="34" charset="0"/>
                <a:cs typeface="Calibri" panose="020F0502020204030204" pitchFamily="34" charset="0"/>
              </a:rPr>
              <a:t>customerdatasets</a:t>
            </a:r>
            <a:r>
              <a:rPr lang="en-US" sz="1372" dirty="0">
                <a:solidFill>
                  <a:srgbClr val="FF0000"/>
                </a:solidFill>
                <a:latin typeface="Calibri" panose="020F0502020204030204" pitchFamily="34" charset="0"/>
                <a:cs typeface="Calibri" panose="020F0502020204030204" pitchFamily="34" charset="0"/>
              </a:rPr>
              <a:t>/</a:t>
            </a:r>
            <a:r>
              <a:rPr lang="en-US" sz="1372" dirty="0" err="1">
                <a:solidFill>
                  <a:srgbClr val="FF0000"/>
                </a:solidFill>
                <a:latin typeface="Calibri" panose="020F0502020204030204" pitchFamily="34" charset="0"/>
                <a:cs typeface="Calibri" panose="020F0502020204030204" pitchFamily="34" charset="0"/>
              </a:rPr>
              <a:t>test.parquet</a:t>
            </a:r>
            <a:r>
              <a:rPr lang="en-US" sz="1372" dirty="0">
                <a:solidFill>
                  <a:srgbClr val="FF000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FF"/>
                </a:solidFill>
                <a:latin typeface="Calibri" panose="020F0502020204030204" pitchFamily="34" charset="0"/>
                <a:cs typeface="Calibri" panose="020F0502020204030204" pitchFamily="34" charset="0"/>
              </a:rPr>
              <a:t>WITH </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0000FF"/>
                </a:solidFill>
                <a:latin typeface="Calibri" panose="020F0502020204030204" pitchFamily="34" charset="0"/>
                <a:cs typeface="Calibri" panose="020F0502020204030204" pitchFamily="34" charset="0"/>
              </a:rPr>
              <a:t>FILE_FORMAT</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r>
              <a:rPr lang="en-US" sz="1372" dirty="0" err="1">
                <a:solidFill>
                  <a:srgbClr val="000000"/>
                </a:solidFill>
                <a:latin typeface="Calibri" panose="020F0502020204030204" pitchFamily="34" charset="0"/>
                <a:cs typeface="Calibri" panose="020F0502020204030204" pitchFamily="34" charset="0"/>
              </a:rPr>
              <a:t>myFileFormat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FF"/>
                </a:solidFill>
                <a:latin typeface="Calibri" panose="020F0502020204030204" pitchFamily="34" charset="0"/>
                <a:cs typeface="Calibri" panose="020F0502020204030204" pitchFamily="34" charset="0"/>
              </a:rPr>
              <a:t>    CREDENTIAL</a:t>
            </a:r>
            <a:r>
              <a:rPr lang="en-US" sz="1372" dirty="0">
                <a:solidFill>
                  <a:srgbClr val="808080"/>
                </a:solidFill>
                <a:latin typeface="Calibri" panose="020F0502020204030204" pitchFamily="34" charset="0"/>
                <a:cs typeface="Calibri" panose="020F0502020204030204" pitchFamily="34" charset="0"/>
              </a:rPr>
              <a:t>=(IDENTITY= </a:t>
            </a:r>
            <a:r>
              <a:rPr lang="en-US" sz="1372" dirty="0">
                <a:solidFill>
                  <a:srgbClr val="FF0000"/>
                </a:solidFill>
                <a:latin typeface="Calibri" panose="020F0502020204030204" pitchFamily="34" charset="0"/>
                <a:cs typeface="Calibri" panose="020F0502020204030204" pitchFamily="34" charset="0"/>
              </a:rPr>
              <a:t>'Shared Access Signature'</a:t>
            </a:r>
            <a:r>
              <a:rPr lang="en-US" sz="1372" dirty="0">
                <a:solidFill>
                  <a:srgbClr val="808080"/>
                </a:solidFill>
                <a:latin typeface="Calibri" panose="020F0502020204030204" pitchFamily="34" charset="0"/>
                <a:cs typeface="Calibri" panose="020F0502020204030204" pitchFamily="34" charset="0"/>
              </a:rPr>
              <a:t>, SECRET=</a:t>
            </a:r>
            <a:r>
              <a:rPr lang="en-US" sz="1372" dirty="0">
                <a:solidFill>
                  <a:srgbClr val="FF0000"/>
                </a:solidFill>
                <a:latin typeface="Calibri" panose="020F0502020204030204" pitchFamily="34" charset="0"/>
                <a:cs typeface="Calibri" panose="020F0502020204030204" pitchFamily="34" charset="0"/>
              </a:rPr>
              <a:t>'&lt;</a:t>
            </a:r>
            <a:r>
              <a:rPr lang="en-US" sz="1372" dirty="0" err="1">
                <a:solidFill>
                  <a:srgbClr val="FF0000"/>
                </a:solidFill>
                <a:latin typeface="Calibri" panose="020F0502020204030204" pitchFamily="34" charset="0"/>
                <a:cs typeface="Calibri" panose="020F0502020204030204" pitchFamily="34" charset="0"/>
              </a:rPr>
              <a:t>Your_SAS_Token</a:t>
            </a:r>
            <a:r>
              <a:rPr lang="en-US" sz="1372" dirty="0">
                <a:solidFill>
                  <a:srgbClr val="FF0000"/>
                </a:solidFill>
                <a:latin typeface="Calibri" panose="020F0502020204030204" pitchFamily="34" charset="0"/>
                <a:cs typeface="Calibri" panose="020F0502020204030204" pitchFamily="34" charset="0"/>
              </a:rPr>
              <a:t>&gt;')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p:txBody>
      </p:sp>
    </p:spTree>
    <p:extLst>
      <p:ext uri="{BB962C8B-B14F-4D97-AF65-F5344CB8AC3E}">
        <p14:creationId xmlns:p14="http://schemas.microsoft.com/office/powerpoint/2010/main" val="68645696"/>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BEBE69-6B01-4698-8DDF-A5D642D4DFF6}"/>
              </a:ext>
            </a:extLst>
          </p:cNvPr>
          <p:cNvSpPr>
            <a:spLocks noGrp="1"/>
          </p:cNvSpPr>
          <p:nvPr>
            <p:ph type="title"/>
          </p:nvPr>
        </p:nvSpPr>
        <p:spPr/>
        <p:txBody>
          <a:bodyPr/>
          <a:lstStyle/>
          <a:p>
            <a:r>
              <a:rPr lang="en-US" dirty="0"/>
              <a:t>Create External Table As Select (</a:t>
            </a:r>
            <a:r>
              <a:rPr lang="en-US" dirty="0" err="1"/>
              <a:t>Polybase</a:t>
            </a:r>
            <a:r>
              <a:rPr lang="en-US" dirty="0"/>
              <a:t>)</a:t>
            </a:r>
          </a:p>
        </p:txBody>
      </p:sp>
      <p:sp>
        <p:nvSpPr>
          <p:cNvPr id="11" name="Text Placeholder 3">
            <a:extLst>
              <a:ext uri="{FF2B5EF4-FFF2-40B4-BE49-F238E27FC236}">
                <a16:creationId xmlns:a16="http://schemas.microsoft.com/office/drawing/2014/main" id="{E7D11414-549B-41FF-859A-E91510AB632A}"/>
              </a:ext>
            </a:extLst>
          </p:cNvPr>
          <p:cNvSpPr txBox="1">
            <a:spLocks/>
          </p:cNvSpPr>
          <p:nvPr/>
        </p:nvSpPr>
        <p:spPr>
          <a:xfrm>
            <a:off x="427229" y="1130240"/>
            <a:ext cx="5555177" cy="5665860"/>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dirty="0">
                <a:solidFill>
                  <a:schemeClr val="tx2"/>
                </a:solidFill>
                <a:latin typeface="+mn-lt"/>
              </a:rPr>
              <a:t>Overview</a:t>
            </a:r>
            <a:endParaRPr lang="en-US" sz="3137" b="1" dirty="0">
              <a:solidFill>
                <a:schemeClr val="tx2"/>
              </a:solidFill>
              <a:latin typeface="+mn-lt"/>
            </a:endParaRPr>
          </a:p>
          <a:p>
            <a:pPr>
              <a:lnSpc>
                <a:spcPct val="150000"/>
              </a:lnSpc>
            </a:pPr>
            <a:r>
              <a:rPr lang="en-US" sz="1765" dirty="0">
                <a:latin typeface="+mn-lt"/>
              </a:rPr>
              <a:t>Creates an external table and then exports results of the SELECT statement. These operations will import data into the database for the duration of the query</a:t>
            </a:r>
          </a:p>
          <a:p>
            <a:endParaRPr lang="en-US" sz="1765" dirty="0">
              <a:latin typeface="+mn-lt"/>
            </a:endParaRPr>
          </a:p>
          <a:p>
            <a:pPr marL="0" indent="0">
              <a:buNone/>
            </a:pPr>
            <a:r>
              <a:rPr lang="en-US" sz="1961" b="1" dirty="0">
                <a:latin typeface="+mn-lt"/>
              </a:rPr>
              <a:t>Steps:</a:t>
            </a:r>
          </a:p>
          <a:p>
            <a:pPr marL="457112" indent="-457112">
              <a:buFont typeface="Wingdings" panose="05000000000000000000" pitchFamily="2" charset="2"/>
              <a:buAutoNum type="arabicPeriod"/>
            </a:pPr>
            <a:r>
              <a:rPr lang="en-US" sz="1765" dirty="0">
                <a:latin typeface="+mn-lt"/>
              </a:rPr>
              <a:t>Create Master Key</a:t>
            </a:r>
          </a:p>
          <a:p>
            <a:pPr marL="457112" indent="-457112">
              <a:buFont typeface="Wingdings" panose="05000000000000000000" pitchFamily="2" charset="2"/>
              <a:buAutoNum type="arabicPeriod"/>
            </a:pPr>
            <a:r>
              <a:rPr lang="en-US" sz="1765" dirty="0">
                <a:latin typeface="+mn-lt"/>
              </a:rPr>
              <a:t>Create Credentials</a:t>
            </a:r>
          </a:p>
          <a:p>
            <a:pPr marL="457112" indent="-457112">
              <a:buFont typeface="Wingdings" panose="05000000000000000000" pitchFamily="2" charset="2"/>
              <a:buAutoNum type="arabicPeriod"/>
            </a:pPr>
            <a:r>
              <a:rPr lang="en-US" sz="1765" dirty="0">
                <a:latin typeface="+mn-lt"/>
              </a:rPr>
              <a:t>Create External Data Source</a:t>
            </a:r>
          </a:p>
          <a:p>
            <a:pPr marL="457112" indent="-457112">
              <a:buFont typeface="Wingdings" panose="05000000000000000000" pitchFamily="2" charset="2"/>
              <a:buAutoNum type="arabicPeriod"/>
            </a:pPr>
            <a:r>
              <a:rPr lang="en-US" sz="1765" dirty="0">
                <a:latin typeface="+mn-lt"/>
              </a:rPr>
              <a:t>Create External Data Format</a:t>
            </a:r>
          </a:p>
          <a:p>
            <a:pPr marL="457112" indent="-457112">
              <a:buFont typeface="Wingdings" panose="05000000000000000000" pitchFamily="2" charset="2"/>
              <a:buAutoNum type="arabicPeriod"/>
            </a:pPr>
            <a:r>
              <a:rPr lang="en-US" sz="1765" dirty="0">
                <a:latin typeface="+mn-lt"/>
              </a:rPr>
              <a:t>Create External Table</a:t>
            </a:r>
          </a:p>
          <a:p>
            <a:endParaRPr lang="en-US" sz="2745" dirty="0"/>
          </a:p>
          <a:p>
            <a:endParaRPr lang="en-US" sz="2745" dirty="0"/>
          </a:p>
        </p:txBody>
      </p:sp>
      <p:sp>
        <p:nvSpPr>
          <p:cNvPr id="12" name="Rectangle 11">
            <a:extLst>
              <a:ext uri="{FF2B5EF4-FFF2-40B4-BE49-F238E27FC236}">
                <a16:creationId xmlns:a16="http://schemas.microsoft.com/office/drawing/2014/main" id="{682BBBDB-C511-46D3-8AC1-90C52CCAD1C0}"/>
              </a:ext>
            </a:extLst>
          </p:cNvPr>
          <p:cNvSpPr/>
          <p:nvPr/>
        </p:nvSpPr>
        <p:spPr>
          <a:xfrm>
            <a:off x="6917723" y="980953"/>
            <a:ext cx="6095136" cy="6001643"/>
          </a:xfrm>
          <a:prstGeom prst="rect">
            <a:avLst/>
          </a:prstGeom>
        </p:spPr>
        <p:txBody>
          <a:bodyPr>
            <a:spAutoFit/>
          </a:bodyPr>
          <a:lstStyle/>
          <a:p>
            <a:pPr defTabSz="914225">
              <a:defRPr/>
            </a:pPr>
            <a:r>
              <a:rPr lang="en-US" sz="1200" dirty="0">
                <a:solidFill>
                  <a:srgbClr val="008000"/>
                </a:solidFill>
                <a:highlight>
                  <a:srgbClr val="FFFFFF"/>
                </a:highlight>
                <a:latin typeface="Calibri" panose="020F0502020204030204" pitchFamily="34" charset="0"/>
                <a:cs typeface="Calibri" panose="020F0502020204030204" pitchFamily="34" charset="0"/>
              </a:rPr>
              <a:t>-- Create a database master key if one does not already exist</a:t>
            </a:r>
            <a:endParaRPr lang="en-US" sz="1200" dirty="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dirty="0">
                <a:solidFill>
                  <a:srgbClr val="0000FF"/>
                </a:solidFill>
                <a:highlight>
                  <a:srgbClr val="FFFFFF"/>
                </a:highlight>
                <a:latin typeface="Calibri" panose="020F0502020204030204" pitchFamily="34" charset="0"/>
                <a:cs typeface="Calibri" panose="020F0502020204030204" pitchFamily="34" charset="0"/>
              </a:rPr>
              <a:t>CREATE</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MASTER</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KEY</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ENCRYPTION</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BY</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PASSWORD</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FF0000"/>
                </a:solidFill>
                <a:highlight>
                  <a:srgbClr val="FFFFFF"/>
                </a:highlight>
                <a:latin typeface="Calibri" panose="020F0502020204030204" pitchFamily="34" charset="0"/>
                <a:cs typeface="Calibri" panose="020F0502020204030204" pitchFamily="34" charset="0"/>
              </a:rPr>
              <a:t>'S0me!nfo'</a:t>
            </a:r>
            <a:endParaRPr lang="en-US" sz="1200" dirty="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dirty="0">
                <a:solidFill>
                  <a:srgbClr val="808080"/>
                </a:solidFill>
                <a:highlight>
                  <a:srgbClr val="FFFFFF"/>
                </a:highlight>
                <a:latin typeface="Calibri" panose="020F0502020204030204" pitchFamily="34" charset="0"/>
                <a:cs typeface="Calibri" panose="020F0502020204030204" pitchFamily="34" charset="0"/>
              </a:rPr>
              <a:t>;</a:t>
            </a:r>
            <a:endParaRPr lang="en-US" sz="1200" dirty="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dirty="0">
                <a:solidFill>
                  <a:srgbClr val="008000"/>
                </a:solidFill>
                <a:highlight>
                  <a:srgbClr val="FFFFFF"/>
                </a:highlight>
                <a:latin typeface="Calibri" panose="020F0502020204030204" pitchFamily="34" charset="0"/>
                <a:cs typeface="Calibri" panose="020F0502020204030204" pitchFamily="34" charset="0"/>
              </a:rPr>
              <a:t>-- Create a database scoped credential with Azure storage account key as the secret.</a:t>
            </a:r>
            <a:endParaRPr lang="en-US" sz="1200" dirty="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dirty="0">
                <a:solidFill>
                  <a:srgbClr val="0000FF"/>
                </a:solidFill>
                <a:highlight>
                  <a:srgbClr val="FFFFFF"/>
                </a:highlight>
                <a:latin typeface="Calibri" panose="020F0502020204030204" pitchFamily="34" charset="0"/>
                <a:cs typeface="Calibri" panose="020F0502020204030204" pitchFamily="34" charset="0"/>
              </a:rPr>
              <a:t>CREATE</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DATABASE</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SCOPED</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CREDENTIAL</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err="1">
                <a:solidFill>
                  <a:srgbClr val="000000"/>
                </a:solidFill>
                <a:highlight>
                  <a:srgbClr val="FFFFFF"/>
                </a:highlight>
                <a:latin typeface="Calibri" panose="020F0502020204030204" pitchFamily="34" charset="0"/>
                <a:cs typeface="Calibri" panose="020F0502020204030204" pitchFamily="34" charset="0"/>
              </a:rPr>
              <a:t>AzureStorageCredential</a:t>
            </a:r>
            <a:endParaRPr lang="en-US" sz="1200" dirty="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dirty="0">
                <a:solidFill>
                  <a:srgbClr val="0000FF"/>
                </a:solidFill>
                <a:highlight>
                  <a:srgbClr val="FFFFFF"/>
                </a:highlight>
                <a:latin typeface="Calibri" panose="020F0502020204030204" pitchFamily="34" charset="0"/>
                <a:cs typeface="Calibri" panose="020F0502020204030204" pitchFamily="34" charset="0"/>
              </a:rPr>
              <a:t>WITH</a:t>
            </a:r>
            <a:endParaRPr lang="en-US" sz="1200" dirty="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IDENTITY</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FF0000"/>
                </a:solidFill>
                <a:highlight>
                  <a:srgbClr val="FFFFFF"/>
                </a:highlight>
                <a:latin typeface="Calibri" panose="020F0502020204030204" pitchFamily="34" charset="0"/>
                <a:cs typeface="Calibri" panose="020F0502020204030204" pitchFamily="34" charset="0"/>
              </a:rPr>
              <a:t>'&lt;</a:t>
            </a:r>
            <a:r>
              <a:rPr lang="en-US" sz="1200" dirty="0" err="1">
                <a:solidFill>
                  <a:srgbClr val="FF0000"/>
                </a:solidFill>
                <a:highlight>
                  <a:srgbClr val="FFFFFF"/>
                </a:highlight>
                <a:latin typeface="Calibri" panose="020F0502020204030204" pitchFamily="34" charset="0"/>
                <a:cs typeface="Calibri" panose="020F0502020204030204" pitchFamily="34" charset="0"/>
              </a:rPr>
              <a:t>my_account</a:t>
            </a:r>
            <a:r>
              <a:rPr lang="en-US" sz="1200" dirty="0">
                <a:solidFill>
                  <a:srgbClr val="FF0000"/>
                </a:solidFill>
                <a:highlight>
                  <a:srgbClr val="FFFFFF"/>
                </a:highlight>
                <a:latin typeface="Calibri" panose="020F0502020204030204" pitchFamily="34" charset="0"/>
                <a:cs typeface="Calibri" panose="020F0502020204030204" pitchFamily="34" charset="0"/>
              </a:rPr>
              <a:t>&gt;'</a:t>
            </a:r>
            <a:endParaRPr lang="en-US" sz="1200" dirty="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SECRET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FF0000"/>
                </a:solidFill>
                <a:highlight>
                  <a:srgbClr val="FFFFFF"/>
                </a:highlight>
                <a:latin typeface="Calibri" panose="020F0502020204030204" pitchFamily="34" charset="0"/>
                <a:cs typeface="Calibri" panose="020F0502020204030204" pitchFamily="34" charset="0"/>
              </a:rPr>
              <a:t>'&lt;</a:t>
            </a:r>
            <a:r>
              <a:rPr lang="en-US" sz="1200" dirty="0" err="1">
                <a:solidFill>
                  <a:srgbClr val="FF0000"/>
                </a:solidFill>
                <a:highlight>
                  <a:srgbClr val="FFFFFF"/>
                </a:highlight>
                <a:latin typeface="Calibri" panose="020F0502020204030204" pitchFamily="34" charset="0"/>
                <a:cs typeface="Calibri" panose="020F0502020204030204" pitchFamily="34" charset="0"/>
              </a:rPr>
              <a:t>azure_storage_account_key</a:t>
            </a:r>
            <a:r>
              <a:rPr lang="en-US" sz="1200" dirty="0">
                <a:solidFill>
                  <a:srgbClr val="FF0000"/>
                </a:solidFill>
                <a:highlight>
                  <a:srgbClr val="FFFFFF"/>
                </a:highlight>
                <a:latin typeface="Calibri" panose="020F0502020204030204" pitchFamily="34" charset="0"/>
                <a:cs typeface="Calibri" panose="020F0502020204030204" pitchFamily="34" charset="0"/>
              </a:rPr>
              <a:t>&gt;'</a:t>
            </a:r>
            <a:endParaRPr lang="en-US" sz="1200" dirty="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dirty="0">
                <a:solidFill>
                  <a:srgbClr val="808080"/>
                </a:solidFill>
                <a:highlight>
                  <a:srgbClr val="FFFFFF"/>
                </a:highlight>
                <a:latin typeface="Calibri" panose="020F0502020204030204" pitchFamily="34" charset="0"/>
                <a:cs typeface="Calibri" panose="020F0502020204030204" pitchFamily="34" charset="0"/>
              </a:rPr>
              <a:t>;</a:t>
            </a:r>
            <a:endParaRPr lang="en-US" sz="1200" dirty="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dirty="0">
                <a:solidFill>
                  <a:srgbClr val="008000"/>
                </a:solidFill>
                <a:highlight>
                  <a:srgbClr val="FFFFFF"/>
                </a:highlight>
                <a:latin typeface="Calibri" panose="020F0502020204030204" pitchFamily="34" charset="0"/>
                <a:cs typeface="Calibri" panose="020F0502020204030204" pitchFamily="34" charset="0"/>
              </a:rPr>
              <a:t>-- Create an external data source with CREDENTIAL option.</a:t>
            </a:r>
            <a:endParaRPr lang="en-US" sz="1200" dirty="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dirty="0">
                <a:solidFill>
                  <a:srgbClr val="0000FF"/>
                </a:solidFill>
                <a:highlight>
                  <a:srgbClr val="FFFFFF"/>
                </a:highlight>
                <a:latin typeface="Calibri" panose="020F0502020204030204" pitchFamily="34" charset="0"/>
                <a:cs typeface="Calibri" panose="020F0502020204030204" pitchFamily="34" charset="0"/>
              </a:rPr>
              <a:t>CREATE</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EXTERNAL</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DATA</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SOURCE</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err="1">
                <a:solidFill>
                  <a:srgbClr val="000000"/>
                </a:solidFill>
                <a:highlight>
                  <a:srgbClr val="FFFFFF"/>
                </a:highlight>
                <a:latin typeface="Calibri" panose="020F0502020204030204" pitchFamily="34" charset="0"/>
                <a:cs typeface="Calibri" panose="020F0502020204030204" pitchFamily="34" charset="0"/>
              </a:rPr>
              <a:t>MyAzureStorage</a:t>
            </a:r>
            <a:endParaRPr lang="en-US" sz="1200" dirty="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dirty="0">
                <a:solidFill>
                  <a:srgbClr val="0000FF"/>
                </a:solidFill>
                <a:highlight>
                  <a:srgbClr val="FFFFFF"/>
                </a:highlight>
                <a:latin typeface="Calibri" panose="020F0502020204030204" pitchFamily="34" charset="0"/>
                <a:cs typeface="Calibri" panose="020F0502020204030204" pitchFamily="34" charset="0"/>
              </a:rPr>
              <a:t>WITH</a:t>
            </a:r>
            <a:endParaRPr lang="en-US" sz="1200" dirty="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fr-FR" sz="1200" dirty="0">
                <a:solidFill>
                  <a:srgbClr val="808080"/>
                </a:solidFill>
                <a:highlight>
                  <a:srgbClr val="FFFFFF"/>
                </a:highlight>
                <a:latin typeface="Calibri" panose="020F0502020204030204" pitchFamily="34" charset="0"/>
                <a:cs typeface="Calibri" panose="020F0502020204030204" pitchFamily="34" charset="0"/>
              </a:rPr>
              <a:t>(</a:t>
            </a:r>
            <a:r>
              <a:rPr lang="fr-FR" sz="1200" dirty="0">
                <a:solidFill>
                  <a:srgbClr val="000000"/>
                </a:solidFill>
                <a:highlight>
                  <a:srgbClr val="FFFFFF"/>
                </a:highlight>
                <a:latin typeface="Calibri" panose="020F0502020204030204" pitchFamily="34" charset="0"/>
                <a:cs typeface="Calibri" panose="020F0502020204030204" pitchFamily="34" charset="0"/>
              </a:rPr>
              <a:t>    </a:t>
            </a:r>
            <a:r>
              <a:rPr lang="fr-FR" sz="1200" dirty="0">
                <a:solidFill>
                  <a:srgbClr val="0000FF"/>
                </a:solidFill>
                <a:highlight>
                  <a:srgbClr val="FFFFFF"/>
                </a:highlight>
                <a:latin typeface="Calibri" panose="020F0502020204030204" pitchFamily="34" charset="0"/>
                <a:cs typeface="Calibri" panose="020F0502020204030204" pitchFamily="34" charset="0"/>
              </a:rPr>
              <a:t>LOCATION</a:t>
            </a:r>
            <a:r>
              <a:rPr lang="fr-FR" sz="1200" dirty="0">
                <a:solidFill>
                  <a:srgbClr val="000000"/>
                </a:solidFill>
                <a:highlight>
                  <a:srgbClr val="FFFFFF"/>
                </a:highlight>
                <a:latin typeface="Calibri" panose="020F0502020204030204" pitchFamily="34" charset="0"/>
                <a:cs typeface="Calibri" panose="020F0502020204030204" pitchFamily="34" charset="0"/>
              </a:rPr>
              <a:t>   </a:t>
            </a:r>
            <a:r>
              <a:rPr lang="fr-FR" sz="1200" dirty="0">
                <a:solidFill>
                  <a:srgbClr val="808080"/>
                </a:solidFill>
                <a:highlight>
                  <a:srgbClr val="FFFFFF"/>
                </a:highlight>
                <a:latin typeface="Calibri" panose="020F0502020204030204" pitchFamily="34" charset="0"/>
                <a:cs typeface="Calibri" panose="020F0502020204030204" pitchFamily="34" charset="0"/>
              </a:rPr>
              <a:t>=</a:t>
            </a:r>
            <a:r>
              <a:rPr lang="fr-FR" sz="1200" dirty="0">
                <a:solidFill>
                  <a:srgbClr val="000000"/>
                </a:solidFill>
                <a:highlight>
                  <a:srgbClr val="FFFFFF"/>
                </a:highlight>
                <a:latin typeface="Calibri" panose="020F0502020204030204" pitchFamily="34" charset="0"/>
                <a:cs typeface="Calibri" panose="020F0502020204030204" pitchFamily="34" charset="0"/>
              </a:rPr>
              <a:t> </a:t>
            </a:r>
            <a:r>
              <a:rPr lang="fr-FR" sz="1200" dirty="0">
                <a:solidFill>
                  <a:srgbClr val="FF0000"/>
                </a:solidFill>
                <a:highlight>
                  <a:srgbClr val="FFFFFF"/>
                </a:highlight>
                <a:latin typeface="Calibri" panose="020F0502020204030204" pitchFamily="34" charset="0"/>
                <a:cs typeface="Calibri" panose="020F0502020204030204" pitchFamily="34" charset="0"/>
              </a:rPr>
              <a:t>'</a:t>
            </a:r>
            <a:r>
              <a:rPr lang="fr-FR" sz="1200" dirty="0" err="1">
                <a:solidFill>
                  <a:srgbClr val="FF0000"/>
                </a:solidFill>
                <a:highlight>
                  <a:srgbClr val="FFFFFF"/>
                </a:highlight>
                <a:latin typeface="Calibri" panose="020F0502020204030204" pitchFamily="34" charset="0"/>
                <a:cs typeface="Calibri" panose="020F0502020204030204" pitchFamily="34" charset="0"/>
              </a:rPr>
              <a:t>wasbs</a:t>
            </a:r>
            <a:r>
              <a:rPr lang="fr-FR" sz="1200" dirty="0">
                <a:solidFill>
                  <a:srgbClr val="FF0000"/>
                </a:solidFill>
                <a:highlight>
                  <a:srgbClr val="FFFFFF"/>
                </a:highlight>
                <a:latin typeface="Calibri" panose="020F0502020204030204" pitchFamily="34" charset="0"/>
                <a:cs typeface="Calibri" panose="020F0502020204030204" pitchFamily="34" charset="0"/>
              </a:rPr>
              <a:t>://daily@logs.blob.core.windows.net/'</a:t>
            </a:r>
            <a:endParaRPr lang="fr-FR" sz="1200" dirty="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CREDENTIAL</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err="1">
                <a:solidFill>
                  <a:srgbClr val="000000"/>
                </a:solidFill>
                <a:highlight>
                  <a:srgbClr val="FFFFFF"/>
                </a:highlight>
                <a:latin typeface="Calibri" panose="020F0502020204030204" pitchFamily="34" charset="0"/>
                <a:cs typeface="Calibri" panose="020F0502020204030204" pitchFamily="34" charset="0"/>
              </a:rPr>
              <a:t>AzureStorageCredential</a:t>
            </a:r>
            <a:endParaRPr lang="en-US" sz="1200" dirty="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TYPE</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HADOOP</a:t>
            </a:r>
            <a:endParaRPr lang="en-US" sz="1200" dirty="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dirty="0">
                <a:solidFill>
                  <a:srgbClr val="808080"/>
                </a:solidFill>
                <a:highlight>
                  <a:srgbClr val="FFFFFF"/>
                </a:highlight>
                <a:latin typeface="Calibri" panose="020F0502020204030204" pitchFamily="34" charset="0"/>
                <a:cs typeface="Calibri" panose="020F0502020204030204" pitchFamily="34" charset="0"/>
              </a:rPr>
              <a:t>)</a:t>
            </a:r>
            <a:endParaRPr lang="en-US" sz="1200" dirty="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dirty="0">
                <a:solidFill>
                  <a:srgbClr val="008000"/>
                </a:solidFill>
                <a:highlight>
                  <a:srgbClr val="FFFFFF"/>
                </a:highlight>
                <a:latin typeface="Calibri" panose="020F0502020204030204" pitchFamily="34" charset="0"/>
                <a:cs typeface="Calibri" panose="020F0502020204030204" pitchFamily="34" charset="0"/>
              </a:rPr>
              <a:t>-- Create an external file format </a:t>
            </a:r>
            <a:endParaRPr lang="en-US" sz="1200" dirty="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dirty="0">
                <a:solidFill>
                  <a:srgbClr val="0000FF"/>
                </a:solidFill>
                <a:highlight>
                  <a:srgbClr val="FFFFFF"/>
                </a:highlight>
                <a:latin typeface="Calibri" panose="020F0502020204030204" pitchFamily="34" charset="0"/>
                <a:cs typeface="Calibri" panose="020F0502020204030204" pitchFamily="34" charset="0"/>
              </a:rPr>
              <a:t>CREATE</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EXTERNAL</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FILE</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FF00FF"/>
                </a:solidFill>
                <a:highlight>
                  <a:srgbClr val="FFFFFF"/>
                </a:highlight>
                <a:latin typeface="Calibri" panose="020F0502020204030204" pitchFamily="34" charset="0"/>
                <a:cs typeface="Calibri" panose="020F0502020204030204" pitchFamily="34" charset="0"/>
              </a:rPr>
              <a:t>FORMAT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err="1">
                <a:solidFill>
                  <a:srgbClr val="000000"/>
                </a:solidFill>
                <a:highlight>
                  <a:srgbClr val="FFFFFF"/>
                </a:highlight>
                <a:latin typeface="Calibri" panose="020F0502020204030204" pitchFamily="34" charset="0"/>
                <a:cs typeface="Calibri" panose="020F0502020204030204" pitchFamily="34" charset="0"/>
              </a:rPr>
              <a:t>MyAzureCSVFormat</a:t>
            </a:r>
            <a:endParaRPr lang="en-US" sz="1200" dirty="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dirty="0">
                <a:solidFill>
                  <a:srgbClr val="0000FF"/>
                </a:solidFill>
                <a:highlight>
                  <a:srgbClr val="FFFFFF"/>
                </a:highlight>
                <a:latin typeface="Calibri" panose="020F0502020204030204" pitchFamily="34" charset="0"/>
                <a:cs typeface="Calibri" panose="020F0502020204030204" pitchFamily="34" charset="0"/>
              </a:rPr>
              <a:t>WITH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FF"/>
                </a:solidFill>
                <a:highlight>
                  <a:srgbClr val="FFFFFF"/>
                </a:highlight>
                <a:latin typeface="Calibri" panose="020F0502020204030204" pitchFamily="34" charset="0"/>
                <a:cs typeface="Calibri" panose="020F0502020204030204" pitchFamily="34" charset="0"/>
              </a:rPr>
              <a:t>FORMAT_TYPE</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DELIMITEDTEXT</a:t>
            </a:r>
            <a:r>
              <a:rPr lang="en-US" sz="1200" dirty="0">
                <a:solidFill>
                  <a:srgbClr val="808080"/>
                </a:solidFill>
                <a:highlight>
                  <a:srgbClr val="FFFFFF"/>
                </a:highlight>
                <a:latin typeface="Calibri" panose="020F0502020204030204" pitchFamily="34" charset="0"/>
                <a:cs typeface="Calibri" panose="020F0502020204030204" pitchFamily="34" charset="0"/>
              </a:rPr>
              <a:t>,</a:t>
            </a:r>
            <a:endParaRPr lang="en-US" sz="1200" dirty="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FORMAT_OPTIONS</a:t>
            </a:r>
            <a:r>
              <a:rPr lang="en-US" sz="1200" dirty="0">
                <a:solidFill>
                  <a:srgbClr val="808080"/>
                </a:solidFill>
                <a:highlight>
                  <a:srgbClr val="FFFFFF"/>
                </a:highlight>
                <a:latin typeface="Calibri" panose="020F0502020204030204" pitchFamily="34" charset="0"/>
                <a:cs typeface="Calibri" panose="020F0502020204030204" pitchFamily="34" charset="0"/>
              </a:rPr>
              <a:t>(</a:t>
            </a:r>
            <a:endParaRPr lang="en-US" sz="1200" dirty="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FIELD_TERMINATOR</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FF0000"/>
                </a:solidFill>
                <a:highlight>
                  <a:srgbClr val="FFFFFF"/>
                </a:highlight>
                <a:latin typeface="Calibri" panose="020F0502020204030204" pitchFamily="34" charset="0"/>
                <a:cs typeface="Calibri" panose="020F0502020204030204" pitchFamily="34" charset="0"/>
              </a:rPr>
              <a:t>','</a:t>
            </a:r>
            <a:r>
              <a:rPr lang="en-US" sz="1200" dirty="0">
                <a:solidFill>
                  <a:srgbClr val="808080"/>
                </a:solidFill>
                <a:highlight>
                  <a:srgbClr val="FFFFFF"/>
                </a:highlight>
                <a:latin typeface="Calibri" panose="020F0502020204030204" pitchFamily="34" charset="0"/>
                <a:cs typeface="Calibri" panose="020F0502020204030204" pitchFamily="34" charset="0"/>
              </a:rPr>
              <a:t>,</a:t>
            </a:r>
            <a:endParaRPr lang="en-US" sz="1200" dirty="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FIRST_ROW</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2</a:t>
            </a:r>
            <a:r>
              <a:rPr lang="en-US" sz="1200" dirty="0">
                <a:solidFill>
                  <a:srgbClr val="808080"/>
                </a:solidFill>
                <a:highlight>
                  <a:srgbClr val="FFFFFF"/>
                </a:highlight>
                <a:latin typeface="Calibri" panose="020F0502020204030204" pitchFamily="34" charset="0"/>
                <a:cs typeface="Calibri" panose="020F0502020204030204" pitchFamily="34" charset="0"/>
              </a:rPr>
              <a:t>)</a:t>
            </a:r>
            <a:endParaRPr lang="en-US" sz="1200" dirty="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dirty="0">
                <a:solidFill>
                  <a:srgbClr val="008000"/>
                </a:solidFill>
                <a:highlight>
                  <a:srgbClr val="FFFFFF"/>
                </a:highlight>
                <a:latin typeface="Calibri" panose="020F0502020204030204" pitchFamily="34" charset="0"/>
                <a:cs typeface="Calibri" panose="020F0502020204030204" pitchFamily="34" charset="0"/>
              </a:rPr>
              <a:t>--Create an external table</a:t>
            </a:r>
            <a:endParaRPr lang="en-US" sz="1200" dirty="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dirty="0">
                <a:solidFill>
                  <a:srgbClr val="0000FF"/>
                </a:solidFill>
                <a:highlight>
                  <a:srgbClr val="FFFFFF"/>
                </a:highlight>
                <a:latin typeface="Calibri" panose="020F0502020204030204" pitchFamily="34" charset="0"/>
                <a:cs typeface="Calibri" panose="020F0502020204030204" pitchFamily="34" charset="0"/>
              </a:rPr>
              <a:t>CREATE</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EXTERNAL</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TABLE</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err="1">
                <a:solidFill>
                  <a:srgbClr val="000000"/>
                </a:solidFill>
                <a:highlight>
                  <a:srgbClr val="FFFFFF"/>
                </a:highlight>
                <a:latin typeface="Calibri" panose="020F0502020204030204" pitchFamily="34" charset="0"/>
                <a:cs typeface="Calibri" panose="020F0502020204030204" pitchFamily="34" charset="0"/>
              </a:rPr>
              <a:t>dbo</a:t>
            </a:r>
            <a:r>
              <a:rPr lang="en-US" sz="1200" dirty="0" err="1">
                <a:solidFill>
                  <a:srgbClr val="808080"/>
                </a:solidFill>
                <a:highlight>
                  <a:srgbClr val="FFFFFF"/>
                </a:highlight>
                <a:latin typeface="Calibri" panose="020F0502020204030204" pitchFamily="34" charset="0"/>
                <a:cs typeface="Calibri" panose="020F0502020204030204" pitchFamily="34" charset="0"/>
              </a:rPr>
              <a:t>.</a:t>
            </a:r>
            <a:r>
              <a:rPr lang="en-US" sz="1200" dirty="0" err="1">
                <a:solidFill>
                  <a:srgbClr val="000000"/>
                </a:solidFill>
                <a:highlight>
                  <a:srgbClr val="FFFFFF"/>
                </a:highlight>
                <a:latin typeface="Calibri" panose="020F0502020204030204" pitchFamily="34" charset="0"/>
                <a:cs typeface="Calibri" panose="020F0502020204030204" pitchFamily="34" charset="0"/>
              </a:rPr>
              <a:t>FactInternetSalesNew</a:t>
            </a:r>
            <a:r>
              <a:rPr lang="en-US" sz="1200" dirty="0">
                <a:solidFill>
                  <a:srgbClr val="000000"/>
                </a:solidFill>
                <a:highlight>
                  <a:srgbClr val="FFFFFF"/>
                </a:highlight>
                <a:latin typeface="Calibri" panose="020F0502020204030204" pitchFamily="34" charset="0"/>
                <a:cs typeface="Calibri" panose="020F0502020204030204" pitchFamily="34" charset="0"/>
              </a:rPr>
              <a:t>  </a:t>
            </a:r>
          </a:p>
          <a:p>
            <a:pPr defTabSz="914225">
              <a:defRPr/>
            </a:pPr>
            <a:r>
              <a:rPr lang="en-US" sz="1200" dirty="0">
                <a:solidFill>
                  <a:srgbClr val="0000FF"/>
                </a:solidFill>
                <a:highlight>
                  <a:srgbClr val="FFFFFF"/>
                </a:highlight>
                <a:latin typeface="Calibri" panose="020F0502020204030204" pitchFamily="34" charset="0"/>
                <a:cs typeface="Calibri" panose="020F0502020204030204" pitchFamily="34" charset="0"/>
              </a:rPr>
              <a:t>WITH</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p>
          <a:p>
            <a:pPr defTabSz="914225">
              <a:defRPr/>
            </a:pP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LOCATION</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FF0000"/>
                </a:solidFill>
                <a:highlight>
                  <a:srgbClr val="FFFFFF"/>
                </a:highlight>
                <a:latin typeface="Calibri" panose="020F0502020204030204" pitchFamily="34" charset="0"/>
                <a:cs typeface="Calibri" panose="020F0502020204030204" pitchFamily="34" charset="0"/>
              </a:rPr>
              <a:t>'/files/Customer'</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p>
          <a:p>
            <a:pPr defTabSz="914225">
              <a:defRPr/>
            </a:pP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DATA_SOURCE</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err="1">
                <a:solidFill>
                  <a:srgbClr val="000000"/>
                </a:solidFill>
                <a:highlight>
                  <a:srgbClr val="FFFFFF"/>
                </a:highlight>
                <a:latin typeface="Calibri" panose="020F0502020204030204" pitchFamily="34" charset="0"/>
                <a:cs typeface="Calibri" panose="020F0502020204030204" pitchFamily="34" charset="0"/>
              </a:rPr>
              <a:t>MyAzureStorage</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p>
          <a:p>
            <a:pPr defTabSz="914225">
              <a:defRPr/>
            </a:pP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FILE_FORMAT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err="1">
                <a:solidFill>
                  <a:srgbClr val="000000"/>
                </a:solidFill>
                <a:highlight>
                  <a:srgbClr val="FFFFFF"/>
                </a:highlight>
                <a:latin typeface="Calibri" panose="020F0502020204030204" pitchFamily="34" charset="0"/>
                <a:cs typeface="Calibri" panose="020F0502020204030204" pitchFamily="34" charset="0"/>
              </a:rPr>
              <a:t>MyAzureCSVFormat</a:t>
            </a:r>
            <a:r>
              <a:rPr lang="en-US" sz="1200" dirty="0">
                <a:solidFill>
                  <a:srgbClr val="000000"/>
                </a:solidFill>
                <a:highlight>
                  <a:srgbClr val="FFFFFF"/>
                </a:highlight>
                <a:latin typeface="Calibri" panose="020F0502020204030204" pitchFamily="34" charset="0"/>
                <a:cs typeface="Calibri" panose="020F0502020204030204" pitchFamily="34" charset="0"/>
              </a:rPr>
              <a:t>  </a:t>
            </a:r>
          </a:p>
          <a:p>
            <a:pPr defTabSz="914225">
              <a:defRPr/>
            </a:pP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p>
          <a:p>
            <a:pPr defTabSz="914225">
              <a:defRPr/>
            </a:pPr>
            <a:r>
              <a:rPr lang="en-US" sz="1200" dirty="0">
                <a:solidFill>
                  <a:srgbClr val="0000FF"/>
                </a:solidFill>
                <a:highlight>
                  <a:srgbClr val="FFFFFF"/>
                </a:highlight>
                <a:latin typeface="Calibri" panose="020F0502020204030204" pitchFamily="34" charset="0"/>
                <a:cs typeface="Calibri" panose="020F0502020204030204" pitchFamily="34" charset="0"/>
              </a:rPr>
              <a:t>AS</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SELECT</a:t>
            </a:r>
            <a:r>
              <a:rPr lang="en-US" sz="1200" dirty="0">
                <a:solidFill>
                  <a:srgbClr val="000000"/>
                </a:solidFill>
                <a:highlight>
                  <a:srgbClr val="FFFFFF"/>
                </a:highlight>
                <a:latin typeface="Calibri" panose="020F0502020204030204" pitchFamily="34" charset="0"/>
                <a:cs typeface="Calibri" panose="020F0502020204030204" pitchFamily="34" charset="0"/>
              </a:rPr>
              <a:t> T1</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FROM</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err="1">
                <a:solidFill>
                  <a:srgbClr val="000000"/>
                </a:solidFill>
                <a:highlight>
                  <a:srgbClr val="FFFFFF"/>
                </a:highlight>
                <a:latin typeface="Calibri" panose="020F0502020204030204" pitchFamily="34" charset="0"/>
                <a:cs typeface="Calibri" panose="020F0502020204030204" pitchFamily="34" charset="0"/>
              </a:rPr>
              <a:t>dbo</a:t>
            </a:r>
            <a:r>
              <a:rPr lang="en-US" sz="1200" dirty="0" err="1">
                <a:solidFill>
                  <a:srgbClr val="808080"/>
                </a:solidFill>
                <a:highlight>
                  <a:srgbClr val="FFFFFF"/>
                </a:highlight>
                <a:latin typeface="Calibri" panose="020F0502020204030204" pitchFamily="34" charset="0"/>
                <a:cs typeface="Calibri" panose="020F0502020204030204" pitchFamily="34" charset="0"/>
              </a:rPr>
              <a:t>.</a:t>
            </a:r>
            <a:r>
              <a:rPr lang="en-US" sz="1200" dirty="0" err="1">
                <a:solidFill>
                  <a:srgbClr val="000000"/>
                </a:solidFill>
                <a:highlight>
                  <a:srgbClr val="FFFFFF"/>
                </a:highlight>
                <a:latin typeface="Calibri" panose="020F0502020204030204" pitchFamily="34" charset="0"/>
                <a:cs typeface="Calibri" panose="020F0502020204030204" pitchFamily="34" charset="0"/>
              </a:rPr>
              <a:t>FactInternetSales</a:t>
            </a:r>
            <a:r>
              <a:rPr lang="en-US" sz="1200" dirty="0">
                <a:solidFill>
                  <a:srgbClr val="000000"/>
                </a:solidFill>
                <a:highlight>
                  <a:srgbClr val="FFFFFF"/>
                </a:highlight>
                <a:latin typeface="Calibri" panose="020F0502020204030204" pitchFamily="34" charset="0"/>
                <a:cs typeface="Calibri" panose="020F0502020204030204" pitchFamily="34" charset="0"/>
              </a:rPr>
              <a:t> T1 </a:t>
            </a:r>
            <a:r>
              <a:rPr lang="en-US" sz="1200" dirty="0">
                <a:solidFill>
                  <a:srgbClr val="808080"/>
                </a:solidFill>
                <a:highlight>
                  <a:srgbClr val="FFFFFF"/>
                </a:highlight>
                <a:latin typeface="Calibri" panose="020F0502020204030204" pitchFamily="34" charset="0"/>
                <a:cs typeface="Calibri" panose="020F0502020204030204" pitchFamily="34" charset="0"/>
              </a:rPr>
              <a:t>JOIN</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err="1">
                <a:solidFill>
                  <a:srgbClr val="000000"/>
                </a:solidFill>
                <a:highlight>
                  <a:srgbClr val="FFFFFF"/>
                </a:highlight>
                <a:latin typeface="Calibri" panose="020F0502020204030204" pitchFamily="34" charset="0"/>
                <a:cs typeface="Calibri" panose="020F0502020204030204" pitchFamily="34" charset="0"/>
              </a:rPr>
              <a:t>dbo</a:t>
            </a:r>
            <a:r>
              <a:rPr lang="en-US" sz="1200" dirty="0" err="1">
                <a:solidFill>
                  <a:srgbClr val="808080"/>
                </a:solidFill>
                <a:highlight>
                  <a:srgbClr val="FFFFFF"/>
                </a:highlight>
                <a:latin typeface="Calibri" panose="020F0502020204030204" pitchFamily="34" charset="0"/>
                <a:cs typeface="Calibri" panose="020F0502020204030204" pitchFamily="34" charset="0"/>
              </a:rPr>
              <a:t>.</a:t>
            </a:r>
            <a:r>
              <a:rPr lang="en-US" sz="1200" dirty="0" err="1">
                <a:solidFill>
                  <a:srgbClr val="000000"/>
                </a:solidFill>
                <a:highlight>
                  <a:srgbClr val="FFFFFF"/>
                </a:highlight>
                <a:latin typeface="Calibri" panose="020F0502020204030204" pitchFamily="34" charset="0"/>
                <a:cs typeface="Calibri" panose="020F0502020204030204" pitchFamily="34" charset="0"/>
              </a:rPr>
              <a:t>DimCustomer</a:t>
            </a:r>
            <a:r>
              <a:rPr lang="en-US" sz="1200" dirty="0">
                <a:solidFill>
                  <a:srgbClr val="000000"/>
                </a:solidFill>
                <a:highlight>
                  <a:srgbClr val="FFFFFF"/>
                </a:highlight>
                <a:latin typeface="Calibri" panose="020F0502020204030204" pitchFamily="34" charset="0"/>
                <a:cs typeface="Calibri" panose="020F0502020204030204" pitchFamily="34" charset="0"/>
              </a:rPr>
              <a:t> T2  </a:t>
            </a:r>
          </a:p>
          <a:p>
            <a:pPr defTabSz="914225">
              <a:defRPr/>
            </a:pPr>
            <a:r>
              <a:rPr lang="en-US" sz="1200" dirty="0">
                <a:solidFill>
                  <a:srgbClr val="0000FF"/>
                </a:solidFill>
                <a:highlight>
                  <a:srgbClr val="FFFFFF"/>
                </a:highlight>
                <a:latin typeface="Calibri" panose="020F0502020204030204" pitchFamily="34" charset="0"/>
                <a:cs typeface="Calibri" panose="020F0502020204030204" pitchFamily="34" charset="0"/>
              </a:rPr>
              <a:t>ON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T1</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CustomerKey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T2</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CustomerKey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p>
          <a:p>
            <a:pPr defTabSz="914225">
              <a:defRPr/>
            </a:pPr>
            <a:r>
              <a:rPr lang="en-US" sz="1200" dirty="0">
                <a:solidFill>
                  <a:srgbClr val="0000FF"/>
                </a:solidFill>
                <a:highlight>
                  <a:srgbClr val="FFFFFF"/>
                </a:highlight>
                <a:latin typeface="Calibri" panose="020F0502020204030204" pitchFamily="34" charset="0"/>
                <a:cs typeface="Calibri" panose="020F0502020204030204" pitchFamily="34" charset="0"/>
              </a:rPr>
              <a:t>OPTION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HASH</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JOIN</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endParaRPr lang="en-US" sz="1200" dirty="0">
              <a:solidFill>
                <a:srgbClr val="0000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462991071"/>
      </p:ext>
    </p:extLst>
  </p:cSld>
  <p:clrMapOvr>
    <a:masterClrMapping/>
  </p:clrMapOvr>
  <p:transition>
    <p:fade/>
  </p:transition>
  <p:extLst>
    <p:ext uri="{6950BFC3-D8DA-4A85-94F7-54DA5524770B}">
      <p188:commentRel xmlns:p188="http://schemas.microsoft.com/office/powerpoint/2018/8/main" r:id="rId3"/>
    </p:ext>
  </p:extLs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7784921-E2B6-4D9D-AD89-8E66B5C1D0B3}"/>
              </a:ext>
            </a:extLst>
          </p:cNvPr>
          <p:cNvSpPr/>
          <p:nvPr/>
        </p:nvSpPr>
        <p:spPr bwMode="auto">
          <a:xfrm>
            <a:off x="6587878" y="2864629"/>
            <a:ext cx="4625889" cy="336598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3137" b="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a:extLst>
              <a:ext uri="{FF2B5EF4-FFF2-40B4-BE49-F238E27FC236}">
                <a16:creationId xmlns:a16="http://schemas.microsoft.com/office/drawing/2014/main" id="{7F8764D6-7B74-4850-B8B9-8078E7609AEC}"/>
              </a:ext>
            </a:extLst>
          </p:cNvPr>
          <p:cNvSpPr/>
          <p:nvPr/>
        </p:nvSpPr>
        <p:spPr bwMode="auto">
          <a:xfrm>
            <a:off x="840818" y="2892560"/>
            <a:ext cx="4478533" cy="336598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3137" b="1">
              <a:gradFill>
                <a:gsLst>
                  <a:gs pos="0">
                    <a:srgbClr val="FFFFFF"/>
                  </a:gs>
                  <a:gs pos="100000">
                    <a:srgbClr val="FFFFFF"/>
                  </a:gs>
                </a:gsLst>
                <a:lin ang="5400000" scaled="0"/>
              </a:gradFill>
              <a:ea typeface="Segoe UI" pitchFamily="34" charset="0"/>
              <a:cs typeface="Segoe UI" pitchFamily="34" charset="0"/>
            </a:endParaRPr>
          </a:p>
        </p:txBody>
      </p:sp>
      <p:sp>
        <p:nvSpPr>
          <p:cNvPr id="2" name="object 2"/>
          <p:cNvSpPr txBox="1">
            <a:spLocks noGrp="1"/>
          </p:cNvSpPr>
          <p:nvPr>
            <p:ph type="title"/>
          </p:nvPr>
        </p:nvSpPr>
        <p:spPr/>
        <p:txBody>
          <a:bodyPr/>
          <a:lstStyle/>
          <a:p>
            <a:r>
              <a:rPr lang="en-US"/>
              <a:t>Polybase vs Copy</a:t>
            </a:r>
          </a:p>
        </p:txBody>
      </p:sp>
      <p:sp>
        <p:nvSpPr>
          <p:cNvPr id="8" name="Text Placeholder 7">
            <a:extLst>
              <a:ext uri="{FF2B5EF4-FFF2-40B4-BE49-F238E27FC236}">
                <a16:creationId xmlns:a16="http://schemas.microsoft.com/office/drawing/2014/main" id="{50E644FA-54E8-4E4C-BE77-91C6D834A0E3}"/>
              </a:ext>
            </a:extLst>
          </p:cNvPr>
          <p:cNvSpPr>
            <a:spLocks noGrp="1"/>
          </p:cNvSpPr>
          <p:nvPr>
            <p:ph type="body" sz="quarter" idx="10"/>
          </p:nvPr>
        </p:nvSpPr>
        <p:spPr>
          <a:xfrm>
            <a:off x="474044" y="2892560"/>
            <a:ext cx="5234322" cy="3093154"/>
          </a:xfrm>
        </p:spPr>
        <p:txBody>
          <a:bodyPr/>
          <a:lstStyle/>
          <a:p>
            <a:pPr marL="698366" lvl="1" indent="-229191">
              <a:spcBef>
                <a:spcPts val="245"/>
              </a:spcBef>
              <a:buFont typeface="Arial"/>
              <a:buChar char="•"/>
              <a:tabLst>
                <a:tab pos="699001" algn="l"/>
              </a:tabLst>
            </a:pPr>
            <a:r>
              <a:rPr lang="en-US" sz="2000" dirty="0">
                <a:cs typeface="Calibri"/>
              </a:rPr>
              <a:t>GA,</a:t>
            </a:r>
            <a:r>
              <a:rPr lang="en-US" sz="2000" spc="-5" dirty="0">
                <a:cs typeface="Calibri"/>
              </a:rPr>
              <a:t> </a:t>
            </a:r>
            <a:r>
              <a:rPr lang="en-US" sz="2000" spc="-10" dirty="0">
                <a:cs typeface="Calibri"/>
              </a:rPr>
              <a:t>stable</a:t>
            </a:r>
            <a:endParaRPr lang="en-US" sz="2000" dirty="0">
              <a:cs typeface="Calibri"/>
            </a:endParaRPr>
          </a:p>
          <a:p>
            <a:pPr marL="698366" lvl="1" indent="-229191">
              <a:spcBef>
                <a:spcPts val="215"/>
              </a:spcBef>
              <a:buFont typeface="Arial"/>
              <a:buChar char="•"/>
              <a:tabLst>
                <a:tab pos="699001" algn="l"/>
              </a:tabLst>
            </a:pPr>
            <a:r>
              <a:rPr lang="en-US" sz="2000" dirty="0">
                <a:cs typeface="Calibri"/>
              </a:rPr>
              <a:t>Needs </a:t>
            </a:r>
            <a:r>
              <a:rPr lang="en-US" sz="2000" spc="-15" dirty="0">
                <a:cs typeface="Calibri"/>
              </a:rPr>
              <a:t>CONTROL</a:t>
            </a:r>
            <a:r>
              <a:rPr lang="en-US" sz="2000" spc="-70" dirty="0">
                <a:cs typeface="Calibri"/>
              </a:rPr>
              <a:t> </a:t>
            </a:r>
            <a:r>
              <a:rPr lang="en-US" sz="2000" dirty="0">
                <a:cs typeface="Calibri"/>
              </a:rPr>
              <a:t>permission</a:t>
            </a:r>
            <a:endParaRPr lang="en-US" sz="2000" spc="-10" dirty="0">
              <a:cs typeface="Calibri"/>
            </a:endParaRPr>
          </a:p>
          <a:p>
            <a:pPr marL="698366" lvl="1" indent="-229191">
              <a:spcBef>
                <a:spcPts val="204"/>
              </a:spcBef>
              <a:buFont typeface="Arial"/>
              <a:buChar char="•"/>
              <a:tabLst>
                <a:tab pos="699001" algn="l"/>
              </a:tabLst>
            </a:pPr>
            <a:r>
              <a:rPr lang="en-US" sz="2000" spc="-10" dirty="0">
                <a:cs typeface="Calibri"/>
              </a:rPr>
              <a:t>Enables querying via external tables </a:t>
            </a:r>
            <a:endParaRPr lang="en-US" sz="2000" dirty="0">
              <a:cs typeface="Calibri"/>
            </a:endParaRPr>
          </a:p>
          <a:p>
            <a:pPr marL="698366" lvl="1" indent="-229191">
              <a:spcBef>
                <a:spcPts val="215"/>
              </a:spcBef>
              <a:buFont typeface="Arial"/>
              <a:buChar char="•"/>
              <a:tabLst>
                <a:tab pos="699001" algn="l"/>
              </a:tabLst>
            </a:pPr>
            <a:r>
              <a:rPr lang="en-US" sz="2000" spc="-5" dirty="0">
                <a:cs typeface="Calibri"/>
              </a:rPr>
              <a:t>Challenges:</a:t>
            </a:r>
            <a:endParaRPr lang="en-US" sz="2000" dirty="0">
              <a:cs typeface="Calibri"/>
            </a:endParaRPr>
          </a:p>
          <a:p>
            <a:pPr marL="1155478" lvl="2" indent="-229191">
              <a:spcBef>
                <a:spcPts val="284"/>
              </a:spcBef>
              <a:buFont typeface="Arial"/>
              <a:buChar char="•"/>
              <a:tabLst>
                <a:tab pos="1155478" algn="l"/>
                <a:tab pos="1156113" algn="l"/>
              </a:tabLst>
            </a:pPr>
            <a:r>
              <a:rPr lang="en-US" sz="1800" spc="-15" dirty="0">
                <a:cs typeface="Calibri"/>
              </a:rPr>
              <a:t>Row</a:t>
            </a:r>
            <a:r>
              <a:rPr lang="en-US" sz="1800" spc="-30" dirty="0">
                <a:cs typeface="Calibri"/>
              </a:rPr>
              <a:t> </a:t>
            </a:r>
            <a:r>
              <a:rPr lang="en-US" sz="1800" spc="-5" dirty="0">
                <a:cs typeface="Calibri"/>
              </a:rPr>
              <a:t>width (1 MB)</a:t>
            </a:r>
            <a:endParaRPr lang="en-US" sz="1800" dirty="0">
              <a:cs typeface="Calibri"/>
            </a:endParaRPr>
          </a:p>
          <a:p>
            <a:pPr marL="1155478" lvl="2" indent="-229191">
              <a:spcBef>
                <a:spcPts val="260"/>
              </a:spcBef>
              <a:buFont typeface="Arial"/>
              <a:buChar char="•"/>
              <a:tabLst>
                <a:tab pos="1155478" algn="l"/>
                <a:tab pos="1156113" algn="l"/>
              </a:tabLst>
            </a:pPr>
            <a:r>
              <a:rPr lang="en-US" sz="1800" spc="-10" dirty="0">
                <a:cs typeface="Calibri"/>
              </a:rPr>
              <a:t>Delimiters </a:t>
            </a:r>
            <a:r>
              <a:rPr lang="en-US" sz="1800" dirty="0">
                <a:cs typeface="Calibri"/>
              </a:rPr>
              <a:t>in</a:t>
            </a:r>
            <a:r>
              <a:rPr lang="en-US" sz="1800" spc="20" dirty="0">
                <a:cs typeface="Calibri"/>
              </a:rPr>
              <a:t> </a:t>
            </a:r>
            <a:r>
              <a:rPr lang="en-US" sz="1800" spc="-20" dirty="0">
                <a:cs typeface="Calibri"/>
              </a:rPr>
              <a:t>text</a:t>
            </a:r>
            <a:endParaRPr lang="en-US" sz="1800" dirty="0">
              <a:cs typeface="Calibri"/>
            </a:endParaRPr>
          </a:p>
          <a:p>
            <a:pPr marL="1155478" lvl="2" indent="-229191">
              <a:spcBef>
                <a:spcPts val="265"/>
              </a:spcBef>
              <a:buFont typeface="Arial"/>
              <a:buChar char="•"/>
              <a:tabLst>
                <a:tab pos="1155478" algn="l"/>
                <a:tab pos="1156113" algn="l"/>
              </a:tabLst>
            </a:pPr>
            <a:r>
              <a:rPr lang="en-US" sz="1800" spc="-15" dirty="0">
                <a:cs typeface="Calibri"/>
              </a:rPr>
              <a:t>Fixed </a:t>
            </a:r>
            <a:r>
              <a:rPr lang="en-US" sz="1800" spc="-5" dirty="0">
                <a:cs typeface="Calibri"/>
              </a:rPr>
              <a:t>line</a:t>
            </a:r>
            <a:r>
              <a:rPr lang="en-US" sz="1800" spc="10" dirty="0">
                <a:cs typeface="Calibri"/>
              </a:rPr>
              <a:t> </a:t>
            </a:r>
            <a:r>
              <a:rPr lang="en-US" sz="1800" spc="-5" dirty="0">
                <a:cs typeface="Calibri"/>
              </a:rPr>
              <a:t>delimiter</a:t>
            </a:r>
            <a:endParaRPr lang="en-US" sz="1800" dirty="0">
              <a:cs typeface="Calibri"/>
            </a:endParaRPr>
          </a:p>
          <a:p>
            <a:pPr marL="1155478" lvl="2" indent="-229191">
              <a:spcBef>
                <a:spcPts val="254"/>
              </a:spcBef>
              <a:buFont typeface="Arial"/>
              <a:buChar char="•"/>
              <a:tabLst>
                <a:tab pos="1155478" algn="l"/>
                <a:tab pos="1156113" algn="l"/>
              </a:tabLst>
            </a:pPr>
            <a:r>
              <a:rPr lang="en-US" sz="1800" spc="-5" dirty="0">
                <a:cs typeface="Calibri"/>
              </a:rPr>
              <a:t>Code</a:t>
            </a:r>
            <a:r>
              <a:rPr lang="en-US" sz="1800" spc="-30" dirty="0">
                <a:cs typeface="Calibri"/>
              </a:rPr>
              <a:t> </a:t>
            </a:r>
            <a:r>
              <a:rPr lang="en-US" sz="1800" spc="-10" dirty="0">
                <a:cs typeface="Calibri"/>
              </a:rPr>
              <a:t>complexity</a:t>
            </a:r>
            <a:endParaRPr lang="en-US" sz="1800" dirty="0">
              <a:cs typeface="Calibri"/>
            </a:endParaRPr>
          </a:p>
          <a:p>
            <a:endParaRPr lang="en-US" sz="2400" dirty="0">
              <a:latin typeface="+mn-lt"/>
            </a:endParaRPr>
          </a:p>
        </p:txBody>
      </p:sp>
      <p:sp>
        <p:nvSpPr>
          <p:cNvPr id="9" name="Text Placeholder 8">
            <a:extLst>
              <a:ext uri="{FF2B5EF4-FFF2-40B4-BE49-F238E27FC236}">
                <a16:creationId xmlns:a16="http://schemas.microsoft.com/office/drawing/2014/main" id="{E4446A3C-AB3C-4E6A-9A53-86C743962010}"/>
              </a:ext>
            </a:extLst>
          </p:cNvPr>
          <p:cNvSpPr>
            <a:spLocks noGrp="1"/>
          </p:cNvSpPr>
          <p:nvPr>
            <p:ph type="body" sz="quarter" idx="11"/>
          </p:nvPr>
        </p:nvSpPr>
        <p:spPr>
          <a:xfrm>
            <a:off x="6265137" y="2694866"/>
            <a:ext cx="5016285" cy="2676887"/>
          </a:xfrm>
        </p:spPr>
        <p:txBody>
          <a:bodyPr/>
          <a:lstStyle/>
          <a:p>
            <a:pPr marL="12698" indent="0">
              <a:spcBef>
                <a:spcPts val="384"/>
              </a:spcBef>
              <a:buNone/>
              <a:tabLst>
                <a:tab pos="241254" algn="l"/>
              </a:tabLst>
            </a:pPr>
            <a:endParaRPr lang="en-US" sz="2400" b="1" dirty="0">
              <a:latin typeface="+mn-lt"/>
              <a:cs typeface="Calibri"/>
            </a:endParaRPr>
          </a:p>
          <a:p>
            <a:pPr marL="698366" lvl="1" indent="-228556">
              <a:spcBef>
                <a:spcPts val="215"/>
              </a:spcBef>
              <a:buFont typeface="Arial"/>
              <a:buChar char="•"/>
              <a:tabLst>
                <a:tab pos="698366" algn="l"/>
              </a:tabLst>
            </a:pPr>
            <a:r>
              <a:rPr lang="en-US" sz="2000" spc="-20" dirty="0">
                <a:cs typeface="Calibri"/>
              </a:rPr>
              <a:t>Relaxed</a:t>
            </a:r>
            <a:r>
              <a:rPr lang="en-US" sz="2000" spc="-25" dirty="0">
                <a:cs typeface="Calibri"/>
              </a:rPr>
              <a:t> </a:t>
            </a:r>
            <a:r>
              <a:rPr lang="en-US" sz="2000" spc="-5" dirty="0">
                <a:cs typeface="Calibri"/>
              </a:rPr>
              <a:t>permission</a:t>
            </a:r>
            <a:endParaRPr lang="en-US" sz="2000" dirty="0">
              <a:cs typeface="Calibri"/>
            </a:endParaRPr>
          </a:p>
          <a:p>
            <a:pPr marL="698366" lvl="1" indent="-228556">
              <a:spcBef>
                <a:spcPts val="215"/>
              </a:spcBef>
              <a:buFont typeface="Arial"/>
              <a:buChar char="•"/>
              <a:tabLst>
                <a:tab pos="698366" algn="l"/>
              </a:tabLst>
            </a:pPr>
            <a:r>
              <a:rPr lang="en-US" sz="2000" dirty="0">
                <a:cs typeface="Calibri"/>
              </a:rPr>
              <a:t>No </a:t>
            </a:r>
            <a:r>
              <a:rPr lang="en-US" sz="2000" spc="-20" dirty="0">
                <a:cs typeface="Calibri"/>
              </a:rPr>
              <a:t>row </a:t>
            </a:r>
            <a:r>
              <a:rPr lang="en-US" sz="2000" spc="-5" dirty="0">
                <a:cs typeface="Calibri"/>
              </a:rPr>
              <a:t>width</a:t>
            </a:r>
            <a:r>
              <a:rPr lang="en-US" sz="2000" spc="-20" dirty="0">
                <a:cs typeface="Calibri"/>
              </a:rPr>
              <a:t> </a:t>
            </a:r>
            <a:r>
              <a:rPr lang="en-US" sz="2000" dirty="0">
                <a:cs typeface="Calibri"/>
              </a:rPr>
              <a:t>limit</a:t>
            </a:r>
          </a:p>
          <a:p>
            <a:pPr marL="698366" lvl="1" indent="-228556">
              <a:spcBef>
                <a:spcPts val="220"/>
              </a:spcBef>
              <a:buFont typeface="Arial"/>
              <a:buChar char="•"/>
              <a:tabLst>
                <a:tab pos="698366" algn="l"/>
              </a:tabLst>
            </a:pPr>
            <a:r>
              <a:rPr lang="en-US" sz="2000" spc="-5" dirty="0">
                <a:cs typeface="Calibri"/>
              </a:rPr>
              <a:t>Supports </a:t>
            </a:r>
            <a:r>
              <a:rPr lang="en-US" sz="2000" spc="-10" dirty="0">
                <a:cs typeface="Calibri"/>
              </a:rPr>
              <a:t>delimiters </a:t>
            </a:r>
            <a:r>
              <a:rPr lang="en-US" sz="2000" dirty="0">
                <a:cs typeface="Calibri"/>
              </a:rPr>
              <a:t>in</a:t>
            </a:r>
            <a:r>
              <a:rPr lang="en-US" sz="2000" spc="-35" dirty="0">
                <a:cs typeface="Calibri"/>
              </a:rPr>
              <a:t> </a:t>
            </a:r>
            <a:r>
              <a:rPr lang="en-US" sz="2000" spc="-15" dirty="0">
                <a:cs typeface="Calibri"/>
              </a:rPr>
              <a:t>text</a:t>
            </a:r>
            <a:endParaRPr lang="en-US" sz="2000" dirty="0">
              <a:cs typeface="Calibri"/>
            </a:endParaRPr>
          </a:p>
          <a:p>
            <a:pPr marL="698366" marR="5079" lvl="1" indent="-228556">
              <a:lnSpc>
                <a:spcPts val="2590"/>
              </a:lnSpc>
              <a:spcBef>
                <a:spcPts val="530"/>
              </a:spcBef>
              <a:buFont typeface="Arial"/>
              <a:buChar char="•"/>
              <a:tabLst>
                <a:tab pos="698366" algn="l"/>
              </a:tabLst>
            </a:pPr>
            <a:r>
              <a:rPr lang="en-US" sz="2000" spc="-5" dirty="0">
                <a:cs typeface="Calibri"/>
              </a:rPr>
              <a:t>Supports </a:t>
            </a:r>
            <a:r>
              <a:rPr lang="en-US" sz="2000" spc="-10" dirty="0">
                <a:cs typeface="Calibri"/>
              </a:rPr>
              <a:t>custom column </a:t>
            </a:r>
            <a:r>
              <a:rPr lang="en-US" sz="2000" dirty="0">
                <a:cs typeface="Calibri"/>
              </a:rPr>
              <a:t>and</a:t>
            </a:r>
            <a:r>
              <a:rPr lang="en-US" sz="2000" spc="-100" dirty="0">
                <a:cs typeface="Calibri"/>
              </a:rPr>
              <a:t> </a:t>
            </a:r>
            <a:r>
              <a:rPr lang="en-US" sz="2000" spc="-20" dirty="0">
                <a:cs typeface="Calibri"/>
              </a:rPr>
              <a:t>row  </a:t>
            </a:r>
            <a:r>
              <a:rPr lang="en-US" sz="2000" spc="-10" dirty="0">
                <a:cs typeface="Calibri"/>
              </a:rPr>
              <a:t>delimiters</a:t>
            </a:r>
            <a:endParaRPr lang="en-US" sz="2000" dirty="0">
              <a:cs typeface="Calibri"/>
            </a:endParaRPr>
          </a:p>
          <a:p>
            <a:endParaRPr lang="en-US" dirty="0">
              <a:latin typeface="+mn-lt"/>
            </a:endParaRPr>
          </a:p>
        </p:txBody>
      </p:sp>
      <p:sp>
        <p:nvSpPr>
          <p:cNvPr id="4" name="Rectangle 3">
            <a:extLst>
              <a:ext uri="{FF2B5EF4-FFF2-40B4-BE49-F238E27FC236}">
                <a16:creationId xmlns:a16="http://schemas.microsoft.com/office/drawing/2014/main" id="{D8BAC970-3C1B-4998-A299-14405C0DD997}"/>
              </a:ext>
            </a:extLst>
          </p:cNvPr>
          <p:cNvSpPr/>
          <p:nvPr/>
        </p:nvSpPr>
        <p:spPr bwMode="auto">
          <a:xfrm>
            <a:off x="840819" y="1868598"/>
            <a:ext cx="4478533" cy="826269"/>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3137" b="1" err="1">
                <a:gradFill>
                  <a:gsLst>
                    <a:gs pos="0">
                      <a:srgbClr val="FFFFFF"/>
                    </a:gs>
                    <a:gs pos="100000">
                      <a:srgbClr val="FFFFFF"/>
                    </a:gs>
                  </a:gsLst>
                  <a:lin ang="5400000" scaled="0"/>
                </a:gradFill>
                <a:ea typeface="Segoe UI" pitchFamily="34" charset="0"/>
                <a:cs typeface="Segoe UI" pitchFamily="34" charset="0"/>
              </a:rPr>
              <a:t>Polybase</a:t>
            </a:r>
            <a:endParaRPr lang="en-US" sz="3137" b="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a:extLst>
              <a:ext uri="{FF2B5EF4-FFF2-40B4-BE49-F238E27FC236}">
                <a16:creationId xmlns:a16="http://schemas.microsoft.com/office/drawing/2014/main" id="{58604E90-FE3F-4C71-BE6C-5970BC5BD0DE}"/>
              </a:ext>
            </a:extLst>
          </p:cNvPr>
          <p:cNvSpPr/>
          <p:nvPr/>
        </p:nvSpPr>
        <p:spPr bwMode="auto">
          <a:xfrm>
            <a:off x="6587878" y="1868597"/>
            <a:ext cx="4625889" cy="826269"/>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3137" b="1">
                <a:gradFill>
                  <a:gsLst>
                    <a:gs pos="0">
                      <a:srgbClr val="FFFFFF"/>
                    </a:gs>
                    <a:gs pos="100000">
                      <a:srgbClr val="FFFFFF"/>
                    </a:gs>
                  </a:gsLst>
                  <a:lin ang="5400000" scaled="0"/>
                </a:gradFill>
                <a:ea typeface="Segoe UI" pitchFamily="34" charset="0"/>
                <a:cs typeface="Segoe UI" pitchFamily="34" charset="0"/>
              </a:rPr>
              <a:t>Copy</a:t>
            </a:r>
          </a:p>
        </p:txBody>
      </p:sp>
    </p:spTree>
  </p:cSld>
  <p:clrMapOvr>
    <a:masterClrMapping/>
  </p:clrMapOvr>
  <p:transition>
    <p:fade/>
  </p:transition>
  <p:extLst>
    <p:ext uri="{6950BFC3-D8DA-4A85-94F7-54DA5524770B}">
      <p188:commentRel xmlns:p188="http://schemas.microsoft.com/office/powerpoint/2018/8/main" r:id="rId3"/>
    </p:ext>
  </p:extLs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4CF5C4-7171-4F91-8A63-BDD6EFA2A56F}"/>
              </a:ext>
            </a:extLst>
          </p:cNvPr>
          <p:cNvSpPr>
            <a:spLocks noGrp="1"/>
          </p:cNvSpPr>
          <p:nvPr>
            <p:ph type="title"/>
          </p:nvPr>
        </p:nvSpPr>
        <p:spPr>
          <a:xfrm>
            <a:off x="585217" y="3045595"/>
            <a:ext cx="9144000" cy="488797"/>
          </a:xfrm>
        </p:spPr>
        <p:txBody>
          <a:bodyPr/>
          <a:lstStyle/>
          <a:p>
            <a:r>
              <a:rPr lang="en-US" dirty="0"/>
              <a:t>Best Practices for Files and Tables</a:t>
            </a:r>
          </a:p>
        </p:txBody>
      </p:sp>
    </p:spTree>
    <p:extLst>
      <p:ext uri="{BB962C8B-B14F-4D97-AF65-F5344CB8AC3E}">
        <p14:creationId xmlns:p14="http://schemas.microsoft.com/office/powerpoint/2010/main" val="3780576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4984" y="2579750"/>
            <a:ext cx="4161390" cy="553982"/>
          </a:xfrm>
        </p:spPr>
        <p:txBody>
          <a:bodyPr/>
          <a:lstStyle/>
          <a:p>
            <a:r>
              <a:rPr lang="en-US" dirty="0"/>
              <a:t>Question…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5765" y="3535511"/>
            <a:ext cx="4161244" cy="2092724"/>
          </a:xfrm>
        </p:spPr>
        <p:txBody>
          <a:bodyPr/>
          <a:lstStyle/>
          <a:p>
            <a:r>
              <a:rPr lang="en-US" dirty="0"/>
              <a:t>How many different methods of loading ADLS can you think of?</a:t>
            </a:r>
          </a:p>
          <a:p>
            <a:endParaRPr lang="en-US" dirty="0"/>
          </a:p>
          <a:p>
            <a:r>
              <a:rPr lang="en-US" dirty="0"/>
              <a:t>What about a Synapse SQL Pool?</a:t>
            </a:r>
          </a:p>
          <a:p>
            <a:endParaRPr lang="en-US" dirty="0"/>
          </a:p>
          <a:p>
            <a:endParaRPr lang="en-US" dirty="0"/>
          </a:p>
        </p:txBody>
      </p:sp>
      <p:grpSp>
        <p:nvGrpSpPr>
          <p:cNvPr id="85" name="Group 84">
            <a:extLst>
              <a:ext uri="{FF2B5EF4-FFF2-40B4-BE49-F238E27FC236}">
                <a16:creationId xmlns:a16="http://schemas.microsoft.com/office/drawing/2014/main" id="{4C9C32A9-34B3-4EE1-9676-AB2377E09779}"/>
              </a:ext>
            </a:extLst>
          </p:cNvPr>
          <p:cNvGrpSpPr/>
          <p:nvPr/>
        </p:nvGrpSpPr>
        <p:grpSpPr>
          <a:xfrm>
            <a:off x="6822592" y="1060351"/>
            <a:ext cx="4568003" cy="4552594"/>
            <a:chOff x="4619625" y="1828800"/>
            <a:chExt cx="1882776" cy="1876425"/>
          </a:xfrm>
        </p:grpSpPr>
        <p:sp>
          <p:nvSpPr>
            <p:cNvPr id="86" name="Line 410">
              <a:extLst>
                <a:ext uri="{FF2B5EF4-FFF2-40B4-BE49-F238E27FC236}">
                  <a16:creationId xmlns:a16="http://schemas.microsoft.com/office/drawing/2014/main" id="{99B41B36-482E-4206-A200-E2A08CEB17A4}"/>
                </a:ext>
              </a:extLst>
            </p:cNvPr>
            <p:cNvSpPr>
              <a:spLocks noChangeShapeType="1"/>
            </p:cNvSpPr>
            <p:nvPr/>
          </p:nvSpPr>
          <p:spPr bwMode="auto">
            <a:xfrm flipH="1" flipV="1">
              <a:off x="4964113" y="2908300"/>
              <a:ext cx="481013" cy="5127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7" name="Line 411">
              <a:extLst>
                <a:ext uri="{FF2B5EF4-FFF2-40B4-BE49-F238E27FC236}">
                  <a16:creationId xmlns:a16="http://schemas.microsoft.com/office/drawing/2014/main" id="{D00A0915-C57E-482D-AD62-51AF4E342593}"/>
                </a:ext>
              </a:extLst>
            </p:cNvPr>
            <p:cNvSpPr>
              <a:spLocks noChangeShapeType="1"/>
            </p:cNvSpPr>
            <p:nvPr/>
          </p:nvSpPr>
          <p:spPr bwMode="auto">
            <a:xfrm flipH="1">
              <a:off x="5280025" y="2111375"/>
              <a:ext cx="539750" cy="3476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8" name="Line 412">
              <a:extLst>
                <a:ext uri="{FF2B5EF4-FFF2-40B4-BE49-F238E27FC236}">
                  <a16:creationId xmlns:a16="http://schemas.microsoft.com/office/drawing/2014/main" id="{C2EBB12A-DEF6-45FC-893E-757802743017}"/>
                </a:ext>
              </a:extLst>
            </p:cNvPr>
            <p:cNvSpPr>
              <a:spLocks noChangeShapeType="1"/>
            </p:cNvSpPr>
            <p:nvPr/>
          </p:nvSpPr>
          <p:spPr bwMode="auto">
            <a:xfrm flipV="1">
              <a:off x="5448300" y="2722562"/>
              <a:ext cx="769938" cy="6985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9" name="Line 413">
              <a:extLst>
                <a:ext uri="{FF2B5EF4-FFF2-40B4-BE49-F238E27FC236}">
                  <a16:creationId xmlns:a16="http://schemas.microsoft.com/office/drawing/2014/main" id="{3ECF3F10-8F39-4AD1-8517-AC0E2C98A1F5}"/>
                </a:ext>
              </a:extLst>
            </p:cNvPr>
            <p:cNvSpPr>
              <a:spLocks noChangeShapeType="1"/>
            </p:cNvSpPr>
            <p:nvPr/>
          </p:nvSpPr>
          <p:spPr bwMode="auto">
            <a:xfrm>
              <a:off x="5819775" y="2111375"/>
              <a:ext cx="398463" cy="6096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0" name="Freeform 414">
              <a:extLst>
                <a:ext uri="{FF2B5EF4-FFF2-40B4-BE49-F238E27FC236}">
                  <a16:creationId xmlns:a16="http://schemas.microsoft.com/office/drawing/2014/main" id="{B7660BA5-A0C7-43A9-8BAA-205CE30164A6}"/>
                </a:ext>
              </a:extLst>
            </p:cNvPr>
            <p:cNvSpPr>
              <a:spLocks/>
            </p:cNvSpPr>
            <p:nvPr/>
          </p:nvSpPr>
          <p:spPr bwMode="auto">
            <a:xfrm>
              <a:off x="5935663" y="2436812"/>
              <a:ext cx="566738" cy="568325"/>
            </a:xfrm>
            <a:custGeom>
              <a:avLst/>
              <a:gdLst>
                <a:gd name="T0" fmla="*/ 63 w 351"/>
                <a:gd name="T1" fmla="*/ 288 h 351"/>
                <a:gd name="T2" fmla="*/ 288 w 351"/>
                <a:gd name="T3" fmla="*/ 288 h 351"/>
                <a:gd name="T4" fmla="*/ 288 w 351"/>
                <a:gd name="T5" fmla="*/ 63 h 351"/>
                <a:gd name="T6" fmla="*/ 63 w 351"/>
                <a:gd name="T7" fmla="*/ 63 h 351"/>
                <a:gd name="T8" fmla="*/ 63 w 351"/>
                <a:gd name="T9" fmla="*/ 288 h 351"/>
              </a:gdLst>
              <a:ahLst/>
              <a:cxnLst>
                <a:cxn ang="0">
                  <a:pos x="T0" y="T1"/>
                </a:cxn>
                <a:cxn ang="0">
                  <a:pos x="T2" y="T3"/>
                </a:cxn>
                <a:cxn ang="0">
                  <a:pos x="T4" y="T5"/>
                </a:cxn>
                <a:cxn ang="0">
                  <a:pos x="T6" y="T7"/>
                </a:cxn>
                <a:cxn ang="0">
                  <a:pos x="T8" y="T9"/>
                </a:cxn>
              </a:cxnLst>
              <a:rect l="0" t="0" r="r" b="b"/>
              <a:pathLst>
                <a:path w="351" h="351">
                  <a:moveTo>
                    <a:pt x="63" y="288"/>
                  </a:moveTo>
                  <a:cubicBezTo>
                    <a:pt x="125" y="351"/>
                    <a:pt x="226" y="351"/>
                    <a:pt x="288" y="288"/>
                  </a:cubicBezTo>
                  <a:cubicBezTo>
                    <a:pt x="351" y="226"/>
                    <a:pt x="351" y="125"/>
                    <a:pt x="288" y="63"/>
                  </a:cubicBezTo>
                  <a:cubicBezTo>
                    <a:pt x="226" y="0"/>
                    <a:pt x="125" y="0"/>
                    <a:pt x="63" y="63"/>
                  </a:cubicBezTo>
                  <a:cubicBezTo>
                    <a:pt x="0" y="125"/>
                    <a:pt x="0" y="226"/>
                    <a:pt x="63"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1" name="Freeform 415">
              <a:extLst>
                <a:ext uri="{FF2B5EF4-FFF2-40B4-BE49-F238E27FC236}">
                  <a16:creationId xmlns:a16="http://schemas.microsoft.com/office/drawing/2014/main" id="{E937DC75-36A4-426E-856E-19D8BA38525F}"/>
                </a:ext>
              </a:extLst>
            </p:cNvPr>
            <p:cNvSpPr>
              <a:spLocks/>
            </p:cNvSpPr>
            <p:nvPr/>
          </p:nvSpPr>
          <p:spPr bwMode="auto">
            <a:xfrm>
              <a:off x="5537200" y="1828800"/>
              <a:ext cx="566738" cy="566738"/>
            </a:xfrm>
            <a:custGeom>
              <a:avLst/>
              <a:gdLst>
                <a:gd name="T0" fmla="*/ 62 w 350"/>
                <a:gd name="T1" fmla="*/ 287 h 350"/>
                <a:gd name="T2" fmla="*/ 287 w 350"/>
                <a:gd name="T3" fmla="*/ 287 h 350"/>
                <a:gd name="T4" fmla="*/ 287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4" y="350"/>
                    <a:pt x="225" y="350"/>
                    <a:pt x="287" y="287"/>
                  </a:cubicBezTo>
                  <a:cubicBezTo>
                    <a:pt x="350" y="225"/>
                    <a:pt x="350" y="124"/>
                    <a:pt x="287" y="62"/>
                  </a:cubicBezTo>
                  <a:cubicBezTo>
                    <a:pt x="225" y="0"/>
                    <a:pt x="124" y="0"/>
                    <a:pt x="62" y="62"/>
                  </a:cubicBezTo>
                  <a:cubicBezTo>
                    <a:pt x="0" y="124"/>
                    <a:pt x="0" y="225"/>
                    <a:pt x="62" y="287"/>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2" name="Freeform 416">
              <a:extLst>
                <a:ext uri="{FF2B5EF4-FFF2-40B4-BE49-F238E27FC236}">
                  <a16:creationId xmlns:a16="http://schemas.microsoft.com/office/drawing/2014/main" id="{F848879F-9285-492C-9E10-9AAECB1E3A0F}"/>
                </a:ext>
              </a:extLst>
            </p:cNvPr>
            <p:cNvSpPr>
              <a:spLocks/>
            </p:cNvSpPr>
            <p:nvPr/>
          </p:nvSpPr>
          <p:spPr bwMode="auto">
            <a:xfrm>
              <a:off x="4619625" y="1992312"/>
              <a:ext cx="803275" cy="1041400"/>
            </a:xfrm>
            <a:custGeom>
              <a:avLst/>
              <a:gdLst>
                <a:gd name="T0" fmla="*/ 506 w 506"/>
                <a:gd name="T1" fmla="*/ 656 h 656"/>
                <a:gd name="T2" fmla="*/ 0 w 506"/>
                <a:gd name="T3" fmla="*/ 656 h 656"/>
                <a:gd name="T4" fmla="*/ 0 w 506"/>
                <a:gd name="T5" fmla="*/ 149 h 656"/>
                <a:gd name="T6" fmla="*/ 159 w 506"/>
                <a:gd name="T7" fmla="*/ 0 h 656"/>
                <a:gd name="T8" fmla="*/ 506 w 506"/>
                <a:gd name="T9" fmla="*/ 0 h 656"/>
                <a:gd name="T10" fmla="*/ 506 w 506"/>
                <a:gd name="T11" fmla="*/ 656 h 656"/>
              </a:gdLst>
              <a:ahLst/>
              <a:cxnLst>
                <a:cxn ang="0">
                  <a:pos x="T0" y="T1"/>
                </a:cxn>
                <a:cxn ang="0">
                  <a:pos x="T2" y="T3"/>
                </a:cxn>
                <a:cxn ang="0">
                  <a:pos x="T4" y="T5"/>
                </a:cxn>
                <a:cxn ang="0">
                  <a:pos x="T6" y="T7"/>
                </a:cxn>
                <a:cxn ang="0">
                  <a:pos x="T8" y="T9"/>
                </a:cxn>
                <a:cxn ang="0">
                  <a:pos x="T10" y="T11"/>
                </a:cxn>
              </a:cxnLst>
              <a:rect l="0" t="0" r="r" b="b"/>
              <a:pathLst>
                <a:path w="506" h="656">
                  <a:moveTo>
                    <a:pt x="506" y="656"/>
                  </a:moveTo>
                  <a:lnTo>
                    <a:pt x="0" y="656"/>
                  </a:lnTo>
                  <a:lnTo>
                    <a:pt x="0" y="149"/>
                  </a:lnTo>
                  <a:lnTo>
                    <a:pt x="159" y="0"/>
                  </a:lnTo>
                  <a:lnTo>
                    <a:pt x="506" y="0"/>
                  </a:lnTo>
                  <a:lnTo>
                    <a:pt x="506" y="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3" name="Freeform 417">
              <a:extLst>
                <a:ext uri="{FF2B5EF4-FFF2-40B4-BE49-F238E27FC236}">
                  <a16:creationId xmlns:a16="http://schemas.microsoft.com/office/drawing/2014/main" id="{F3FD086D-C029-49E4-9F99-AB7F2BF7FC11}"/>
                </a:ext>
              </a:extLst>
            </p:cNvPr>
            <p:cNvSpPr>
              <a:spLocks/>
            </p:cNvSpPr>
            <p:nvPr/>
          </p:nvSpPr>
          <p:spPr bwMode="auto">
            <a:xfrm>
              <a:off x="4619625" y="1992312"/>
              <a:ext cx="252413" cy="236538"/>
            </a:xfrm>
            <a:custGeom>
              <a:avLst/>
              <a:gdLst>
                <a:gd name="T0" fmla="*/ 159 w 159"/>
                <a:gd name="T1" fmla="*/ 149 h 149"/>
                <a:gd name="T2" fmla="*/ 0 w 159"/>
                <a:gd name="T3" fmla="*/ 149 h 149"/>
                <a:gd name="T4" fmla="*/ 159 w 159"/>
                <a:gd name="T5" fmla="*/ 0 h 149"/>
                <a:gd name="T6" fmla="*/ 159 w 159"/>
                <a:gd name="T7" fmla="*/ 149 h 149"/>
              </a:gdLst>
              <a:ahLst/>
              <a:cxnLst>
                <a:cxn ang="0">
                  <a:pos x="T0" y="T1"/>
                </a:cxn>
                <a:cxn ang="0">
                  <a:pos x="T2" y="T3"/>
                </a:cxn>
                <a:cxn ang="0">
                  <a:pos x="T4" y="T5"/>
                </a:cxn>
                <a:cxn ang="0">
                  <a:pos x="T6" y="T7"/>
                </a:cxn>
              </a:cxnLst>
              <a:rect l="0" t="0" r="r" b="b"/>
              <a:pathLst>
                <a:path w="159" h="149">
                  <a:moveTo>
                    <a:pt x="159" y="149"/>
                  </a:moveTo>
                  <a:lnTo>
                    <a:pt x="0" y="149"/>
                  </a:lnTo>
                  <a:lnTo>
                    <a:pt x="159" y="0"/>
                  </a:lnTo>
                  <a:lnTo>
                    <a:pt x="159" y="149"/>
                  </a:lnTo>
                  <a:close/>
                </a:path>
              </a:pathLst>
            </a:custGeom>
            <a:solidFill>
              <a:srgbClr val="D3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4" name="Rectangle 418">
              <a:extLst>
                <a:ext uri="{FF2B5EF4-FFF2-40B4-BE49-F238E27FC236}">
                  <a16:creationId xmlns:a16="http://schemas.microsoft.com/office/drawing/2014/main" id="{328C556D-FF82-4D5B-85FA-3EDE68F28DC1}"/>
                </a:ext>
              </a:extLst>
            </p:cNvPr>
            <p:cNvSpPr>
              <a:spLocks noChangeArrowheads="1"/>
            </p:cNvSpPr>
            <p:nvPr/>
          </p:nvSpPr>
          <p:spPr bwMode="auto">
            <a:xfrm>
              <a:off x="4733925" y="232886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5" name="Rectangle 419">
              <a:extLst>
                <a:ext uri="{FF2B5EF4-FFF2-40B4-BE49-F238E27FC236}">
                  <a16:creationId xmlns:a16="http://schemas.microsoft.com/office/drawing/2014/main" id="{3BEA3C1F-3EB5-4FDE-B535-80C59904B2B2}"/>
                </a:ext>
              </a:extLst>
            </p:cNvPr>
            <p:cNvSpPr>
              <a:spLocks noChangeArrowheads="1"/>
            </p:cNvSpPr>
            <p:nvPr/>
          </p:nvSpPr>
          <p:spPr bwMode="auto">
            <a:xfrm>
              <a:off x="4733925" y="2432050"/>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6" name="Rectangle 420">
              <a:extLst>
                <a:ext uri="{FF2B5EF4-FFF2-40B4-BE49-F238E27FC236}">
                  <a16:creationId xmlns:a16="http://schemas.microsoft.com/office/drawing/2014/main" id="{16961D26-D7D1-434B-A75A-55DB5FBAF0C5}"/>
                </a:ext>
              </a:extLst>
            </p:cNvPr>
            <p:cNvSpPr>
              <a:spLocks noChangeArrowheads="1"/>
            </p:cNvSpPr>
            <p:nvPr/>
          </p:nvSpPr>
          <p:spPr bwMode="auto">
            <a:xfrm>
              <a:off x="4733925" y="2535237"/>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7" name="Rectangle 421">
              <a:extLst>
                <a:ext uri="{FF2B5EF4-FFF2-40B4-BE49-F238E27FC236}">
                  <a16:creationId xmlns:a16="http://schemas.microsoft.com/office/drawing/2014/main" id="{6361F4F4-D16D-47B5-8398-6C4497FB36E2}"/>
                </a:ext>
              </a:extLst>
            </p:cNvPr>
            <p:cNvSpPr>
              <a:spLocks noChangeArrowheads="1"/>
            </p:cNvSpPr>
            <p:nvPr/>
          </p:nvSpPr>
          <p:spPr bwMode="auto">
            <a:xfrm>
              <a:off x="4733925" y="264001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8" name="Rectangle 422">
              <a:extLst>
                <a:ext uri="{FF2B5EF4-FFF2-40B4-BE49-F238E27FC236}">
                  <a16:creationId xmlns:a16="http://schemas.microsoft.com/office/drawing/2014/main" id="{C49DFEE2-A329-47F8-BCEC-0C793835D3EB}"/>
                </a:ext>
              </a:extLst>
            </p:cNvPr>
            <p:cNvSpPr>
              <a:spLocks noChangeArrowheads="1"/>
            </p:cNvSpPr>
            <p:nvPr/>
          </p:nvSpPr>
          <p:spPr bwMode="auto">
            <a:xfrm>
              <a:off x="4733925" y="2740025"/>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9" name="Freeform 423">
              <a:extLst>
                <a:ext uri="{FF2B5EF4-FFF2-40B4-BE49-F238E27FC236}">
                  <a16:creationId xmlns:a16="http://schemas.microsoft.com/office/drawing/2014/main" id="{A5BC700D-4025-49BA-853A-AC343CF3C1E3}"/>
                </a:ext>
              </a:extLst>
            </p:cNvPr>
            <p:cNvSpPr>
              <a:spLocks/>
            </p:cNvSpPr>
            <p:nvPr/>
          </p:nvSpPr>
          <p:spPr bwMode="auto">
            <a:xfrm>
              <a:off x="4976813" y="2189162"/>
              <a:ext cx="566738" cy="566738"/>
            </a:xfrm>
            <a:custGeom>
              <a:avLst/>
              <a:gdLst>
                <a:gd name="T0" fmla="*/ 62 w 350"/>
                <a:gd name="T1" fmla="*/ 287 h 350"/>
                <a:gd name="T2" fmla="*/ 288 w 350"/>
                <a:gd name="T3" fmla="*/ 287 h 350"/>
                <a:gd name="T4" fmla="*/ 288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5" y="350"/>
                    <a:pt x="225" y="350"/>
                    <a:pt x="288" y="287"/>
                  </a:cubicBezTo>
                  <a:cubicBezTo>
                    <a:pt x="350" y="225"/>
                    <a:pt x="350" y="124"/>
                    <a:pt x="288" y="62"/>
                  </a:cubicBezTo>
                  <a:cubicBezTo>
                    <a:pt x="225" y="0"/>
                    <a:pt x="125" y="0"/>
                    <a:pt x="62" y="62"/>
                  </a:cubicBezTo>
                  <a:cubicBezTo>
                    <a:pt x="0" y="124"/>
                    <a:pt x="0" y="225"/>
                    <a:pt x="62" y="28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0" name="Rectangle 424">
              <a:extLst>
                <a:ext uri="{FF2B5EF4-FFF2-40B4-BE49-F238E27FC236}">
                  <a16:creationId xmlns:a16="http://schemas.microsoft.com/office/drawing/2014/main" id="{1B1717D7-ED7A-4748-8683-3FBE286040ED}"/>
                </a:ext>
              </a:extLst>
            </p:cNvPr>
            <p:cNvSpPr>
              <a:spLocks noChangeArrowheads="1"/>
            </p:cNvSpPr>
            <p:nvPr/>
          </p:nvSpPr>
          <p:spPr bwMode="auto">
            <a:xfrm>
              <a:off x="4629150" y="2287587"/>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1" name="Rectangle 425">
              <a:extLst>
                <a:ext uri="{FF2B5EF4-FFF2-40B4-BE49-F238E27FC236}">
                  <a16:creationId xmlns:a16="http://schemas.microsoft.com/office/drawing/2014/main" id="{299FE854-A402-4505-AA49-9B2647CAA55A}"/>
                </a:ext>
              </a:extLst>
            </p:cNvPr>
            <p:cNvSpPr>
              <a:spLocks noChangeArrowheads="1"/>
            </p:cNvSpPr>
            <p:nvPr/>
          </p:nvSpPr>
          <p:spPr bwMode="auto">
            <a:xfrm>
              <a:off x="4629150" y="2435225"/>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2" name="Rectangle 426">
              <a:extLst>
                <a:ext uri="{FF2B5EF4-FFF2-40B4-BE49-F238E27FC236}">
                  <a16:creationId xmlns:a16="http://schemas.microsoft.com/office/drawing/2014/main" id="{CEDCE140-A139-47BF-94F8-BE26C272B1F0}"/>
                </a:ext>
              </a:extLst>
            </p:cNvPr>
            <p:cNvSpPr>
              <a:spLocks noChangeArrowheads="1"/>
            </p:cNvSpPr>
            <p:nvPr/>
          </p:nvSpPr>
          <p:spPr bwMode="auto">
            <a:xfrm>
              <a:off x="4629150" y="2578100"/>
              <a:ext cx="819150" cy="77788"/>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3" name="Freeform 427">
              <a:extLst>
                <a:ext uri="{FF2B5EF4-FFF2-40B4-BE49-F238E27FC236}">
                  <a16:creationId xmlns:a16="http://schemas.microsoft.com/office/drawing/2014/main" id="{77869824-C7D2-4F07-AE99-3DD09DB93D1F}"/>
                </a:ext>
              </a:extLst>
            </p:cNvPr>
            <p:cNvSpPr>
              <a:spLocks noEditPoints="1"/>
            </p:cNvSpPr>
            <p:nvPr/>
          </p:nvSpPr>
          <p:spPr bwMode="auto">
            <a:xfrm>
              <a:off x="4938713" y="2147887"/>
              <a:ext cx="647700" cy="650875"/>
            </a:xfrm>
            <a:custGeom>
              <a:avLst/>
              <a:gdLst>
                <a:gd name="T0" fmla="*/ 401 w 401"/>
                <a:gd name="T1" fmla="*/ 373 h 402"/>
                <a:gd name="T2" fmla="*/ 341 w 401"/>
                <a:gd name="T3" fmla="*/ 313 h 402"/>
                <a:gd name="T4" fmla="*/ 327 w 401"/>
                <a:gd name="T5" fmla="*/ 71 h 402"/>
                <a:gd name="T6" fmla="*/ 71 w 401"/>
                <a:gd name="T7" fmla="*/ 71 h 402"/>
                <a:gd name="T8" fmla="*/ 71 w 401"/>
                <a:gd name="T9" fmla="*/ 328 h 402"/>
                <a:gd name="T10" fmla="*/ 312 w 401"/>
                <a:gd name="T11" fmla="*/ 342 h 402"/>
                <a:gd name="T12" fmla="*/ 372 w 401"/>
                <a:gd name="T13" fmla="*/ 402 h 402"/>
                <a:gd name="T14" fmla="*/ 401 w 401"/>
                <a:gd name="T15" fmla="*/ 373 h 402"/>
                <a:gd name="T16" fmla="*/ 98 w 401"/>
                <a:gd name="T17" fmla="*/ 301 h 402"/>
                <a:gd name="T18" fmla="*/ 98 w 401"/>
                <a:gd name="T19" fmla="*/ 98 h 402"/>
                <a:gd name="T20" fmla="*/ 300 w 401"/>
                <a:gd name="T21" fmla="*/ 98 h 402"/>
                <a:gd name="T22" fmla="*/ 300 w 401"/>
                <a:gd name="T23" fmla="*/ 301 h 402"/>
                <a:gd name="T24" fmla="*/ 98 w 401"/>
                <a:gd name="T25" fmla="*/ 30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02">
                  <a:moveTo>
                    <a:pt x="401" y="373"/>
                  </a:moveTo>
                  <a:cubicBezTo>
                    <a:pt x="341" y="313"/>
                    <a:pt x="341" y="313"/>
                    <a:pt x="341" y="313"/>
                  </a:cubicBezTo>
                  <a:cubicBezTo>
                    <a:pt x="398" y="241"/>
                    <a:pt x="393" y="137"/>
                    <a:pt x="327" y="71"/>
                  </a:cubicBezTo>
                  <a:cubicBezTo>
                    <a:pt x="256" y="0"/>
                    <a:pt x="142" y="0"/>
                    <a:pt x="71" y="71"/>
                  </a:cubicBezTo>
                  <a:cubicBezTo>
                    <a:pt x="0" y="142"/>
                    <a:pt x="0" y="257"/>
                    <a:pt x="71" y="328"/>
                  </a:cubicBezTo>
                  <a:cubicBezTo>
                    <a:pt x="137" y="394"/>
                    <a:pt x="241" y="398"/>
                    <a:pt x="312" y="342"/>
                  </a:cubicBezTo>
                  <a:cubicBezTo>
                    <a:pt x="372" y="402"/>
                    <a:pt x="372" y="402"/>
                    <a:pt x="372" y="402"/>
                  </a:cubicBezTo>
                  <a:lnTo>
                    <a:pt x="401" y="373"/>
                  </a:lnTo>
                  <a:close/>
                  <a:moveTo>
                    <a:pt x="98" y="301"/>
                  </a:moveTo>
                  <a:cubicBezTo>
                    <a:pt x="41" y="245"/>
                    <a:pt x="41" y="154"/>
                    <a:pt x="98" y="98"/>
                  </a:cubicBezTo>
                  <a:cubicBezTo>
                    <a:pt x="154" y="42"/>
                    <a:pt x="244" y="42"/>
                    <a:pt x="300" y="98"/>
                  </a:cubicBezTo>
                  <a:cubicBezTo>
                    <a:pt x="357" y="154"/>
                    <a:pt x="357" y="245"/>
                    <a:pt x="300" y="301"/>
                  </a:cubicBezTo>
                  <a:cubicBezTo>
                    <a:pt x="244" y="357"/>
                    <a:pt x="154" y="357"/>
                    <a:pt x="98" y="30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4" name="Freeform 428">
              <a:extLst>
                <a:ext uri="{FF2B5EF4-FFF2-40B4-BE49-F238E27FC236}">
                  <a16:creationId xmlns:a16="http://schemas.microsoft.com/office/drawing/2014/main" id="{F03DD5C7-8953-4208-9270-82D12C2280F1}"/>
                </a:ext>
              </a:extLst>
            </p:cNvPr>
            <p:cNvSpPr>
              <a:spLocks/>
            </p:cNvSpPr>
            <p:nvPr/>
          </p:nvSpPr>
          <p:spPr bwMode="auto">
            <a:xfrm>
              <a:off x="5483225" y="2695575"/>
              <a:ext cx="352425" cy="352425"/>
            </a:xfrm>
            <a:custGeom>
              <a:avLst/>
              <a:gdLst>
                <a:gd name="T0" fmla="*/ 171 w 218"/>
                <a:gd name="T1" fmla="*/ 213 h 217"/>
                <a:gd name="T2" fmla="*/ 214 w 218"/>
                <a:gd name="T3" fmla="*/ 170 h 217"/>
                <a:gd name="T4" fmla="*/ 214 w 218"/>
                <a:gd name="T5" fmla="*/ 157 h 217"/>
                <a:gd name="T6" fmla="*/ 61 w 218"/>
                <a:gd name="T7" fmla="*/ 4 h 217"/>
                <a:gd name="T8" fmla="*/ 47 w 218"/>
                <a:gd name="T9" fmla="*/ 4 h 217"/>
                <a:gd name="T10" fmla="*/ 4 w 218"/>
                <a:gd name="T11" fmla="*/ 47 h 217"/>
                <a:gd name="T12" fmla="*/ 4 w 218"/>
                <a:gd name="T13" fmla="*/ 60 h 217"/>
                <a:gd name="T14" fmla="*/ 157 w 218"/>
                <a:gd name="T15" fmla="*/ 213 h 217"/>
                <a:gd name="T16" fmla="*/ 171 w 218"/>
                <a:gd name="T17" fmla="*/ 2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17">
                  <a:moveTo>
                    <a:pt x="171" y="213"/>
                  </a:moveTo>
                  <a:cubicBezTo>
                    <a:pt x="214" y="170"/>
                    <a:pt x="214" y="170"/>
                    <a:pt x="214" y="170"/>
                  </a:cubicBezTo>
                  <a:cubicBezTo>
                    <a:pt x="218" y="167"/>
                    <a:pt x="218" y="161"/>
                    <a:pt x="214" y="157"/>
                  </a:cubicBezTo>
                  <a:cubicBezTo>
                    <a:pt x="61" y="4"/>
                    <a:pt x="61" y="4"/>
                    <a:pt x="61" y="4"/>
                  </a:cubicBezTo>
                  <a:cubicBezTo>
                    <a:pt x="57" y="0"/>
                    <a:pt x="51" y="0"/>
                    <a:pt x="47" y="4"/>
                  </a:cubicBezTo>
                  <a:cubicBezTo>
                    <a:pt x="4" y="47"/>
                    <a:pt x="4" y="47"/>
                    <a:pt x="4" y="47"/>
                  </a:cubicBezTo>
                  <a:cubicBezTo>
                    <a:pt x="0" y="51"/>
                    <a:pt x="0" y="56"/>
                    <a:pt x="4" y="60"/>
                  </a:cubicBezTo>
                  <a:cubicBezTo>
                    <a:pt x="157" y="213"/>
                    <a:pt x="157" y="213"/>
                    <a:pt x="157" y="213"/>
                  </a:cubicBezTo>
                  <a:cubicBezTo>
                    <a:pt x="161" y="217"/>
                    <a:pt x="167" y="217"/>
                    <a:pt x="171" y="21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5" name="Freeform 429">
              <a:extLst>
                <a:ext uri="{FF2B5EF4-FFF2-40B4-BE49-F238E27FC236}">
                  <a16:creationId xmlns:a16="http://schemas.microsoft.com/office/drawing/2014/main" id="{8982D286-7CA3-49C3-9398-7CF9C707BF8F}"/>
                </a:ext>
              </a:extLst>
            </p:cNvPr>
            <p:cNvSpPr>
              <a:spLocks/>
            </p:cNvSpPr>
            <p:nvPr/>
          </p:nvSpPr>
          <p:spPr bwMode="auto">
            <a:xfrm>
              <a:off x="5118100" y="2295525"/>
              <a:ext cx="133350" cy="133350"/>
            </a:xfrm>
            <a:custGeom>
              <a:avLst/>
              <a:gdLst>
                <a:gd name="T0" fmla="*/ 15 w 83"/>
                <a:gd name="T1" fmla="*/ 68 h 82"/>
                <a:gd name="T2" fmla="*/ 68 w 83"/>
                <a:gd name="T3" fmla="*/ 68 h 82"/>
                <a:gd name="T4" fmla="*/ 68 w 83"/>
                <a:gd name="T5" fmla="*/ 14 h 82"/>
                <a:gd name="T6" fmla="*/ 15 w 83"/>
                <a:gd name="T7" fmla="*/ 14 h 82"/>
                <a:gd name="T8" fmla="*/ 15 w 83"/>
                <a:gd name="T9" fmla="*/ 68 h 82"/>
              </a:gdLst>
              <a:ahLst/>
              <a:cxnLst>
                <a:cxn ang="0">
                  <a:pos x="T0" y="T1"/>
                </a:cxn>
                <a:cxn ang="0">
                  <a:pos x="T2" y="T3"/>
                </a:cxn>
                <a:cxn ang="0">
                  <a:pos x="T4" y="T5"/>
                </a:cxn>
                <a:cxn ang="0">
                  <a:pos x="T6" y="T7"/>
                </a:cxn>
                <a:cxn ang="0">
                  <a:pos x="T8" y="T9"/>
                </a:cxn>
              </a:cxnLst>
              <a:rect l="0" t="0" r="r" b="b"/>
              <a:pathLst>
                <a:path w="83" h="82">
                  <a:moveTo>
                    <a:pt x="15" y="68"/>
                  </a:moveTo>
                  <a:cubicBezTo>
                    <a:pt x="30" y="82"/>
                    <a:pt x="54" y="82"/>
                    <a:pt x="68" y="68"/>
                  </a:cubicBezTo>
                  <a:cubicBezTo>
                    <a:pt x="83" y="53"/>
                    <a:pt x="83" y="29"/>
                    <a:pt x="68" y="14"/>
                  </a:cubicBezTo>
                  <a:cubicBezTo>
                    <a:pt x="54" y="0"/>
                    <a:pt x="30" y="0"/>
                    <a:pt x="15" y="14"/>
                  </a:cubicBezTo>
                  <a:cubicBezTo>
                    <a:pt x="0" y="29"/>
                    <a:pt x="0" y="53"/>
                    <a:pt x="15" y="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6" name="Freeform 430">
              <a:extLst>
                <a:ext uri="{FF2B5EF4-FFF2-40B4-BE49-F238E27FC236}">
                  <a16:creationId xmlns:a16="http://schemas.microsoft.com/office/drawing/2014/main" id="{309044C0-0D76-45FE-89C2-489F3E2B75E2}"/>
                </a:ext>
              </a:extLst>
            </p:cNvPr>
            <p:cNvSpPr>
              <a:spLocks/>
            </p:cNvSpPr>
            <p:nvPr/>
          </p:nvSpPr>
          <p:spPr bwMode="auto">
            <a:xfrm>
              <a:off x="5483225" y="2736850"/>
              <a:ext cx="352425" cy="311150"/>
            </a:xfrm>
            <a:custGeom>
              <a:avLst/>
              <a:gdLst>
                <a:gd name="T0" fmla="*/ 4 w 218"/>
                <a:gd name="T1" fmla="*/ 22 h 192"/>
                <a:gd name="T2" fmla="*/ 26 w 218"/>
                <a:gd name="T3" fmla="*/ 0 h 192"/>
                <a:gd name="T4" fmla="*/ 175 w 218"/>
                <a:gd name="T5" fmla="*/ 150 h 192"/>
                <a:gd name="T6" fmla="*/ 181 w 218"/>
                <a:gd name="T7" fmla="*/ 150 h 192"/>
                <a:gd name="T8" fmla="*/ 206 w 218"/>
                <a:gd name="T9" fmla="*/ 124 h 192"/>
                <a:gd name="T10" fmla="*/ 214 w 218"/>
                <a:gd name="T11" fmla="*/ 132 h 192"/>
                <a:gd name="T12" fmla="*/ 214 w 218"/>
                <a:gd name="T13" fmla="*/ 145 h 192"/>
                <a:gd name="T14" fmla="*/ 170 w 218"/>
                <a:gd name="T15" fmla="*/ 189 h 192"/>
                <a:gd name="T16" fmla="*/ 158 w 218"/>
                <a:gd name="T17" fmla="*/ 189 h 192"/>
                <a:gd name="T18" fmla="*/ 4 w 218"/>
                <a:gd name="T19" fmla="*/ 35 h 192"/>
                <a:gd name="T20" fmla="*/ 4 w 218"/>
                <a:gd name="T21"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4" y="22"/>
                  </a:moveTo>
                  <a:cubicBezTo>
                    <a:pt x="26" y="0"/>
                    <a:pt x="26" y="0"/>
                    <a:pt x="26" y="0"/>
                  </a:cubicBezTo>
                  <a:cubicBezTo>
                    <a:pt x="175" y="150"/>
                    <a:pt x="175" y="150"/>
                    <a:pt x="175" y="150"/>
                  </a:cubicBezTo>
                  <a:cubicBezTo>
                    <a:pt x="177" y="151"/>
                    <a:pt x="179" y="151"/>
                    <a:pt x="181" y="150"/>
                  </a:cubicBezTo>
                  <a:cubicBezTo>
                    <a:pt x="206" y="124"/>
                    <a:pt x="206" y="124"/>
                    <a:pt x="206" y="124"/>
                  </a:cubicBezTo>
                  <a:cubicBezTo>
                    <a:pt x="214" y="132"/>
                    <a:pt x="214" y="132"/>
                    <a:pt x="214" y="132"/>
                  </a:cubicBezTo>
                  <a:cubicBezTo>
                    <a:pt x="218" y="136"/>
                    <a:pt x="218" y="141"/>
                    <a:pt x="214" y="145"/>
                  </a:cubicBezTo>
                  <a:cubicBezTo>
                    <a:pt x="170" y="189"/>
                    <a:pt x="170" y="189"/>
                    <a:pt x="170" y="189"/>
                  </a:cubicBezTo>
                  <a:cubicBezTo>
                    <a:pt x="167" y="192"/>
                    <a:pt x="161" y="192"/>
                    <a:pt x="158" y="189"/>
                  </a:cubicBezTo>
                  <a:cubicBezTo>
                    <a:pt x="4" y="35"/>
                    <a:pt x="4" y="35"/>
                    <a:pt x="4" y="35"/>
                  </a:cubicBezTo>
                  <a:cubicBezTo>
                    <a:pt x="0" y="31"/>
                    <a:pt x="0" y="25"/>
                    <a:pt x="4" y="22"/>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7" name="Freeform 431">
              <a:extLst>
                <a:ext uri="{FF2B5EF4-FFF2-40B4-BE49-F238E27FC236}">
                  <a16:creationId xmlns:a16="http://schemas.microsoft.com/office/drawing/2014/main" id="{39164427-A194-4957-B58D-D794EB71867F}"/>
                </a:ext>
              </a:extLst>
            </p:cNvPr>
            <p:cNvSpPr>
              <a:spLocks/>
            </p:cNvSpPr>
            <p:nvPr/>
          </p:nvSpPr>
          <p:spPr bwMode="auto">
            <a:xfrm>
              <a:off x="5643563" y="2111375"/>
              <a:ext cx="307975" cy="185738"/>
            </a:xfrm>
            <a:custGeom>
              <a:avLst/>
              <a:gdLst>
                <a:gd name="T0" fmla="*/ 109 w 190"/>
                <a:gd name="T1" fmla="*/ 0 h 115"/>
                <a:gd name="T2" fmla="*/ 0 w 190"/>
                <a:gd name="T3" fmla="*/ 40 h 115"/>
                <a:gd name="T4" fmla="*/ 108 w 190"/>
                <a:gd name="T5" fmla="*/ 115 h 115"/>
                <a:gd name="T6" fmla="*/ 190 w 190"/>
                <a:gd name="T7" fmla="*/ 81 h 115"/>
                <a:gd name="T8" fmla="*/ 109 w 190"/>
                <a:gd name="T9" fmla="*/ 0 h 115"/>
              </a:gdLst>
              <a:ahLst/>
              <a:cxnLst>
                <a:cxn ang="0">
                  <a:pos x="T0" y="T1"/>
                </a:cxn>
                <a:cxn ang="0">
                  <a:pos x="T2" y="T3"/>
                </a:cxn>
                <a:cxn ang="0">
                  <a:pos x="T4" y="T5"/>
                </a:cxn>
                <a:cxn ang="0">
                  <a:pos x="T6" y="T7"/>
                </a:cxn>
                <a:cxn ang="0">
                  <a:pos x="T8" y="T9"/>
                </a:cxn>
              </a:cxnLst>
              <a:rect l="0" t="0" r="r" b="b"/>
              <a:pathLst>
                <a:path w="190" h="115">
                  <a:moveTo>
                    <a:pt x="109" y="0"/>
                  </a:moveTo>
                  <a:cubicBezTo>
                    <a:pt x="0" y="40"/>
                    <a:pt x="0" y="40"/>
                    <a:pt x="0" y="40"/>
                  </a:cubicBezTo>
                  <a:cubicBezTo>
                    <a:pt x="17" y="84"/>
                    <a:pt x="59" y="115"/>
                    <a:pt x="108" y="115"/>
                  </a:cubicBezTo>
                  <a:cubicBezTo>
                    <a:pt x="140" y="115"/>
                    <a:pt x="169" y="102"/>
                    <a:pt x="190" y="81"/>
                  </a:cubicBezTo>
                  <a:lnTo>
                    <a:pt x="109" y="0"/>
                  </a:lnTo>
                  <a:close/>
                </a:path>
              </a:pathLst>
            </a:custGeom>
            <a:solidFill>
              <a:srgbClr val="104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8" name="Freeform 432">
              <a:extLst>
                <a:ext uri="{FF2B5EF4-FFF2-40B4-BE49-F238E27FC236}">
                  <a16:creationId xmlns:a16="http://schemas.microsoft.com/office/drawing/2014/main" id="{391FCF2A-8FD3-4EA8-8FD5-20DD651D0C97}"/>
                </a:ext>
              </a:extLst>
            </p:cNvPr>
            <p:cNvSpPr>
              <a:spLocks/>
            </p:cNvSpPr>
            <p:nvPr/>
          </p:nvSpPr>
          <p:spPr bwMode="auto">
            <a:xfrm>
              <a:off x="5632450" y="1978025"/>
              <a:ext cx="187325" cy="133350"/>
            </a:xfrm>
            <a:custGeom>
              <a:avLst/>
              <a:gdLst>
                <a:gd name="T0" fmla="*/ 34 w 116"/>
                <a:gd name="T1" fmla="*/ 0 h 82"/>
                <a:gd name="T2" fmla="*/ 0 w 116"/>
                <a:gd name="T3" fmla="*/ 82 h 82"/>
                <a:gd name="T4" fmla="*/ 0 w 116"/>
                <a:gd name="T5" fmla="*/ 82 h 82"/>
                <a:gd name="T6" fmla="*/ 116 w 116"/>
                <a:gd name="T7" fmla="*/ 82 h 82"/>
                <a:gd name="T8" fmla="*/ 34 w 116"/>
                <a:gd name="T9" fmla="*/ 0 h 82"/>
              </a:gdLst>
              <a:ahLst/>
              <a:cxnLst>
                <a:cxn ang="0">
                  <a:pos x="T0" y="T1"/>
                </a:cxn>
                <a:cxn ang="0">
                  <a:pos x="T2" y="T3"/>
                </a:cxn>
                <a:cxn ang="0">
                  <a:pos x="T4" y="T5"/>
                </a:cxn>
                <a:cxn ang="0">
                  <a:pos x="T6" y="T7"/>
                </a:cxn>
                <a:cxn ang="0">
                  <a:pos x="T8" y="T9"/>
                </a:cxn>
              </a:cxnLst>
              <a:rect l="0" t="0" r="r" b="b"/>
              <a:pathLst>
                <a:path w="116" h="82">
                  <a:moveTo>
                    <a:pt x="34" y="0"/>
                  </a:moveTo>
                  <a:cubicBezTo>
                    <a:pt x="13" y="21"/>
                    <a:pt x="0" y="50"/>
                    <a:pt x="0" y="82"/>
                  </a:cubicBezTo>
                  <a:cubicBezTo>
                    <a:pt x="0" y="82"/>
                    <a:pt x="0" y="82"/>
                    <a:pt x="0" y="82"/>
                  </a:cubicBezTo>
                  <a:cubicBezTo>
                    <a:pt x="116" y="82"/>
                    <a:pt x="116" y="82"/>
                    <a:pt x="116" y="82"/>
                  </a:cubicBezTo>
                  <a:lnTo>
                    <a:pt x="34" y="0"/>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9" name="Freeform 433">
              <a:extLst>
                <a:ext uri="{FF2B5EF4-FFF2-40B4-BE49-F238E27FC236}">
                  <a16:creationId xmlns:a16="http://schemas.microsoft.com/office/drawing/2014/main" id="{50EBE9DB-4C31-411D-9D81-485D93E9EA07}"/>
                </a:ext>
              </a:extLst>
            </p:cNvPr>
            <p:cNvSpPr>
              <a:spLocks/>
            </p:cNvSpPr>
            <p:nvPr/>
          </p:nvSpPr>
          <p:spPr bwMode="auto">
            <a:xfrm>
              <a:off x="5632450" y="2111375"/>
              <a:ext cx="187325" cy="65088"/>
            </a:xfrm>
            <a:custGeom>
              <a:avLst/>
              <a:gdLst>
                <a:gd name="T0" fmla="*/ 0 w 116"/>
                <a:gd name="T1" fmla="*/ 0 h 40"/>
                <a:gd name="T2" fmla="*/ 7 w 116"/>
                <a:gd name="T3" fmla="*/ 40 h 40"/>
                <a:gd name="T4" fmla="*/ 116 w 116"/>
                <a:gd name="T5" fmla="*/ 0 h 40"/>
                <a:gd name="T6" fmla="*/ 0 w 116"/>
                <a:gd name="T7" fmla="*/ 0 h 40"/>
              </a:gdLst>
              <a:ahLst/>
              <a:cxnLst>
                <a:cxn ang="0">
                  <a:pos x="T0" y="T1"/>
                </a:cxn>
                <a:cxn ang="0">
                  <a:pos x="T2" y="T3"/>
                </a:cxn>
                <a:cxn ang="0">
                  <a:pos x="T4" y="T5"/>
                </a:cxn>
                <a:cxn ang="0">
                  <a:pos x="T6" y="T7"/>
                </a:cxn>
              </a:cxnLst>
              <a:rect l="0" t="0" r="r" b="b"/>
              <a:pathLst>
                <a:path w="116" h="40">
                  <a:moveTo>
                    <a:pt x="0" y="0"/>
                  </a:moveTo>
                  <a:cubicBezTo>
                    <a:pt x="0" y="14"/>
                    <a:pt x="3" y="28"/>
                    <a:pt x="7" y="40"/>
                  </a:cubicBezTo>
                  <a:cubicBezTo>
                    <a:pt x="116" y="0"/>
                    <a:pt x="116" y="0"/>
                    <a:pt x="11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0" name="Freeform 434">
              <a:extLst>
                <a:ext uri="{FF2B5EF4-FFF2-40B4-BE49-F238E27FC236}">
                  <a16:creationId xmlns:a16="http://schemas.microsoft.com/office/drawing/2014/main" id="{C4E12542-5165-4D72-9B5C-3126BD7F1889}"/>
                </a:ext>
              </a:extLst>
            </p:cNvPr>
            <p:cNvSpPr>
              <a:spLocks/>
            </p:cNvSpPr>
            <p:nvPr/>
          </p:nvSpPr>
          <p:spPr bwMode="auto">
            <a:xfrm>
              <a:off x="5688013" y="1924050"/>
              <a:ext cx="317500" cy="319088"/>
            </a:xfrm>
            <a:custGeom>
              <a:avLst/>
              <a:gdLst>
                <a:gd name="T0" fmla="*/ 163 w 197"/>
                <a:gd name="T1" fmla="*/ 197 h 197"/>
                <a:gd name="T2" fmla="*/ 197 w 197"/>
                <a:gd name="T3" fmla="*/ 116 h 197"/>
                <a:gd name="T4" fmla="*/ 81 w 197"/>
                <a:gd name="T5" fmla="*/ 0 h 197"/>
                <a:gd name="T6" fmla="*/ 0 w 197"/>
                <a:gd name="T7" fmla="*/ 34 h 197"/>
                <a:gd name="T8" fmla="*/ 82 w 197"/>
                <a:gd name="T9" fmla="*/ 116 h 197"/>
                <a:gd name="T10" fmla="*/ 163 w 197"/>
                <a:gd name="T11" fmla="*/ 197 h 197"/>
              </a:gdLst>
              <a:ahLst/>
              <a:cxnLst>
                <a:cxn ang="0">
                  <a:pos x="T0" y="T1"/>
                </a:cxn>
                <a:cxn ang="0">
                  <a:pos x="T2" y="T3"/>
                </a:cxn>
                <a:cxn ang="0">
                  <a:pos x="T4" y="T5"/>
                </a:cxn>
                <a:cxn ang="0">
                  <a:pos x="T6" y="T7"/>
                </a:cxn>
                <a:cxn ang="0">
                  <a:pos x="T8" y="T9"/>
                </a:cxn>
                <a:cxn ang="0">
                  <a:pos x="T10" y="T11"/>
                </a:cxn>
              </a:cxnLst>
              <a:rect l="0" t="0" r="r" b="b"/>
              <a:pathLst>
                <a:path w="197" h="197">
                  <a:moveTo>
                    <a:pt x="163" y="197"/>
                  </a:moveTo>
                  <a:cubicBezTo>
                    <a:pt x="184" y="176"/>
                    <a:pt x="197" y="147"/>
                    <a:pt x="197" y="116"/>
                  </a:cubicBezTo>
                  <a:cubicBezTo>
                    <a:pt x="197" y="52"/>
                    <a:pt x="145" y="0"/>
                    <a:pt x="81" y="0"/>
                  </a:cubicBezTo>
                  <a:cubicBezTo>
                    <a:pt x="50" y="0"/>
                    <a:pt x="21" y="13"/>
                    <a:pt x="0" y="34"/>
                  </a:cubicBezTo>
                  <a:cubicBezTo>
                    <a:pt x="82" y="116"/>
                    <a:pt x="82" y="116"/>
                    <a:pt x="82" y="116"/>
                  </a:cubicBezTo>
                  <a:lnTo>
                    <a:pt x="163" y="197"/>
                  </a:lnTo>
                  <a:close/>
                </a:path>
              </a:pathLst>
            </a:custGeom>
            <a:solidFill>
              <a:srgbClr val="4B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1" name="Rectangle 435">
              <a:extLst>
                <a:ext uri="{FF2B5EF4-FFF2-40B4-BE49-F238E27FC236}">
                  <a16:creationId xmlns:a16="http://schemas.microsoft.com/office/drawing/2014/main" id="{6BEA8C22-57E4-4606-A33E-FE914C89F350}"/>
                </a:ext>
              </a:extLst>
            </p:cNvPr>
            <p:cNvSpPr>
              <a:spLocks noChangeArrowheads="1"/>
            </p:cNvSpPr>
            <p:nvPr/>
          </p:nvSpPr>
          <p:spPr bwMode="auto">
            <a:xfrm>
              <a:off x="6080125" y="2743200"/>
              <a:ext cx="69850" cy="96838"/>
            </a:xfrm>
            <a:prstGeom prst="rect">
              <a:avLst/>
            </a:prstGeom>
            <a:solidFill>
              <a:srgbClr val="4BC8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2" name="Rectangle 436">
              <a:extLst>
                <a:ext uri="{FF2B5EF4-FFF2-40B4-BE49-F238E27FC236}">
                  <a16:creationId xmlns:a16="http://schemas.microsoft.com/office/drawing/2014/main" id="{6F8AB57F-8196-4909-97E1-AC27C6C1A5CA}"/>
                </a:ext>
              </a:extLst>
            </p:cNvPr>
            <p:cNvSpPr>
              <a:spLocks noChangeArrowheads="1"/>
            </p:cNvSpPr>
            <p:nvPr/>
          </p:nvSpPr>
          <p:spPr bwMode="auto">
            <a:xfrm>
              <a:off x="6184900" y="2633662"/>
              <a:ext cx="68263" cy="206375"/>
            </a:xfrm>
            <a:prstGeom prst="rect">
              <a:avLst/>
            </a:prstGeom>
            <a:solidFill>
              <a:srgbClr val="489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3" name="Rectangle 437">
              <a:extLst>
                <a:ext uri="{FF2B5EF4-FFF2-40B4-BE49-F238E27FC236}">
                  <a16:creationId xmlns:a16="http://schemas.microsoft.com/office/drawing/2014/main" id="{5DF34858-DEC5-4FED-8D61-69D6D2CFF087}"/>
                </a:ext>
              </a:extLst>
            </p:cNvPr>
            <p:cNvSpPr>
              <a:spLocks noChangeArrowheads="1"/>
            </p:cNvSpPr>
            <p:nvPr/>
          </p:nvSpPr>
          <p:spPr bwMode="auto">
            <a:xfrm>
              <a:off x="6288088" y="2543175"/>
              <a:ext cx="69850" cy="296863"/>
            </a:xfrm>
            <a:prstGeom prst="rect">
              <a:avLst/>
            </a:prstGeom>
            <a:solidFill>
              <a:srgbClr val="1049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4" name="Freeform 438">
              <a:extLst>
                <a:ext uri="{FF2B5EF4-FFF2-40B4-BE49-F238E27FC236}">
                  <a16:creationId xmlns:a16="http://schemas.microsoft.com/office/drawing/2014/main" id="{0D2A4FC3-04BD-4CCA-8AA1-F732DCED883C}"/>
                </a:ext>
              </a:extLst>
            </p:cNvPr>
            <p:cNvSpPr>
              <a:spLocks/>
            </p:cNvSpPr>
            <p:nvPr/>
          </p:nvSpPr>
          <p:spPr bwMode="auto">
            <a:xfrm>
              <a:off x="5160963" y="3138487"/>
              <a:ext cx="566738" cy="566738"/>
            </a:xfrm>
            <a:custGeom>
              <a:avLst/>
              <a:gdLst>
                <a:gd name="T0" fmla="*/ 62 w 350"/>
                <a:gd name="T1" fmla="*/ 288 h 350"/>
                <a:gd name="T2" fmla="*/ 288 w 350"/>
                <a:gd name="T3" fmla="*/ 288 h 350"/>
                <a:gd name="T4" fmla="*/ 288 w 350"/>
                <a:gd name="T5" fmla="*/ 62 h 350"/>
                <a:gd name="T6" fmla="*/ 62 w 350"/>
                <a:gd name="T7" fmla="*/ 62 h 350"/>
                <a:gd name="T8" fmla="*/ 62 w 350"/>
                <a:gd name="T9" fmla="*/ 288 h 350"/>
              </a:gdLst>
              <a:ahLst/>
              <a:cxnLst>
                <a:cxn ang="0">
                  <a:pos x="T0" y="T1"/>
                </a:cxn>
                <a:cxn ang="0">
                  <a:pos x="T2" y="T3"/>
                </a:cxn>
                <a:cxn ang="0">
                  <a:pos x="T4" y="T5"/>
                </a:cxn>
                <a:cxn ang="0">
                  <a:pos x="T6" y="T7"/>
                </a:cxn>
                <a:cxn ang="0">
                  <a:pos x="T8" y="T9"/>
                </a:cxn>
              </a:cxnLst>
              <a:rect l="0" t="0" r="r" b="b"/>
              <a:pathLst>
                <a:path w="350" h="350">
                  <a:moveTo>
                    <a:pt x="62" y="288"/>
                  </a:moveTo>
                  <a:cubicBezTo>
                    <a:pt x="125" y="350"/>
                    <a:pt x="226" y="350"/>
                    <a:pt x="288" y="288"/>
                  </a:cubicBezTo>
                  <a:cubicBezTo>
                    <a:pt x="350" y="226"/>
                    <a:pt x="350" y="125"/>
                    <a:pt x="288" y="62"/>
                  </a:cubicBezTo>
                  <a:cubicBezTo>
                    <a:pt x="226" y="0"/>
                    <a:pt x="125" y="0"/>
                    <a:pt x="62" y="62"/>
                  </a:cubicBezTo>
                  <a:cubicBezTo>
                    <a:pt x="0" y="125"/>
                    <a:pt x="0" y="226"/>
                    <a:pt x="62"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5" name="Rectangle 439">
              <a:extLst>
                <a:ext uri="{FF2B5EF4-FFF2-40B4-BE49-F238E27FC236}">
                  <a16:creationId xmlns:a16="http://schemas.microsoft.com/office/drawing/2014/main" id="{FCD36AD4-8343-4AE6-A468-2697CA580C13}"/>
                </a:ext>
              </a:extLst>
            </p:cNvPr>
            <p:cNvSpPr>
              <a:spLocks noChangeArrowheads="1"/>
            </p:cNvSpPr>
            <p:nvPr/>
          </p:nvSpPr>
          <p:spPr bwMode="auto">
            <a:xfrm>
              <a:off x="5302250" y="3495675"/>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6" name="Rectangle 440">
              <a:extLst>
                <a:ext uri="{FF2B5EF4-FFF2-40B4-BE49-F238E27FC236}">
                  <a16:creationId xmlns:a16="http://schemas.microsoft.com/office/drawing/2014/main" id="{188F2A0C-955C-489F-8D3E-4A687CB0FF46}"/>
                </a:ext>
              </a:extLst>
            </p:cNvPr>
            <p:cNvSpPr>
              <a:spLocks noChangeArrowheads="1"/>
            </p:cNvSpPr>
            <p:nvPr/>
          </p:nvSpPr>
          <p:spPr bwMode="auto">
            <a:xfrm>
              <a:off x="5302250" y="3435350"/>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7" name="Rectangle 441">
              <a:extLst>
                <a:ext uri="{FF2B5EF4-FFF2-40B4-BE49-F238E27FC236}">
                  <a16:creationId xmlns:a16="http://schemas.microsoft.com/office/drawing/2014/main" id="{DBADCFA6-4E0C-4ED7-BAC4-9E6D460B3635}"/>
                </a:ext>
              </a:extLst>
            </p:cNvPr>
            <p:cNvSpPr>
              <a:spLocks noChangeArrowheads="1"/>
            </p:cNvSpPr>
            <p:nvPr/>
          </p:nvSpPr>
          <p:spPr bwMode="auto">
            <a:xfrm>
              <a:off x="5302250" y="3316287"/>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8" name="Rectangle 442">
              <a:extLst>
                <a:ext uri="{FF2B5EF4-FFF2-40B4-BE49-F238E27FC236}">
                  <a16:creationId xmlns:a16="http://schemas.microsoft.com/office/drawing/2014/main" id="{9DF8EC42-A5B3-4474-9F16-6E030E59D0BF}"/>
                </a:ext>
              </a:extLst>
            </p:cNvPr>
            <p:cNvSpPr>
              <a:spLocks noChangeArrowheads="1"/>
            </p:cNvSpPr>
            <p:nvPr/>
          </p:nvSpPr>
          <p:spPr bwMode="auto">
            <a:xfrm>
              <a:off x="5302250" y="3376612"/>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9" name="Freeform 443">
              <a:extLst>
                <a:ext uri="{FF2B5EF4-FFF2-40B4-BE49-F238E27FC236}">
                  <a16:creationId xmlns:a16="http://schemas.microsoft.com/office/drawing/2014/main" id="{0F68C91E-E214-495E-8136-EA04727FD3BE}"/>
                </a:ext>
              </a:extLst>
            </p:cNvPr>
            <p:cNvSpPr>
              <a:spLocks/>
            </p:cNvSpPr>
            <p:nvPr/>
          </p:nvSpPr>
          <p:spPr bwMode="auto">
            <a:xfrm>
              <a:off x="5302250" y="3363912"/>
              <a:ext cx="269875" cy="133350"/>
            </a:xfrm>
            <a:custGeom>
              <a:avLst/>
              <a:gdLst>
                <a:gd name="T0" fmla="*/ 170 w 170"/>
                <a:gd name="T1" fmla="*/ 0 h 84"/>
                <a:gd name="T2" fmla="*/ 132 w 170"/>
                <a:gd name="T3" fmla="*/ 11 h 84"/>
                <a:gd name="T4" fmla="*/ 142 w 170"/>
                <a:gd name="T5" fmla="*/ 20 h 84"/>
                <a:gd name="T6" fmla="*/ 118 w 170"/>
                <a:gd name="T7" fmla="*/ 44 h 84"/>
                <a:gd name="T8" fmla="*/ 92 w 170"/>
                <a:gd name="T9" fmla="*/ 17 h 84"/>
                <a:gd name="T10" fmla="*/ 46 w 170"/>
                <a:gd name="T11" fmla="*/ 63 h 84"/>
                <a:gd name="T12" fmla="*/ 24 w 170"/>
                <a:gd name="T13" fmla="*/ 41 h 84"/>
                <a:gd name="T14" fmla="*/ 0 w 170"/>
                <a:gd name="T15" fmla="*/ 66 h 84"/>
                <a:gd name="T16" fmla="*/ 0 w 170"/>
                <a:gd name="T17" fmla="*/ 84 h 84"/>
                <a:gd name="T18" fmla="*/ 24 w 170"/>
                <a:gd name="T19" fmla="*/ 60 h 84"/>
                <a:gd name="T20" fmla="*/ 46 w 170"/>
                <a:gd name="T21" fmla="*/ 81 h 84"/>
                <a:gd name="T22" fmla="*/ 92 w 170"/>
                <a:gd name="T23" fmla="*/ 36 h 84"/>
                <a:gd name="T24" fmla="*/ 118 w 170"/>
                <a:gd name="T25" fmla="*/ 63 h 84"/>
                <a:gd name="T26" fmla="*/ 151 w 170"/>
                <a:gd name="T27" fmla="*/ 29 h 84"/>
                <a:gd name="T28" fmla="*/ 160 w 170"/>
                <a:gd name="T29" fmla="*/ 38 h 84"/>
                <a:gd name="T30" fmla="*/ 170 w 170"/>
                <a:gd name="T3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84">
                  <a:moveTo>
                    <a:pt x="170" y="0"/>
                  </a:moveTo>
                  <a:lnTo>
                    <a:pt x="132" y="11"/>
                  </a:lnTo>
                  <a:lnTo>
                    <a:pt x="142" y="20"/>
                  </a:lnTo>
                  <a:lnTo>
                    <a:pt x="118" y="44"/>
                  </a:lnTo>
                  <a:lnTo>
                    <a:pt x="92" y="17"/>
                  </a:lnTo>
                  <a:lnTo>
                    <a:pt x="46" y="63"/>
                  </a:lnTo>
                  <a:lnTo>
                    <a:pt x="24" y="41"/>
                  </a:lnTo>
                  <a:lnTo>
                    <a:pt x="0" y="66"/>
                  </a:lnTo>
                  <a:lnTo>
                    <a:pt x="0" y="84"/>
                  </a:lnTo>
                  <a:lnTo>
                    <a:pt x="24" y="60"/>
                  </a:lnTo>
                  <a:lnTo>
                    <a:pt x="46" y="81"/>
                  </a:lnTo>
                  <a:lnTo>
                    <a:pt x="92" y="36"/>
                  </a:lnTo>
                  <a:lnTo>
                    <a:pt x="118" y="63"/>
                  </a:lnTo>
                  <a:lnTo>
                    <a:pt x="151" y="29"/>
                  </a:lnTo>
                  <a:lnTo>
                    <a:pt x="160" y="38"/>
                  </a:lnTo>
                  <a:lnTo>
                    <a:pt x="170" y="0"/>
                  </a:lnTo>
                  <a:close/>
                </a:path>
              </a:pathLst>
            </a:custGeom>
            <a:solidFill>
              <a:srgbClr val="1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grpSp>
        <p:nvGrpSpPr>
          <p:cNvPr id="18" name="Group 17">
            <a:extLst>
              <a:ext uri="{FF2B5EF4-FFF2-40B4-BE49-F238E27FC236}">
                <a16:creationId xmlns:a16="http://schemas.microsoft.com/office/drawing/2014/main" id="{6ABC43EE-426A-47A7-9658-61ED8417DC01}"/>
              </a:ext>
            </a:extLst>
          </p:cNvPr>
          <p:cNvGrpSpPr/>
          <p:nvPr/>
        </p:nvGrpSpPr>
        <p:grpSpPr>
          <a:xfrm>
            <a:off x="2858136" y="2450032"/>
            <a:ext cx="703664" cy="7036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051987" y="2464902"/>
              <a:ext cx="493361" cy="493361"/>
            </a:xfrm>
            <a:prstGeom prst="rect">
              <a:avLst/>
            </a:prstGeom>
          </p:spPr>
        </p:pic>
      </p:grpSp>
    </p:spTree>
    <p:extLst>
      <p:ext uri="{BB962C8B-B14F-4D97-AF65-F5344CB8AC3E}">
        <p14:creationId xmlns:p14="http://schemas.microsoft.com/office/powerpoint/2010/main" val="2733916274"/>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E64472F-6084-46EC-A165-7396C457B8E9}"/>
              </a:ext>
            </a:extLst>
          </p:cNvPr>
          <p:cNvSpPr>
            <a:spLocks noGrp="1"/>
          </p:cNvSpPr>
          <p:nvPr>
            <p:ph type="title"/>
          </p:nvPr>
        </p:nvSpPr>
        <p:spPr/>
        <p:txBody>
          <a:bodyPr/>
          <a:lstStyle/>
          <a:p>
            <a:r>
              <a:rPr lang="en-US"/>
              <a:t>Ingest Flat files to tables</a:t>
            </a:r>
          </a:p>
        </p:txBody>
      </p:sp>
      <p:sp>
        <p:nvSpPr>
          <p:cNvPr id="2" name="Text Placeholder 1">
            <a:extLst>
              <a:ext uri="{FF2B5EF4-FFF2-40B4-BE49-F238E27FC236}">
                <a16:creationId xmlns:a16="http://schemas.microsoft.com/office/drawing/2014/main" id="{AE1899AE-2979-4E05-AC56-BA44B9D6B2B7}"/>
              </a:ext>
            </a:extLst>
          </p:cNvPr>
          <p:cNvSpPr>
            <a:spLocks noGrp="1"/>
          </p:cNvSpPr>
          <p:nvPr>
            <p:ph type="body" sz="quarter" idx="10"/>
          </p:nvPr>
        </p:nvSpPr>
        <p:spPr>
          <a:xfrm>
            <a:off x="586390" y="1434653"/>
            <a:ext cx="11018520" cy="4911665"/>
          </a:xfrm>
        </p:spPr>
        <p:txBody>
          <a:bodyPr/>
          <a:lstStyle/>
          <a:p>
            <a:endParaRPr lang="en-US" sz="2800" dirty="0">
              <a:latin typeface="+mn-lt"/>
            </a:endParaRPr>
          </a:p>
          <a:p>
            <a:pPr>
              <a:lnSpc>
                <a:spcPct val="100000"/>
              </a:lnSpc>
            </a:pPr>
            <a:r>
              <a:rPr lang="en-US" sz="2800" dirty="0">
                <a:latin typeface="+mn-lt"/>
              </a:rPr>
              <a:t>Ingest flat file data into Azure Storage (Azure Data Lake Store Gen2) </a:t>
            </a:r>
          </a:p>
          <a:p>
            <a:pPr marL="448193" indent="-448193">
              <a:buFont typeface="Arial" panose="020B0604020202020204" pitchFamily="34" charset="0"/>
              <a:buChar char="•"/>
            </a:pPr>
            <a:r>
              <a:rPr lang="en-US" sz="2800" dirty="0">
                <a:latin typeface="+mn-lt"/>
              </a:rPr>
              <a:t>When your data sources are on-premises, you need to move the data to Azure Storage before ingestion.</a:t>
            </a:r>
          </a:p>
          <a:p>
            <a:pPr marL="448193" indent="-448193">
              <a:buFont typeface="Arial" panose="020B0604020202020204" pitchFamily="34" charset="0"/>
              <a:buChar char="•"/>
            </a:pPr>
            <a:r>
              <a:rPr lang="en-US" sz="2800" dirty="0">
                <a:latin typeface="+mn-lt"/>
              </a:rPr>
              <a:t>Data in other cloud platforms needs to be moved to Azure Storage  before ingestion.</a:t>
            </a:r>
          </a:p>
          <a:p>
            <a:pPr>
              <a:lnSpc>
                <a:spcPct val="100000"/>
              </a:lnSpc>
            </a:pPr>
            <a:endParaRPr lang="en-US" sz="2800" dirty="0">
              <a:latin typeface="+mn-lt"/>
            </a:endParaRPr>
          </a:p>
          <a:p>
            <a:pPr>
              <a:lnSpc>
                <a:spcPct val="100000"/>
              </a:lnSpc>
            </a:pPr>
            <a:r>
              <a:rPr lang="en-US" sz="2800" dirty="0">
                <a:latin typeface="+mn-lt"/>
              </a:rPr>
              <a:t>Load from flat files as relational tables within the data warehouse</a:t>
            </a:r>
          </a:p>
          <a:p>
            <a:pPr>
              <a:lnSpc>
                <a:spcPct val="100000"/>
              </a:lnSpc>
            </a:pPr>
            <a:endParaRPr lang="en-US" sz="2800" dirty="0">
              <a:latin typeface="+mn-lt"/>
            </a:endParaRPr>
          </a:p>
          <a:p>
            <a:pPr>
              <a:lnSpc>
                <a:spcPct val="100000"/>
              </a:lnSpc>
            </a:pPr>
            <a:endParaRPr lang="en-US" sz="2800" dirty="0">
              <a:latin typeface="+mn-lt"/>
            </a:endParaRPr>
          </a:p>
        </p:txBody>
      </p:sp>
    </p:spTree>
    <p:extLst>
      <p:ext uri="{BB962C8B-B14F-4D97-AF65-F5344CB8AC3E}">
        <p14:creationId xmlns:p14="http://schemas.microsoft.com/office/powerpoint/2010/main" val="3342594690"/>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115536A-5D93-4911-9B2C-CBA4E2CAE07E}"/>
              </a:ext>
            </a:extLst>
          </p:cNvPr>
          <p:cNvSpPr/>
          <p:nvPr/>
        </p:nvSpPr>
        <p:spPr bwMode="auto">
          <a:xfrm>
            <a:off x="586390" y="4259024"/>
            <a:ext cx="10066436" cy="2016956"/>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961">
                <a:solidFill>
                  <a:schemeClr val="tx1"/>
                </a:solidFill>
                <a:ea typeface="Segoe UI" pitchFamily="34" charset="0"/>
                <a:cs typeface="Segoe UI" pitchFamily="34" charset="0"/>
              </a:rPr>
              <a:t>ADLS Gen 2 Filesystem</a:t>
            </a:r>
          </a:p>
        </p:txBody>
      </p:sp>
      <p:sp>
        <p:nvSpPr>
          <p:cNvPr id="3" name="Title 2">
            <a:extLst>
              <a:ext uri="{FF2B5EF4-FFF2-40B4-BE49-F238E27FC236}">
                <a16:creationId xmlns:a16="http://schemas.microsoft.com/office/drawing/2014/main" id="{0E64472F-6084-46EC-A165-7396C457B8E9}"/>
              </a:ext>
            </a:extLst>
          </p:cNvPr>
          <p:cNvSpPr>
            <a:spLocks noGrp="1"/>
          </p:cNvSpPr>
          <p:nvPr>
            <p:ph type="title"/>
          </p:nvPr>
        </p:nvSpPr>
        <p:spPr/>
        <p:txBody>
          <a:bodyPr/>
          <a:lstStyle/>
          <a:p>
            <a:r>
              <a:rPr lang="en-US"/>
              <a:t>Ingest - Structuring ADLS Gen2</a:t>
            </a:r>
          </a:p>
        </p:txBody>
      </p:sp>
      <p:sp>
        <p:nvSpPr>
          <p:cNvPr id="2" name="Text Placeholder 1">
            <a:extLst>
              <a:ext uri="{FF2B5EF4-FFF2-40B4-BE49-F238E27FC236}">
                <a16:creationId xmlns:a16="http://schemas.microsoft.com/office/drawing/2014/main" id="{AE1899AE-2979-4E05-AC56-BA44B9D6B2B7}"/>
              </a:ext>
            </a:extLst>
          </p:cNvPr>
          <p:cNvSpPr>
            <a:spLocks noGrp="1"/>
          </p:cNvSpPr>
          <p:nvPr>
            <p:ph type="body" sz="quarter" idx="10"/>
          </p:nvPr>
        </p:nvSpPr>
        <p:spPr>
          <a:xfrm>
            <a:off x="586389" y="1434653"/>
            <a:ext cx="11532260" cy="2281137"/>
          </a:xfrm>
        </p:spPr>
        <p:txBody>
          <a:bodyPr/>
          <a:lstStyle/>
          <a:p>
            <a:pPr marL="448193" indent="-448193">
              <a:buFont typeface="Arial" panose="020B0604020202020204" pitchFamily="34" charset="0"/>
              <a:buChar char="•"/>
            </a:pPr>
            <a:r>
              <a:rPr lang="en-US">
                <a:latin typeface="+mn-lt"/>
              </a:rPr>
              <a:t>Separate storage accounts for each environment: dev, test, &amp; production.</a:t>
            </a:r>
          </a:p>
          <a:p>
            <a:pPr marL="448193" indent="-448193">
              <a:buFont typeface="Arial" panose="020B0604020202020204" pitchFamily="34" charset="0"/>
              <a:buChar char="•"/>
            </a:pPr>
            <a:endParaRPr lang="en-US">
              <a:latin typeface="+mn-lt"/>
            </a:endParaRPr>
          </a:p>
          <a:p>
            <a:pPr marL="448193" indent="-448193">
              <a:buFont typeface="Arial" panose="020B0604020202020204" pitchFamily="34" charset="0"/>
              <a:buChar char="•"/>
            </a:pPr>
            <a:r>
              <a:rPr lang="en-US">
                <a:latin typeface="+mn-lt"/>
              </a:rPr>
              <a:t>Use a common folder structure to organize data by degree of refinement. </a:t>
            </a:r>
          </a:p>
        </p:txBody>
      </p:sp>
      <p:sp>
        <p:nvSpPr>
          <p:cNvPr id="4" name="Rectangle 3">
            <a:extLst>
              <a:ext uri="{FF2B5EF4-FFF2-40B4-BE49-F238E27FC236}">
                <a16:creationId xmlns:a16="http://schemas.microsoft.com/office/drawing/2014/main" id="{C5DCA8EE-C8E4-4357-98DE-846DC9F4DA81}"/>
              </a:ext>
            </a:extLst>
          </p:cNvPr>
          <p:cNvSpPr/>
          <p:nvPr/>
        </p:nvSpPr>
        <p:spPr bwMode="auto">
          <a:xfrm>
            <a:off x="1016260" y="4935288"/>
            <a:ext cx="2017306" cy="8964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961">
                <a:gradFill>
                  <a:gsLst>
                    <a:gs pos="0">
                      <a:srgbClr val="FFFFFF"/>
                    </a:gs>
                    <a:gs pos="100000">
                      <a:srgbClr val="FFFFFF"/>
                    </a:gs>
                  </a:gsLst>
                  <a:lin ang="5400000" scaled="0"/>
                </a:gradFill>
                <a:ea typeface="Segoe UI" pitchFamily="34" charset="0"/>
                <a:cs typeface="Segoe UI" pitchFamily="34" charset="0"/>
              </a:rPr>
              <a:t>Raw Data</a:t>
            </a:r>
          </a:p>
          <a:p>
            <a:pPr defTabSz="914102" fontAlgn="base">
              <a:spcBef>
                <a:spcPct val="0"/>
              </a:spcBef>
              <a:spcAft>
                <a:spcPct val="0"/>
              </a:spcAft>
            </a:pPr>
            <a:r>
              <a:rPr lang="en-US" sz="1961">
                <a:gradFill>
                  <a:gsLst>
                    <a:gs pos="0">
                      <a:srgbClr val="FFFFFF"/>
                    </a:gs>
                    <a:gs pos="100000">
                      <a:srgbClr val="FFFFFF"/>
                    </a:gs>
                  </a:gsLst>
                  <a:lin ang="5400000" scaled="0"/>
                </a:gradFill>
                <a:ea typeface="Segoe UI" pitchFamily="34" charset="0"/>
                <a:cs typeface="Segoe UI" pitchFamily="34" charset="0"/>
              </a:rPr>
              <a:t>/bronze</a:t>
            </a:r>
          </a:p>
        </p:txBody>
      </p:sp>
      <p:sp>
        <p:nvSpPr>
          <p:cNvPr id="5" name="Rectangle 4">
            <a:extLst>
              <a:ext uri="{FF2B5EF4-FFF2-40B4-BE49-F238E27FC236}">
                <a16:creationId xmlns:a16="http://schemas.microsoft.com/office/drawing/2014/main" id="{2EDB3CCD-FC84-4521-B8AA-7054D719B0A8}"/>
              </a:ext>
            </a:extLst>
          </p:cNvPr>
          <p:cNvSpPr/>
          <p:nvPr/>
        </p:nvSpPr>
        <p:spPr bwMode="auto">
          <a:xfrm>
            <a:off x="4639136" y="4935288"/>
            <a:ext cx="2017306" cy="8964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961">
                <a:gradFill>
                  <a:gsLst>
                    <a:gs pos="0">
                      <a:srgbClr val="FFFFFF"/>
                    </a:gs>
                    <a:gs pos="100000">
                      <a:srgbClr val="FFFFFF"/>
                    </a:gs>
                  </a:gsLst>
                  <a:lin ang="5400000" scaled="0"/>
                </a:gradFill>
                <a:ea typeface="Segoe UI" pitchFamily="34" charset="0"/>
                <a:cs typeface="Segoe UI" pitchFamily="34" charset="0"/>
              </a:rPr>
              <a:t>Query Ready</a:t>
            </a:r>
          </a:p>
          <a:p>
            <a:pPr defTabSz="914102" fontAlgn="base">
              <a:spcBef>
                <a:spcPct val="0"/>
              </a:spcBef>
              <a:spcAft>
                <a:spcPct val="0"/>
              </a:spcAft>
            </a:pPr>
            <a:r>
              <a:rPr lang="en-US" sz="1961">
                <a:gradFill>
                  <a:gsLst>
                    <a:gs pos="0">
                      <a:srgbClr val="FFFFFF"/>
                    </a:gs>
                    <a:gs pos="100000">
                      <a:srgbClr val="FFFFFF"/>
                    </a:gs>
                  </a:gsLst>
                  <a:lin ang="5400000" scaled="0"/>
                </a:gradFill>
                <a:ea typeface="Segoe UI" pitchFamily="34" charset="0"/>
                <a:cs typeface="Segoe UI" pitchFamily="34" charset="0"/>
              </a:rPr>
              <a:t>/silver</a:t>
            </a:r>
          </a:p>
        </p:txBody>
      </p:sp>
      <p:sp>
        <p:nvSpPr>
          <p:cNvPr id="6" name="Rectangle 5">
            <a:extLst>
              <a:ext uri="{FF2B5EF4-FFF2-40B4-BE49-F238E27FC236}">
                <a16:creationId xmlns:a16="http://schemas.microsoft.com/office/drawing/2014/main" id="{5ABBED3E-B901-4D27-8569-25D948CFE738}"/>
              </a:ext>
            </a:extLst>
          </p:cNvPr>
          <p:cNvSpPr/>
          <p:nvPr/>
        </p:nvSpPr>
        <p:spPr bwMode="auto">
          <a:xfrm>
            <a:off x="8262010" y="4935288"/>
            <a:ext cx="2017306" cy="8964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961">
                <a:gradFill>
                  <a:gsLst>
                    <a:gs pos="0">
                      <a:srgbClr val="FFFFFF"/>
                    </a:gs>
                    <a:gs pos="100000">
                      <a:srgbClr val="FFFFFF"/>
                    </a:gs>
                  </a:gsLst>
                  <a:lin ang="5400000" scaled="0"/>
                </a:gradFill>
                <a:ea typeface="Segoe UI" pitchFamily="34" charset="0"/>
                <a:cs typeface="Segoe UI" pitchFamily="34" charset="0"/>
              </a:rPr>
              <a:t>Report Ready</a:t>
            </a:r>
          </a:p>
          <a:p>
            <a:pPr defTabSz="914102" fontAlgn="base">
              <a:spcBef>
                <a:spcPct val="0"/>
              </a:spcBef>
              <a:spcAft>
                <a:spcPct val="0"/>
              </a:spcAft>
            </a:pPr>
            <a:r>
              <a:rPr lang="en-US" sz="1961">
                <a:gradFill>
                  <a:gsLst>
                    <a:gs pos="0">
                      <a:srgbClr val="FFFFFF"/>
                    </a:gs>
                    <a:gs pos="100000">
                      <a:srgbClr val="FFFFFF"/>
                    </a:gs>
                  </a:gsLst>
                  <a:lin ang="5400000" scaled="0"/>
                </a:gradFill>
                <a:ea typeface="Segoe UI" pitchFamily="34" charset="0"/>
                <a:cs typeface="Segoe UI" pitchFamily="34" charset="0"/>
              </a:rPr>
              <a:t>/gold</a:t>
            </a:r>
          </a:p>
        </p:txBody>
      </p:sp>
    </p:spTree>
    <p:extLst>
      <p:ext uri="{BB962C8B-B14F-4D97-AF65-F5344CB8AC3E}">
        <p14:creationId xmlns:p14="http://schemas.microsoft.com/office/powerpoint/2010/main" val="2488664972"/>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88263" y="457622"/>
            <a:ext cx="11018520" cy="556571"/>
          </a:xfrm>
          <a:prstGeom prst="rect">
            <a:avLst/>
          </a:prstGeom>
        </p:spPr>
        <p:txBody>
          <a:bodyPr vert="horz" wrap="square" lIns="0" tIns="13333" rIns="0" bIns="0" rtlCol="0" anchor="t">
            <a:spAutoFit/>
          </a:bodyPr>
          <a:lstStyle/>
          <a:p>
            <a:pPr marL="12698">
              <a:spcBef>
                <a:spcPts val="105"/>
              </a:spcBef>
            </a:pPr>
            <a:r>
              <a:rPr lang="en-US" spc="-20"/>
              <a:t>Ingest from o</a:t>
            </a:r>
            <a:r>
              <a:rPr spc="-20"/>
              <a:t>n-</a:t>
            </a:r>
            <a:r>
              <a:rPr lang="en-US" spc="-20"/>
              <a:t>p</a:t>
            </a:r>
            <a:r>
              <a:rPr spc="-20"/>
              <a:t>rem</a:t>
            </a:r>
            <a:r>
              <a:rPr lang="en-US" spc="-20"/>
              <a:t>ises</a:t>
            </a:r>
            <a:r>
              <a:rPr spc="-20"/>
              <a:t> </a:t>
            </a:r>
            <a:r>
              <a:rPr lang="en-US" spc="-25"/>
              <a:t>d</a:t>
            </a:r>
            <a:r>
              <a:rPr spc="-25"/>
              <a:t>ata</a:t>
            </a:r>
            <a:r>
              <a:rPr spc="-55"/>
              <a:t> </a:t>
            </a:r>
            <a:r>
              <a:rPr lang="en-US" spc="-10"/>
              <a:t>s</a:t>
            </a:r>
            <a:r>
              <a:rPr spc="-10"/>
              <a:t>ources</a:t>
            </a:r>
            <a:endParaRPr/>
          </a:p>
        </p:txBody>
      </p:sp>
      <p:sp>
        <p:nvSpPr>
          <p:cNvPr id="4" name="Text Placeholder 3">
            <a:extLst>
              <a:ext uri="{FF2B5EF4-FFF2-40B4-BE49-F238E27FC236}">
                <a16:creationId xmlns:a16="http://schemas.microsoft.com/office/drawing/2014/main" id="{15A94A82-D088-49B8-A50C-110CC9278361}"/>
              </a:ext>
            </a:extLst>
          </p:cNvPr>
          <p:cNvSpPr>
            <a:spLocks noGrp="1"/>
          </p:cNvSpPr>
          <p:nvPr>
            <p:ph type="body" sz="quarter" idx="10"/>
          </p:nvPr>
        </p:nvSpPr>
        <p:spPr>
          <a:xfrm>
            <a:off x="586390" y="1434653"/>
            <a:ext cx="11018520" cy="5213831"/>
          </a:xfrm>
        </p:spPr>
        <p:txBody>
          <a:bodyPr/>
          <a:lstStyle/>
          <a:p>
            <a:r>
              <a:rPr lang="en-US" sz="2353" b="1" dirty="0">
                <a:latin typeface="+mn-lt"/>
              </a:rPr>
              <a:t>Fastest is done by batch:</a:t>
            </a:r>
          </a:p>
          <a:p>
            <a:pPr marL="336145" indent="-336145">
              <a:buFont typeface="Arial" panose="020B0604020202020204" pitchFamily="34" charset="0"/>
              <a:buChar char="•"/>
            </a:pPr>
            <a:r>
              <a:rPr lang="en-US" sz="2353" dirty="0">
                <a:latin typeface="+mn-lt"/>
              </a:rPr>
              <a:t>Extract from data source to multiple CSV/Parquet files</a:t>
            </a:r>
          </a:p>
          <a:p>
            <a:pPr marL="336145" indent="-336145">
              <a:buFont typeface="Arial" panose="020B0604020202020204" pitchFamily="34" charset="0"/>
              <a:buChar char="•"/>
            </a:pPr>
            <a:r>
              <a:rPr lang="en-US" sz="2353" dirty="0">
                <a:latin typeface="+mn-lt"/>
              </a:rPr>
              <a:t>Use </a:t>
            </a:r>
            <a:r>
              <a:rPr lang="en-US" sz="2353" dirty="0" err="1">
                <a:latin typeface="+mn-lt"/>
              </a:rPr>
              <a:t>AzCopy</a:t>
            </a:r>
            <a:r>
              <a:rPr lang="en-US" sz="2353" dirty="0">
                <a:latin typeface="+mn-lt"/>
              </a:rPr>
              <a:t> to upload to ADLS</a:t>
            </a:r>
          </a:p>
          <a:p>
            <a:endParaRPr lang="en-US" sz="2353" dirty="0">
              <a:latin typeface="+mn-lt"/>
            </a:endParaRPr>
          </a:p>
          <a:p>
            <a:r>
              <a:rPr lang="en-US" sz="2353" b="1" dirty="0">
                <a:latin typeface="+mn-lt"/>
              </a:rPr>
              <a:t>Alternative is query-insert:</a:t>
            </a:r>
          </a:p>
          <a:p>
            <a:pPr marL="336145" indent="-336145">
              <a:buFont typeface="Arial" panose="020B0604020202020204" pitchFamily="34" charset="0"/>
              <a:buChar char="•"/>
            </a:pPr>
            <a:r>
              <a:rPr lang="en-US" sz="2353" dirty="0">
                <a:latin typeface="+mn-lt"/>
              </a:rPr>
              <a:t>Set up SSIS self-hosted integration runtime on-premises</a:t>
            </a:r>
          </a:p>
          <a:p>
            <a:pPr marL="336145" indent="-336145">
              <a:buFont typeface="Arial" panose="020B0604020202020204" pitchFamily="34" charset="0"/>
              <a:buChar char="•"/>
            </a:pPr>
            <a:r>
              <a:rPr lang="en-US" sz="2353" dirty="0">
                <a:latin typeface="+mn-lt"/>
              </a:rPr>
              <a:t>Use Synapse Pipeline to extract/copy</a:t>
            </a:r>
          </a:p>
          <a:p>
            <a:pPr marL="336145" indent="-336145">
              <a:buFont typeface="Arial" panose="020B0604020202020204" pitchFamily="34" charset="0"/>
              <a:buChar char="•"/>
            </a:pPr>
            <a:r>
              <a:rPr lang="en-US" sz="2353" dirty="0">
                <a:latin typeface="+mn-lt"/>
              </a:rPr>
              <a:t>Use Synapse Pipeline to execute load procedure</a:t>
            </a:r>
          </a:p>
          <a:p>
            <a:endParaRPr lang="en-US" sz="2353" dirty="0">
              <a:latin typeface="+mn-lt"/>
            </a:endParaRPr>
          </a:p>
          <a:p>
            <a:r>
              <a:rPr lang="en-US" sz="2353" b="1" dirty="0">
                <a:latin typeface="+mn-lt"/>
              </a:rPr>
              <a:t>Large Migrations:</a:t>
            </a:r>
          </a:p>
          <a:p>
            <a:pPr marL="336145" indent="-336145">
              <a:buFont typeface="Arial" panose="020B0604020202020204" pitchFamily="34" charset="0"/>
              <a:buChar char="•"/>
            </a:pPr>
            <a:r>
              <a:rPr lang="en-US" sz="2353" dirty="0">
                <a:latin typeface="+mn-lt"/>
              </a:rPr>
              <a:t>Use Azure Data Box where available</a:t>
            </a:r>
          </a:p>
          <a:p>
            <a:endParaRPr lang="en-US" sz="2353" dirty="0">
              <a:latin typeface="+mn-lt"/>
            </a:endParaRPr>
          </a:p>
        </p:txBody>
      </p:sp>
    </p:spTree>
    <p:extLst>
      <p:ext uri="{BB962C8B-B14F-4D97-AF65-F5344CB8AC3E}">
        <p14:creationId xmlns:p14="http://schemas.microsoft.com/office/powerpoint/2010/main" val="379624061"/>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a:t>Ingest from Cloud Data Sources</a:t>
            </a:r>
          </a:p>
        </p:txBody>
      </p:sp>
      <p:sp>
        <p:nvSpPr>
          <p:cNvPr id="6" name="Text Placeholder 5">
            <a:extLst>
              <a:ext uri="{FF2B5EF4-FFF2-40B4-BE49-F238E27FC236}">
                <a16:creationId xmlns:a16="http://schemas.microsoft.com/office/drawing/2014/main" id="{6183292F-FE6E-4734-9591-9271616EF0F2}"/>
              </a:ext>
            </a:extLst>
          </p:cNvPr>
          <p:cNvSpPr>
            <a:spLocks noGrp="1"/>
          </p:cNvSpPr>
          <p:nvPr>
            <p:ph type="body" sz="quarter" idx="10"/>
          </p:nvPr>
        </p:nvSpPr>
        <p:spPr>
          <a:xfrm>
            <a:off x="586390" y="1434653"/>
            <a:ext cx="11018520" cy="2469630"/>
          </a:xfrm>
        </p:spPr>
        <p:txBody>
          <a:bodyPr/>
          <a:lstStyle/>
          <a:p>
            <a:pPr marL="12063">
              <a:spcBef>
                <a:spcPts val="774"/>
              </a:spcBef>
              <a:tabLst>
                <a:tab pos="241889" algn="l"/>
              </a:tabLst>
            </a:pPr>
            <a:r>
              <a:rPr lang="en-US" b="1" spc="-10">
                <a:latin typeface="Calibri"/>
                <a:cs typeface="Calibri"/>
              </a:rPr>
              <a:t>Options:</a:t>
            </a:r>
          </a:p>
          <a:p>
            <a:pPr marL="460256" indent="-448193">
              <a:spcBef>
                <a:spcPts val="774"/>
              </a:spcBef>
              <a:buFont typeface="Arial" panose="020B0604020202020204" pitchFamily="34" charset="0"/>
              <a:buChar char="•"/>
              <a:tabLst>
                <a:tab pos="241889" algn="l"/>
              </a:tabLst>
            </a:pPr>
            <a:r>
              <a:rPr lang="en-US" spc="-10">
                <a:latin typeface="Calibri"/>
                <a:cs typeface="Calibri"/>
              </a:rPr>
              <a:t>Extract using</a:t>
            </a:r>
            <a:r>
              <a:rPr lang="en-US" spc="25">
                <a:latin typeface="Calibri"/>
                <a:cs typeface="Calibri"/>
              </a:rPr>
              <a:t> </a:t>
            </a:r>
            <a:r>
              <a:rPr lang="en-US" spc="-5">
                <a:latin typeface="Calibri"/>
                <a:cs typeface="Calibri"/>
              </a:rPr>
              <a:t>Synapse Pipelines</a:t>
            </a:r>
            <a:endParaRPr lang="en-US">
              <a:latin typeface="Calibri"/>
              <a:cs typeface="Calibri"/>
            </a:endParaRPr>
          </a:p>
          <a:p>
            <a:pPr marL="460256" indent="-448193">
              <a:spcBef>
                <a:spcPts val="674"/>
              </a:spcBef>
              <a:buFont typeface="Arial" panose="020B0604020202020204" pitchFamily="34" charset="0"/>
              <a:buChar char="•"/>
              <a:tabLst>
                <a:tab pos="241889" algn="l"/>
              </a:tabLst>
            </a:pPr>
            <a:r>
              <a:rPr lang="en-US" spc="-30">
                <a:latin typeface="Calibri"/>
                <a:cs typeface="Calibri"/>
              </a:rPr>
              <a:t>Write </a:t>
            </a:r>
            <a:r>
              <a:rPr lang="en-US" spc="-15">
                <a:latin typeface="Calibri"/>
                <a:cs typeface="Calibri"/>
              </a:rPr>
              <a:t>to </a:t>
            </a:r>
            <a:r>
              <a:rPr lang="en-US" spc="-5">
                <a:latin typeface="Calibri"/>
                <a:cs typeface="Calibri"/>
              </a:rPr>
              <a:t>ADLS as </a:t>
            </a:r>
            <a:r>
              <a:rPr lang="en-US" spc="-25">
                <a:latin typeface="Calibri"/>
                <a:cs typeface="Calibri"/>
              </a:rPr>
              <a:t>Parquet</a:t>
            </a:r>
            <a:r>
              <a:rPr lang="en-US" spc="90">
                <a:latin typeface="Calibri"/>
                <a:cs typeface="Calibri"/>
              </a:rPr>
              <a:t> </a:t>
            </a:r>
            <a:r>
              <a:rPr lang="en-US" spc="-10">
                <a:latin typeface="Calibri"/>
                <a:cs typeface="Calibri"/>
              </a:rPr>
              <a:t>files</a:t>
            </a:r>
            <a:endParaRPr lang="en-US" sz="3529">
              <a:latin typeface="Calibri"/>
              <a:cs typeface="Calibri"/>
            </a:endParaRPr>
          </a:p>
          <a:p>
            <a:pPr marL="460256" indent="-448193">
              <a:buFont typeface="Arial" panose="020B0604020202020204" pitchFamily="34" charset="0"/>
              <a:buChar char="•"/>
              <a:tabLst>
                <a:tab pos="241889" algn="l"/>
              </a:tabLst>
            </a:pPr>
            <a:r>
              <a:rPr lang="en-US" spc="-5" err="1">
                <a:latin typeface="Calibri"/>
                <a:cs typeface="Calibri"/>
              </a:rPr>
              <a:t>AzCopy</a:t>
            </a:r>
            <a:r>
              <a:rPr lang="en-US" spc="-5">
                <a:latin typeface="Calibri"/>
                <a:cs typeface="Calibri"/>
              </a:rPr>
              <a:t> is a </a:t>
            </a:r>
            <a:r>
              <a:rPr lang="en-US" spc="-25">
                <a:latin typeface="Calibri"/>
                <a:cs typeface="Calibri"/>
              </a:rPr>
              <a:t>fast </a:t>
            </a:r>
            <a:r>
              <a:rPr lang="en-US" spc="-15">
                <a:latin typeface="Calibri"/>
                <a:cs typeface="Calibri"/>
              </a:rPr>
              <a:t>move </a:t>
            </a:r>
            <a:r>
              <a:rPr lang="en-US" spc="-25">
                <a:latin typeface="Calibri"/>
                <a:cs typeface="Calibri"/>
              </a:rPr>
              <a:t>for </a:t>
            </a:r>
            <a:r>
              <a:rPr lang="en-US" spc="-10">
                <a:latin typeface="Calibri"/>
                <a:cs typeface="Calibri"/>
              </a:rPr>
              <a:t>files </a:t>
            </a:r>
            <a:r>
              <a:rPr lang="en-US" spc="-20">
                <a:latin typeface="Calibri"/>
                <a:cs typeface="Calibri"/>
              </a:rPr>
              <a:t>from </a:t>
            </a:r>
            <a:r>
              <a:rPr lang="en-US" spc="-5">
                <a:latin typeface="Calibri"/>
                <a:cs typeface="Calibri"/>
              </a:rPr>
              <a:t>S3 </a:t>
            </a:r>
            <a:r>
              <a:rPr lang="en-US" spc="-20">
                <a:latin typeface="Calibri"/>
                <a:cs typeface="Calibri"/>
              </a:rPr>
              <a:t>to</a:t>
            </a:r>
            <a:r>
              <a:rPr lang="en-US" spc="124">
                <a:latin typeface="Calibri"/>
                <a:cs typeface="Calibri"/>
              </a:rPr>
              <a:t> </a:t>
            </a:r>
            <a:r>
              <a:rPr lang="en-US" spc="-5">
                <a:latin typeface="Calibri"/>
                <a:cs typeface="Calibri"/>
              </a:rPr>
              <a:t>ADLS</a:t>
            </a:r>
            <a:endParaRPr lang="en-US">
              <a:latin typeface="Calibri"/>
              <a:cs typeface="Calibri"/>
            </a:endParaRPr>
          </a:p>
          <a:p>
            <a:endParaRPr lang="en-US"/>
          </a:p>
        </p:txBody>
      </p:sp>
    </p:spTree>
    <p:extLst>
      <p:ext uri="{BB962C8B-B14F-4D97-AF65-F5344CB8AC3E}">
        <p14:creationId xmlns:p14="http://schemas.microsoft.com/office/powerpoint/2010/main" val="466295291"/>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a:t>Ingest File Data Sources</a:t>
            </a:r>
          </a:p>
        </p:txBody>
      </p:sp>
      <p:sp>
        <p:nvSpPr>
          <p:cNvPr id="6" name="Text Placeholder 5">
            <a:extLst>
              <a:ext uri="{FF2B5EF4-FFF2-40B4-BE49-F238E27FC236}">
                <a16:creationId xmlns:a16="http://schemas.microsoft.com/office/drawing/2014/main" id="{650B676E-98FF-4FA8-AEAC-0D041ED57C5A}"/>
              </a:ext>
            </a:extLst>
          </p:cNvPr>
          <p:cNvSpPr>
            <a:spLocks noGrp="1"/>
          </p:cNvSpPr>
          <p:nvPr>
            <p:ph type="body" sz="quarter" idx="10"/>
          </p:nvPr>
        </p:nvSpPr>
        <p:spPr>
          <a:xfrm>
            <a:off x="276316" y="1434653"/>
            <a:ext cx="7142020" cy="4550220"/>
          </a:xfrm>
        </p:spPr>
        <p:txBody>
          <a:bodyPr/>
          <a:lstStyle/>
          <a:p>
            <a:r>
              <a:rPr lang="en-US" dirty="0"/>
              <a:t>Look out for these file format challenges…</a:t>
            </a:r>
          </a:p>
          <a:p>
            <a:pPr lvl="1"/>
            <a:r>
              <a:rPr lang="en-US" dirty="0"/>
              <a:t>Invalid file format</a:t>
            </a:r>
          </a:p>
          <a:p>
            <a:pPr marL="564701" lvl="1" indent="-336145">
              <a:buFont typeface="Arial" panose="020B0604020202020204" pitchFamily="34" charset="0"/>
              <a:buChar char="•"/>
            </a:pPr>
            <a:r>
              <a:rPr lang="en-US" dirty="0"/>
              <a:t>Multiple row types</a:t>
            </a:r>
          </a:p>
          <a:p>
            <a:pPr marL="564701" lvl="1" indent="-336145">
              <a:buFont typeface="Arial" panose="020B0604020202020204" pitchFamily="34" charset="0"/>
              <a:buChar char="•"/>
            </a:pPr>
            <a:r>
              <a:rPr lang="en-US" dirty="0"/>
              <a:t>Ragged columns</a:t>
            </a:r>
          </a:p>
          <a:p>
            <a:pPr lvl="1"/>
            <a:r>
              <a:rPr lang="en-US" dirty="0"/>
              <a:t>Row size &gt; 1Mb</a:t>
            </a:r>
          </a:p>
          <a:p>
            <a:pPr lvl="1"/>
            <a:r>
              <a:rPr lang="en-US" dirty="0"/>
              <a:t>Datetime format/s (e.g., use of nanosecond date time)</a:t>
            </a:r>
          </a:p>
          <a:p>
            <a:pPr lvl="1"/>
            <a:r>
              <a:rPr lang="en-US" dirty="0"/>
              <a:t>NULL value literal/s</a:t>
            </a:r>
          </a:p>
          <a:p>
            <a:pPr lvl="1"/>
            <a:r>
              <a:rPr lang="en-US" dirty="0"/>
              <a:t>Free form text</a:t>
            </a:r>
          </a:p>
          <a:p>
            <a:pPr lvl="1"/>
            <a:r>
              <a:rPr lang="en-US" dirty="0"/>
              <a:t>Parquet partitions</a:t>
            </a:r>
          </a:p>
          <a:p>
            <a:pPr lvl="1"/>
            <a:r>
              <a:rPr lang="en-US" dirty="0"/>
              <a:t>XML data</a:t>
            </a:r>
          </a:p>
          <a:p>
            <a:pPr lvl="1"/>
            <a:r>
              <a:rPr lang="en-US" dirty="0"/>
              <a:t>Use of non-standard line delimiters (e.g., CR)</a:t>
            </a:r>
          </a:p>
          <a:p>
            <a:endParaRPr lang="en-US" dirty="0"/>
          </a:p>
        </p:txBody>
      </p:sp>
      <p:sp>
        <p:nvSpPr>
          <p:cNvPr id="4" name="object 4"/>
          <p:cNvSpPr txBox="1"/>
          <p:nvPr/>
        </p:nvSpPr>
        <p:spPr>
          <a:xfrm>
            <a:off x="7418335" y="3024954"/>
            <a:ext cx="4683400" cy="1924396"/>
          </a:xfrm>
          <a:prstGeom prst="rect">
            <a:avLst/>
          </a:prstGeom>
        </p:spPr>
        <p:txBody>
          <a:bodyPr vert="horz" wrap="square" lIns="0" tIns="13333" rIns="0" bIns="0" rtlCol="0">
            <a:spAutoFit/>
          </a:bodyPr>
          <a:lstStyle/>
          <a:p>
            <a:pPr marL="12698">
              <a:lnSpc>
                <a:spcPts val="2969"/>
              </a:lnSpc>
              <a:spcBef>
                <a:spcPts val="105"/>
              </a:spcBef>
              <a:tabLst>
                <a:tab pos="241254" algn="l"/>
              </a:tabLst>
            </a:pPr>
            <a:r>
              <a:rPr lang="en-US" sz="2745" spc="-5">
                <a:latin typeface="+mj-lt"/>
                <a:cs typeface="Calibri"/>
              </a:rPr>
              <a:t>…and try these </a:t>
            </a:r>
            <a:r>
              <a:rPr sz="2745" spc="-5">
                <a:latin typeface="+mj-lt"/>
                <a:cs typeface="Calibri"/>
              </a:rPr>
              <a:t>Solutions</a:t>
            </a:r>
            <a:endParaRPr sz="2600">
              <a:latin typeface="+mj-lt"/>
              <a:cs typeface="Calibri"/>
            </a:endParaRPr>
          </a:p>
          <a:p>
            <a:pPr marL="698366" lvl="1" indent="-228556">
              <a:lnSpc>
                <a:spcPts val="2355"/>
              </a:lnSpc>
              <a:buFont typeface="Arial"/>
              <a:buChar char="•"/>
              <a:tabLst>
                <a:tab pos="697731" algn="l"/>
                <a:tab pos="698366" algn="l"/>
              </a:tabLst>
            </a:pPr>
            <a:r>
              <a:rPr sz="1961" spc="-5">
                <a:cs typeface="Calibri"/>
              </a:rPr>
              <a:t>Use </a:t>
            </a:r>
            <a:r>
              <a:rPr lang="en-US" sz="1961" spc="-15">
                <a:cs typeface="Calibri"/>
              </a:rPr>
              <a:t>Spark</a:t>
            </a:r>
            <a:r>
              <a:rPr sz="1961" spc="-15">
                <a:cs typeface="Calibri"/>
              </a:rPr>
              <a:t> </a:t>
            </a:r>
            <a:r>
              <a:rPr sz="1961" spc="-20">
                <a:cs typeface="Calibri"/>
              </a:rPr>
              <a:t>to </a:t>
            </a:r>
            <a:r>
              <a:rPr lang="en-US" sz="1961" spc="-20">
                <a:cs typeface="Calibri"/>
              </a:rPr>
              <a:t>pre-process and </a:t>
            </a:r>
            <a:r>
              <a:rPr sz="1961" spc="-5">
                <a:cs typeface="Calibri"/>
              </a:rPr>
              <a:t>fix</a:t>
            </a:r>
            <a:r>
              <a:rPr sz="1961" spc="30">
                <a:cs typeface="Calibri"/>
              </a:rPr>
              <a:t> </a:t>
            </a:r>
            <a:r>
              <a:rPr lang="en-US" sz="1961" spc="30">
                <a:cs typeface="Calibri"/>
              </a:rPr>
              <a:t>data </a:t>
            </a:r>
            <a:r>
              <a:rPr sz="1961" spc="-15">
                <a:cs typeface="Calibri"/>
              </a:rPr>
              <a:t>errors</a:t>
            </a:r>
            <a:endParaRPr lang="en-US" sz="1961" spc="-15">
              <a:cs typeface="Calibri"/>
            </a:endParaRPr>
          </a:p>
          <a:p>
            <a:pPr marL="698366" lvl="1" indent="-228556">
              <a:lnSpc>
                <a:spcPts val="2355"/>
              </a:lnSpc>
              <a:buFont typeface="Arial"/>
              <a:buChar char="•"/>
              <a:tabLst>
                <a:tab pos="697731" algn="l"/>
                <a:tab pos="698366" algn="l"/>
              </a:tabLst>
            </a:pPr>
            <a:r>
              <a:rPr lang="en-US" sz="1961" spc="-15">
                <a:cs typeface="Calibri"/>
              </a:rPr>
              <a:t>Flatten and parse XML in Spark</a:t>
            </a:r>
            <a:endParaRPr sz="1961">
              <a:cs typeface="Calibri"/>
            </a:endParaRPr>
          </a:p>
          <a:p>
            <a:pPr marL="698366" lvl="1" indent="-228556">
              <a:lnSpc>
                <a:spcPts val="2495"/>
              </a:lnSpc>
              <a:buFont typeface="Arial"/>
              <a:buChar char="•"/>
              <a:tabLst>
                <a:tab pos="697731" algn="l"/>
                <a:tab pos="698366" algn="l"/>
              </a:tabLst>
            </a:pPr>
            <a:r>
              <a:rPr sz="1961" spc="-5">
                <a:cs typeface="Calibri"/>
              </a:rPr>
              <a:t>Use </a:t>
            </a:r>
            <a:r>
              <a:rPr sz="1961" spc="-15">
                <a:cs typeface="Calibri"/>
              </a:rPr>
              <a:t>COPY </a:t>
            </a:r>
            <a:r>
              <a:rPr sz="1961" spc="-20">
                <a:cs typeface="Calibri"/>
              </a:rPr>
              <a:t>to </a:t>
            </a:r>
            <a:r>
              <a:rPr sz="1961" spc="-10">
                <a:cs typeface="Calibri"/>
              </a:rPr>
              <a:t>ingest </a:t>
            </a:r>
            <a:r>
              <a:rPr sz="1961" spc="-15">
                <a:cs typeface="Calibri"/>
              </a:rPr>
              <a:t>complex</a:t>
            </a:r>
            <a:r>
              <a:rPr sz="1961" spc="65">
                <a:cs typeface="Calibri"/>
              </a:rPr>
              <a:t> </a:t>
            </a:r>
            <a:r>
              <a:rPr sz="1961" spc="-10">
                <a:cs typeface="Calibri"/>
              </a:rPr>
              <a:t>CSV</a:t>
            </a:r>
            <a:r>
              <a:rPr lang="en-US" sz="1961" spc="-10">
                <a:cs typeface="Calibri"/>
              </a:rPr>
              <a:t> instead of </a:t>
            </a:r>
            <a:r>
              <a:rPr lang="en-US" sz="1961" spc="-10" err="1">
                <a:cs typeface="Calibri"/>
              </a:rPr>
              <a:t>Polybase</a:t>
            </a:r>
            <a:endParaRPr sz="1961">
              <a:cs typeface="Calibri"/>
            </a:endParaRPr>
          </a:p>
        </p:txBody>
      </p:sp>
    </p:spTree>
    <p:extLst>
      <p:ext uri="{BB962C8B-B14F-4D97-AF65-F5344CB8AC3E}">
        <p14:creationId xmlns:p14="http://schemas.microsoft.com/office/powerpoint/2010/main" val="4215572407"/>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6D009AB-0622-40E2-AA6E-71445C6A085E}"/>
              </a:ext>
            </a:extLst>
          </p:cNvPr>
          <p:cNvPicPr>
            <a:picLocks noChangeAspect="1"/>
          </p:cNvPicPr>
          <p:nvPr/>
        </p:nvPicPr>
        <p:blipFill rotWithShape="1">
          <a:blip r:embed="rId3"/>
          <a:srcRect b="10250"/>
          <a:stretch/>
        </p:blipFill>
        <p:spPr>
          <a:xfrm>
            <a:off x="1134962" y="1705490"/>
            <a:ext cx="9671711" cy="4576486"/>
          </a:xfrm>
          <a:prstGeom prst="rect">
            <a:avLst/>
          </a:prstGeom>
          <a:ln>
            <a:solidFill>
              <a:schemeClr val="tx1"/>
            </a:solidFill>
          </a:ln>
        </p:spPr>
      </p:pic>
      <p:sp>
        <p:nvSpPr>
          <p:cNvPr id="22" name="Rectangle 21">
            <a:extLst>
              <a:ext uri="{FF2B5EF4-FFF2-40B4-BE49-F238E27FC236}">
                <a16:creationId xmlns:a16="http://schemas.microsoft.com/office/drawing/2014/main" id="{755CCE4D-355A-4E27-A78D-324A342E1427}"/>
              </a:ext>
            </a:extLst>
          </p:cNvPr>
          <p:cNvSpPr/>
          <p:nvPr/>
        </p:nvSpPr>
        <p:spPr bwMode="auto">
          <a:xfrm>
            <a:off x="4853491" y="2710077"/>
            <a:ext cx="1351370" cy="554023"/>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Switch Workspaces</a:t>
            </a:r>
          </a:p>
        </p:txBody>
      </p:sp>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Home Hub</a:t>
            </a:r>
          </a:p>
        </p:txBody>
      </p:sp>
      <p:cxnSp>
        <p:nvCxnSpPr>
          <p:cNvPr id="9" name="Straight Arrow Connector 8">
            <a:extLst>
              <a:ext uri="{FF2B5EF4-FFF2-40B4-BE49-F238E27FC236}">
                <a16:creationId xmlns:a16="http://schemas.microsoft.com/office/drawing/2014/main" id="{33F1A2A8-92AA-4621-9641-BBC6E13B45B2}"/>
              </a:ext>
            </a:extLst>
          </p:cNvPr>
          <p:cNvCxnSpPr>
            <a:cxnSpLocks/>
            <a:stCxn id="21" idx="0"/>
            <a:endCxn id="19" idx="1"/>
          </p:cNvCxnSpPr>
          <p:nvPr/>
        </p:nvCxnSpPr>
        <p:spPr>
          <a:xfrm flipV="1">
            <a:off x="4056509" y="1832504"/>
            <a:ext cx="3981187" cy="884349"/>
          </a:xfrm>
          <a:prstGeom prst="straightConnector1">
            <a:avLst/>
          </a:prstGeom>
          <a:ln w="190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15B10F89-E15A-4C52-984A-2F98F89A6A3C}"/>
              </a:ext>
            </a:extLst>
          </p:cNvPr>
          <p:cNvSpPr/>
          <p:nvPr/>
        </p:nvSpPr>
        <p:spPr bwMode="auto">
          <a:xfrm>
            <a:off x="7880077" y="2718417"/>
            <a:ext cx="1142569" cy="554021"/>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Feedback</a:t>
            </a:r>
          </a:p>
        </p:txBody>
      </p:sp>
      <p:sp>
        <p:nvSpPr>
          <p:cNvPr id="4" name="Rectangle 3">
            <a:extLst>
              <a:ext uri="{FF2B5EF4-FFF2-40B4-BE49-F238E27FC236}">
                <a16:creationId xmlns:a16="http://schemas.microsoft.com/office/drawing/2014/main" id="{A1840271-CA58-4BB6-8649-730C997513DD}"/>
              </a:ext>
            </a:extLst>
          </p:cNvPr>
          <p:cNvSpPr/>
          <p:nvPr/>
        </p:nvSpPr>
        <p:spPr bwMode="auto">
          <a:xfrm>
            <a:off x="6411399" y="2716853"/>
            <a:ext cx="1351370" cy="554022"/>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Notifications</a:t>
            </a:r>
          </a:p>
        </p:txBody>
      </p:sp>
      <p:sp>
        <p:nvSpPr>
          <p:cNvPr id="15" name="Rectangle 14">
            <a:extLst>
              <a:ext uri="{FF2B5EF4-FFF2-40B4-BE49-F238E27FC236}">
                <a16:creationId xmlns:a16="http://schemas.microsoft.com/office/drawing/2014/main" id="{7EA2447E-D36F-4CB7-9748-EBC7973DCDB0}"/>
              </a:ext>
            </a:extLst>
          </p:cNvPr>
          <p:cNvSpPr/>
          <p:nvPr/>
        </p:nvSpPr>
        <p:spPr bwMode="auto">
          <a:xfrm>
            <a:off x="8344815" y="1697420"/>
            <a:ext cx="213091" cy="286527"/>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7" name="Rectangle 16">
            <a:extLst>
              <a:ext uri="{FF2B5EF4-FFF2-40B4-BE49-F238E27FC236}">
                <a16:creationId xmlns:a16="http://schemas.microsoft.com/office/drawing/2014/main" id="{1F483753-F164-4048-AFF9-F5823A4A4852}"/>
              </a:ext>
            </a:extLst>
          </p:cNvPr>
          <p:cNvSpPr/>
          <p:nvPr/>
        </p:nvSpPr>
        <p:spPr bwMode="auto">
          <a:xfrm>
            <a:off x="8608981" y="1698866"/>
            <a:ext cx="223966" cy="276901"/>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8FEEA0CC-0760-4F9B-B8A3-4A6B4FBD3344}"/>
              </a:ext>
            </a:extLst>
          </p:cNvPr>
          <p:cNvSpPr/>
          <p:nvPr/>
        </p:nvSpPr>
        <p:spPr bwMode="auto">
          <a:xfrm>
            <a:off x="8037696" y="1689240"/>
            <a:ext cx="233102" cy="286527"/>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E7D17165-EE5B-4EC6-B678-57F54CE95C06}"/>
              </a:ext>
            </a:extLst>
          </p:cNvPr>
          <p:cNvSpPr/>
          <p:nvPr/>
        </p:nvSpPr>
        <p:spPr bwMode="auto">
          <a:xfrm>
            <a:off x="3590304" y="2716853"/>
            <a:ext cx="932410" cy="554022"/>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Updates</a:t>
            </a:r>
          </a:p>
        </p:txBody>
      </p:sp>
      <p:cxnSp>
        <p:nvCxnSpPr>
          <p:cNvPr id="29" name="Straight Arrow Connector 28">
            <a:extLst>
              <a:ext uri="{FF2B5EF4-FFF2-40B4-BE49-F238E27FC236}">
                <a16:creationId xmlns:a16="http://schemas.microsoft.com/office/drawing/2014/main" id="{D471C2DD-4AE5-47B5-94C3-7825C8A502E4}"/>
              </a:ext>
            </a:extLst>
          </p:cNvPr>
          <p:cNvCxnSpPr>
            <a:cxnSpLocks/>
            <a:stCxn id="22" idx="0"/>
          </p:cNvCxnSpPr>
          <p:nvPr/>
        </p:nvCxnSpPr>
        <p:spPr>
          <a:xfrm flipV="1">
            <a:off x="5529176" y="1962361"/>
            <a:ext cx="2866714" cy="747716"/>
          </a:xfrm>
          <a:prstGeom prst="straightConnector1">
            <a:avLst/>
          </a:prstGeom>
          <a:ln w="190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F3BC2870-1C2C-4774-ADE1-2EBFF70878C3}"/>
              </a:ext>
            </a:extLst>
          </p:cNvPr>
          <p:cNvCxnSpPr>
            <a:cxnSpLocks/>
            <a:stCxn id="4" idx="0"/>
            <a:endCxn id="17" idx="2"/>
          </p:cNvCxnSpPr>
          <p:nvPr/>
        </p:nvCxnSpPr>
        <p:spPr>
          <a:xfrm flipV="1">
            <a:off x="7087084" y="1975767"/>
            <a:ext cx="1633880" cy="741086"/>
          </a:xfrm>
          <a:prstGeom prst="straightConnector1">
            <a:avLst/>
          </a:prstGeom>
          <a:ln w="190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8CCCFED5-2A1E-4B62-9620-EB8B35AB9188}"/>
              </a:ext>
            </a:extLst>
          </p:cNvPr>
          <p:cNvSpPr/>
          <p:nvPr/>
        </p:nvSpPr>
        <p:spPr bwMode="auto">
          <a:xfrm>
            <a:off x="8916100" y="1697420"/>
            <a:ext cx="213091" cy="278347"/>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cxnSp>
        <p:nvCxnSpPr>
          <p:cNvPr id="38" name="Straight Arrow Connector 37">
            <a:extLst>
              <a:ext uri="{FF2B5EF4-FFF2-40B4-BE49-F238E27FC236}">
                <a16:creationId xmlns:a16="http://schemas.microsoft.com/office/drawing/2014/main" id="{7BE5ECF2-8091-4C5C-8D10-7F64C0A3702E}"/>
              </a:ext>
            </a:extLst>
          </p:cNvPr>
          <p:cNvCxnSpPr>
            <a:cxnSpLocks/>
            <a:stCxn id="10" idx="0"/>
            <a:endCxn id="37" idx="2"/>
          </p:cNvCxnSpPr>
          <p:nvPr/>
        </p:nvCxnSpPr>
        <p:spPr>
          <a:xfrm flipV="1">
            <a:off x="8451362" y="1975767"/>
            <a:ext cx="571284" cy="742650"/>
          </a:xfrm>
          <a:prstGeom prst="straightConnector1">
            <a:avLst/>
          </a:prstGeom>
          <a:ln w="190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3" name="Text Placeholder 3">
            <a:extLst>
              <a:ext uri="{FF2B5EF4-FFF2-40B4-BE49-F238E27FC236}">
                <a16:creationId xmlns:a16="http://schemas.microsoft.com/office/drawing/2014/main" id="{3137A10E-6F8E-4CED-B61A-68F4F95A345D}"/>
              </a:ext>
            </a:extLst>
          </p:cNvPr>
          <p:cNvSpPr>
            <a:spLocks noGrp="1"/>
          </p:cNvSpPr>
          <p:nvPr>
            <p:ph type="body" sz="quarter" idx="11"/>
          </p:nvPr>
        </p:nvSpPr>
        <p:spPr>
          <a:xfrm>
            <a:off x="426426" y="1194974"/>
            <a:ext cx="10719558" cy="502447"/>
          </a:xfrm>
        </p:spPr>
        <p:txBody>
          <a:bodyPr/>
          <a:lstStyle/>
          <a:p>
            <a:pPr>
              <a:lnSpc>
                <a:spcPct val="100000"/>
              </a:lnSpc>
              <a:spcAft>
                <a:spcPts val="1000"/>
              </a:spcAft>
            </a:pPr>
            <a:r>
              <a:rPr lang="en-US" sz="1800" dirty="0"/>
              <a:t>Ease of access to get updates, to switch workspace, to get notifications and to provide feedback</a:t>
            </a:r>
          </a:p>
          <a:p>
            <a:endParaRPr lang="en-US" sz="1800" b="1" dirty="0"/>
          </a:p>
        </p:txBody>
      </p:sp>
      <p:sp>
        <p:nvSpPr>
          <p:cNvPr id="34" name="Rectangle 33">
            <a:extLst>
              <a:ext uri="{FF2B5EF4-FFF2-40B4-BE49-F238E27FC236}">
                <a16:creationId xmlns:a16="http://schemas.microsoft.com/office/drawing/2014/main" id="{4C258646-A73C-4FDD-B67D-DBFDB3AA29D7}"/>
              </a:ext>
            </a:extLst>
          </p:cNvPr>
          <p:cNvSpPr/>
          <p:nvPr/>
        </p:nvSpPr>
        <p:spPr bwMode="auto">
          <a:xfrm>
            <a:off x="9248332" y="2716854"/>
            <a:ext cx="1142569" cy="554021"/>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Knowledge</a:t>
            </a:r>
          </a:p>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Center</a:t>
            </a:r>
          </a:p>
        </p:txBody>
      </p:sp>
      <p:cxnSp>
        <p:nvCxnSpPr>
          <p:cNvPr id="35" name="Straight Arrow Connector 34">
            <a:extLst>
              <a:ext uri="{FF2B5EF4-FFF2-40B4-BE49-F238E27FC236}">
                <a16:creationId xmlns:a16="http://schemas.microsoft.com/office/drawing/2014/main" id="{3AD3950C-AD1C-45B9-8853-F5E689E84D08}"/>
              </a:ext>
            </a:extLst>
          </p:cNvPr>
          <p:cNvCxnSpPr>
            <a:cxnSpLocks/>
            <a:stCxn id="34" idx="0"/>
          </p:cNvCxnSpPr>
          <p:nvPr/>
        </p:nvCxnSpPr>
        <p:spPr>
          <a:xfrm flipH="1" flipV="1">
            <a:off x="9246499" y="1983947"/>
            <a:ext cx="573118" cy="732907"/>
          </a:xfrm>
          <a:prstGeom prst="straightConnector1">
            <a:avLst/>
          </a:prstGeom>
          <a:ln w="190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0" name="Rectangle 39">
            <a:extLst>
              <a:ext uri="{FF2B5EF4-FFF2-40B4-BE49-F238E27FC236}">
                <a16:creationId xmlns:a16="http://schemas.microsoft.com/office/drawing/2014/main" id="{BFDBE459-6545-4561-AA23-511BA4012D0B}"/>
              </a:ext>
            </a:extLst>
          </p:cNvPr>
          <p:cNvSpPr/>
          <p:nvPr/>
        </p:nvSpPr>
        <p:spPr bwMode="auto">
          <a:xfrm>
            <a:off x="9161074" y="1700815"/>
            <a:ext cx="213091" cy="278347"/>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235885440"/>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E64472F-6084-46EC-A165-7396C457B8E9}"/>
              </a:ext>
            </a:extLst>
          </p:cNvPr>
          <p:cNvSpPr>
            <a:spLocks noGrp="1"/>
          </p:cNvSpPr>
          <p:nvPr>
            <p:ph type="title"/>
          </p:nvPr>
        </p:nvSpPr>
        <p:spPr/>
        <p:txBody>
          <a:bodyPr/>
          <a:lstStyle/>
          <a:p>
            <a:r>
              <a:rPr lang="en-US"/>
              <a:t>Ingest and Store – Formats</a:t>
            </a:r>
          </a:p>
        </p:txBody>
      </p:sp>
      <p:sp>
        <p:nvSpPr>
          <p:cNvPr id="2" name="Text Placeholder 1">
            <a:extLst>
              <a:ext uri="{FF2B5EF4-FFF2-40B4-BE49-F238E27FC236}">
                <a16:creationId xmlns:a16="http://schemas.microsoft.com/office/drawing/2014/main" id="{AE1899AE-2979-4E05-AC56-BA44B9D6B2B7}"/>
              </a:ext>
            </a:extLst>
          </p:cNvPr>
          <p:cNvSpPr>
            <a:spLocks noGrp="1"/>
          </p:cNvSpPr>
          <p:nvPr>
            <p:ph type="body" sz="quarter" idx="10"/>
          </p:nvPr>
        </p:nvSpPr>
        <p:spPr>
          <a:xfrm>
            <a:off x="586390" y="1434653"/>
            <a:ext cx="11018520" cy="3877624"/>
          </a:xfrm>
        </p:spPr>
        <p:txBody>
          <a:bodyPr/>
          <a:lstStyle/>
          <a:p>
            <a:pPr>
              <a:lnSpc>
                <a:spcPct val="100000"/>
              </a:lnSpc>
            </a:pPr>
            <a:r>
              <a:rPr lang="en-US" sz="2800">
                <a:latin typeface="+mn-lt"/>
              </a:rPr>
              <a:t>For batch flat files, Azure Synapse Analytics supports </a:t>
            </a:r>
            <a:br>
              <a:rPr lang="en-US" sz="2800">
                <a:latin typeface="+mn-lt"/>
              </a:rPr>
            </a:br>
            <a:r>
              <a:rPr lang="en-US" sz="2800">
                <a:latin typeface="+mn-lt"/>
              </a:rPr>
              <a:t>CSV, Parquet, ORC, and JSON formats.</a:t>
            </a:r>
          </a:p>
          <a:p>
            <a:pPr>
              <a:lnSpc>
                <a:spcPct val="100000"/>
              </a:lnSpc>
            </a:pPr>
            <a:endParaRPr lang="en-US" sz="2800">
              <a:latin typeface="+mn-lt"/>
            </a:endParaRPr>
          </a:p>
          <a:p>
            <a:pPr>
              <a:lnSpc>
                <a:spcPct val="100000"/>
              </a:lnSpc>
            </a:pPr>
            <a:r>
              <a:rPr lang="en-US" sz="2800">
                <a:latin typeface="+mn-lt"/>
              </a:rPr>
              <a:t>Ingest streaming data messages/events via Event Hub or IoT Hub.</a:t>
            </a:r>
          </a:p>
          <a:p>
            <a:pPr>
              <a:lnSpc>
                <a:spcPct val="100000"/>
              </a:lnSpc>
            </a:pPr>
            <a:endParaRPr lang="en-US" sz="2800">
              <a:latin typeface="+mn-lt"/>
            </a:endParaRPr>
          </a:p>
          <a:p>
            <a:r>
              <a:rPr lang="en-US" sz="2800">
                <a:latin typeface="+mn-lt"/>
              </a:rPr>
              <a:t>Parquet format recommended for storing ingested data at various levels of refinement.</a:t>
            </a:r>
          </a:p>
          <a:p>
            <a:pPr>
              <a:lnSpc>
                <a:spcPct val="100000"/>
              </a:lnSpc>
            </a:pPr>
            <a:endParaRPr lang="en-US" sz="2800">
              <a:latin typeface="+mn-lt"/>
            </a:endParaRPr>
          </a:p>
        </p:txBody>
      </p:sp>
    </p:spTree>
    <p:extLst>
      <p:ext uri="{BB962C8B-B14F-4D97-AF65-F5344CB8AC3E}">
        <p14:creationId xmlns:p14="http://schemas.microsoft.com/office/powerpoint/2010/main" val="1495629403"/>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dirty="0"/>
              <a:t>Ingest - When to BCP / Bulk Copy</a:t>
            </a:r>
          </a:p>
        </p:txBody>
      </p:sp>
      <p:sp>
        <p:nvSpPr>
          <p:cNvPr id="6" name="Text Placeholder 5">
            <a:extLst>
              <a:ext uri="{FF2B5EF4-FFF2-40B4-BE49-F238E27FC236}">
                <a16:creationId xmlns:a16="http://schemas.microsoft.com/office/drawing/2014/main" id="{7C0E68D5-B727-474A-9F6E-9473E884EF72}"/>
              </a:ext>
            </a:extLst>
          </p:cNvPr>
          <p:cNvSpPr>
            <a:spLocks noGrp="1"/>
          </p:cNvSpPr>
          <p:nvPr>
            <p:ph type="body" sz="quarter" idx="10"/>
          </p:nvPr>
        </p:nvSpPr>
        <p:spPr>
          <a:xfrm>
            <a:off x="584201" y="1435781"/>
            <a:ext cx="11018520" cy="4697753"/>
          </a:xfrm>
        </p:spPr>
        <p:txBody>
          <a:bodyPr/>
          <a:lstStyle/>
          <a:p>
            <a:pPr marL="12063" indent="0">
              <a:spcBef>
                <a:spcPts val="384"/>
              </a:spcBef>
              <a:buNone/>
              <a:tabLst>
                <a:tab pos="241889" algn="l"/>
              </a:tabLst>
            </a:pPr>
            <a:r>
              <a:rPr lang="en-US" sz="2800" b="1" spc="-10" dirty="0">
                <a:latin typeface="+mn-lt"/>
                <a:cs typeface="Calibri"/>
              </a:rPr>
              <a:t>Green fields:</a:t>
            </a:r>
            <a:r>
              <a:rPr lang="en-US" sz="2800" b="1" spc="15" dirty="0">
                <a:latin typeface="+mn-lt"/>
                <a:cs typeface="Calibri"/>
              </a:rPr>
              <a:t> </a:t>
            </a:r>
            <a:r>
              <a:rPr lang="en-US" sz="2800" b="1" spc="-15" dirty="0">
                <a:latin typeface="+mn-lt"/>
                <a:cs typeface="Calibri"/>
              </a:rPr>
              <a:t>Never</a:t>
            </a:r>
            <a:endParaRPr lang="en-US" sz="2800" b="1" dirty="0">
              <a:latin typeface="+mn-lt"/>
              <a:cs typeface="Calibri"/>
            </a:endParaRPr>
          </a:p>
          <a:p>
            <a:pPr marL="698366" lvl="1" indent="-229191">
              <a:spcBef>
                <a:spcPts val="245"/>
              </a:spcBef>
              <a:buFont typeface="Arial"/>
              <a:buChar char="•"/>
              <a:tabLst>
                <a:tab pos="699001" algn="l"/>
              </a:tabLst>
            </a:pPr>
            <a:r>
              <a:rPr lang="en-US" sz="2400" spc="-10" dirty="0">
                <a:cs typeface="Calibri"/>
              </a:rPr>
              <a:t>Network </a:t>
            </a:r>
            <a:r>
              <a:rPr lang="en-US" sz="2400" spc="-20" dirty="0">
                <a:cs typeface="Calibri"/>
              </a:rPr>
              <a:t>unreliability, </a:t>
            </a:r>
            <a:r>
              <a:rPr lang="en-US" sz="2400" spc="-5" dirty="0">
                <a:cs typeface="Calibri"/>
              </a:rPr>
              <a:t>no</a:t>
            </a:r>
            <a:r>
              <a:rPr lang="en-US" sz="2400" spc="-20" dirty="0">
                <a:cs typeface="Calibri"/>
              </a:rPr>
              <a:t> </a:t>
            </a:r>
            <a:r>
              <a:rPr lang="en-US" sz="2400" spc="-5" dirty="0">
                <a:cs typeface="Calibri"/>
              </a:rPr>
              <a:t>retries</a:t>
            </a:r>
            <a:endParaRPr lang="en-US" sz="2400" dirty="0">
              <a:cs typeface="Calibri"/>
            </a:endParaRPr>
          </a:p>
          <a:p>
            <a:pPr marL="698366" lvl="1" indent="-229191">
              <a:spcBef>
                <a:spcPts val="215"/>
              </a:spcBef>
              <a:buFont typeface="Arial"/>
              <a:buChar char="•"/>
              <a:tabLst>
                <a:tab pos="699001" algn="l"/>
              </a:tabLst>
            </a:pPr>
            <a:r>
              <a:rPr lang="en-US" sz="2400" dirty="0">
                <a:cs typeface="Calibri"/>
              </a:rPr>
              <a:t>Needs </a:t>
            </a:r>
            <a:r>
              <a:rPr lang="en-US" sz="2400" spc="-10" dirty="0">
                <a:cs typeface="Calibri"/>
              </a:rPr>
              <a:t>VM </a:t>
            </a:r>
            <a:r>
              <a:rPr lang="en-US" sz="2400" dirty="0">
                <a:cs typeface="Calibri"/>
              </a:rPr>
              <a:t>in cloud, </a:t>
            </a:r>
            <a:r>
              <a:rPr lang="en-US" sz="2400" spc="-10" dirty="0">
                <a:cs typeface="Calibri"/>
              </a:rPr>
              <a:t>performance dependent </a:t>
            </a:r>
            <a:r>
              <a:rPr lang="en-US" sz="2400" spc="-5" dirty="0">
                <a:cs typeface="Calibri"/>
              </a:rPr>
              <a:t>on VM</a:t>
            </a:r>
            <a:r>
              <a:rPr lang="en-US" sz="2400" spc="20" dirty="0">
                <a:cs typeface="Calibri"/>
              </a:rPr>
              <a:t> </a:t>
            </a:r>
            <a:r>
              <a:rPr lang="en-US" sz="2400" spc="-15" dirty="0">
                <a:cs typeface="Calibri"/>
              </a:rPr>
              <a:t>configuration</a:t>
            </a:r>
            <a:endParaRPr lang="en-US" sz="2400" dirty="0">
              <a:cs typeface="Calibri"/>
            </a:endParaRPr>
          </a:p>
          <a:p>
            <a:pPr marL="698366" lvl="1" indent="-229191">
              <a:spcBef>
                <a:spcPts val="204"/>
              </a:spcBef>
              <a:buFont typeface="Arial"/>
              <a:buChar char="•"/>
              <a:tabLst>
                <a:tab pos="699001" algn="l"/>
              </a:tabLst>
            </a:pPr>
            <a:r>
              <a:rPr lang="en-US" sz="2400" spc="-5" dirty="0">
                <a:cs typeface="Calibri"/>
              </a:rPr>
              <a:t>Doesn’t support</a:t>
            </a:r>
            <a:r>
              <a:rPr lang="en-US" sz="2400" spc="-10" dirty="0">
                <a:cs typeface="Calibri"/>
              </a:rPr>
              <a:t> </a:t>
            </a:r>
            <a:r>
              <a:rPr lang="en-US" sz="2400" dirty="0">
                <a:cs typeface="Calibri"/>
              </a:rPr>
              <a:t>ADLS</a:t>
            </a:r>
          </a:p>
          <a:p>
            <a:pPr marL="698366" lvl="1" indent="-229191">
              <a:spcBef>
                <a:spcPts val="215"/>
              </a:spcBef>
              <a:buFont typeface="Arial"/>
              <a:buChar char="•"/>
              <a:tabLst>
                <a:tab pos="699001" algn="l"/>
              </a:tabLst>
            </a:pPr>
            <a:r>
              <a:rPr lang="en-US" sz="2400" spc="-5" dirty="0">
                <a:cs typeface="Calibri"/>
              </a:rPr>
              <a:t>Reduces</a:t>
            </a:r>
            <a:r>
              <a:rPr lang="en-US" sz="2400" spc="-25" dirty="0">
                <a:cs typeface="Calibri"/>
              </a:rPr>
              <a:t> </a:t>
            </a:r>
            <a:r>
              <a:rPr lang="en-US" sz="2400" spc="-10" dirty="0">
                <a:cs typeface="Calibri"/>
              </a:rPr>
              <a:t>concurrency</a:t>
            </a:r>
            <a:endParaRPr lang="en-US" sz="2400" dirty="0">
              <a:cs typeface="Calibri"/>
            </a:endParaRPr>
          </a:p>
          <a:p>
            <a:pPr marL="698366" lvl="1" indent="-229191">
              <a:spcBef>
                <a:spcPts val="220"/>
              </a:spcBef>
              <a:buFont typeface="Arial"/>
              <a:buChar char="•"/>
              <a:tabLst>
                <a:tab pos="699001" algn="l"/>
              </a:tabLst>
            </a:pPr>
            <a:r>
              <a:rPr lang="en-US" sz="2400" spc="-15" dirty="0">
                <a:cs typeface="Calibri"/>
              </a:rPr>
              <a:t>Control-gated </a:t>
            </a:r>
            <a:r>
              <a:rPr lang="en-US" sz="2400" spc="-10" dirty="0">
                <a:cs typeface="Calibri"/>
              </a:rPr>
              <a:t>performance </a:t>
            </a:r>
            <a:r>
              <a:rPr lang="en-US" sz="2400" spc="-5" dirty="0">
                <a:cs typeface="Calibri"/>
              </a:rPr>
              <a:t>limitation, </a:t>
            </a:r>
            <a:r>
              <a:rPr lang="en-US" sz="2400" spc="-10" dirty="0">
                <a:cs typeface="Calibri"/>
              </a:rPr>
              <a:t>can </a:t>
            </a:r>
            <a:r>
              <a:rPr lang="en-US" sz="2400" spc="-5" dirty="0">
                <a:cs typeface="Calibri"/>
              </a:rPr>
              <a:t>not </a:t>
            </a:r>
            <a:r>
              <a:rPr lang="en-US" sz="2400" spc="-10" dirty="0">
                <a:cs typeface="Calibri"/>
              </a:rPr>
              <a:t>scale </a:t>
            </a:r>
            <a:r>
              <a:rPr lang="en-US" sz="2400" dirty="0">
                <a:cs typeface="Calibri"/>
              </a:rPr>
              <a:t>with</a:t>
            </a:r>
            <a:r>
              <a:rPr lang="en-US" sz="2400" spc="-55" dirty="0">
                <a:cs typeface="Calibri"/>
              </a:rPr>
              <a:t> </a:t>
            </a:r>
            <a:r>
              <a:rPr lang="en-US" sz="2400" spc="-5" dirty="0">
                <a:cs typeface="Calibri"/>
              </a:rPr>
              <a:t>DWU</a:t>
            </a:r>
            <a:endParaRPr lang="en-US" sz="2400" dirty="0">
              <a:cs typeface="Calibri"/>
            </a:endParaRPr>
          </a:p>
          <a:p>
            <a:pPr lvl="1">
              <a:spcBef>
                <a:spcPts val="5"/>
              </a:spcBef>
              <a:buFont typeface="Arial"/>
              <a:buChar char="•"/>
            </a:pPr>
            <a:endParaRPr lang="en-US" sz="3050" dirty="0">
              <a:cs typeface="Calibri"/>
            </a:endParaRPr>
          </a:p>
          <a:p>
            <a:pPr marL="12063" indent="0">
              <a:buNone/>
              <a:tabLst>
                <a:tab pos="241889" algn="l"/>
              </a:tabLst>
            </a:pPr>
            <a:r>
              <a:rPr lang="en-US" sz="2800" b="1" spc="-15" dirty="0">
                <a:latin typeface="+mn-lt"/>
                <a:cs typeface="Calibri"/>
              </a:rPr>
              <a:t>Migrations:</a:t>
            </a:r>
            <a:endParaRPr lang="en-US" sz="2800" b="1" dirty="0">
              <a:latin typeface="+mn-lt"/>
              <a:cs typeface="Calibri"/>
            </a:endParaRPr>
          </a:p>
          <a:p>
            <a:pPr marL="698366" lvl="1" indent="-229191">
              <a:spcBef>
                <a:spcPts val="235"/>
              </a:spcBef>
              <a:buFont typeface="Arial"/>
              <a:buChar char="•"/>
              <a:tabLst>
                <a:tab pos="699001" algn="l"/>
              </a:tabLst>
            </a:pPr>
            <a:r>
              <a:rPr lang="en-US" sz="2400" spc="-50" dirty="0">
                <a:cs typeface="Calibri"/>
              </a:rPr>
              <a:t>Use </a:t>
            </a:r>
            <a:r>
              <a:rPr lang="en-US" sz="2400" dirty="0">
                <a:cs typeface="Calibri"/>
              </a:rPr>
              <a:t>Synapse Pipeline </a:t>
            </a:r>
            <a:r>
              <a:rPr lang="en-US" sz="2400" spc="-5" dirty="0">
                <a:cs typeface="Calibri"/>
              </a:rPr>
              <a:t>or</a:t>
            </a:r>
            <a:r>
              <a:rPr lang="en-US" sz="2400" spc="15" dirty="0">
                <a:cs typeface="Calibri"/>
              </a:rPr>
              <a:t> </a:t>
            </a:r>
            <a:r>
              <a:rPr lang="en-US" sz="2400" spc="-15" dirty="0" err="1">
                <a:cs typeface="Calibri"/>
              </a:rPr>
              <a:t>AzCopy</a:t>
            </a:r>
            <a:endParaRPr lang="en-US" sz="2400" dirty="0">
              <a:cs typeface="Calibri"/>
            </a:endParaRPr>
          </a:p>
          <a:p>
            <a:pPr marL="698366" lvl="1" indent="-229191">
              <a:spcBef>
                <a:spcPts val="215"/>
              </a:spcBef>
              <a:buFont typeface="Arial"/>
              <a:buChar char="•"/>
              <a:tabLst>
                <a:tab pos="699001" algn="l"/>
              </a:tabLst>
            </a:pPr>
            <a:r>
              <a:rPr lang="en-US" sz="2400" dirty="0">
                <a:cs typeface="Calibri"/>
              </a:rPr>
              <a:t>Bulk </a:t>
            </a:r>
            <a:r>
              <a:rPr lang="en-US" sz="2400" spc="-10" dirty="0">
                <a:cs typeface="Calibri"/>
              </a:rPr>
              <a:t>Copy </a:t>
            </a:r>
            <a:r>
              <a:rPr lang="en-US" sz="2400" dirty="0">
                <a:cs typeface="Calibri"/>
              </a:rPr>
              <a:t>will </a:t>
            </a:r>
            <a:r>
              <a:rPr lang="en-US" sz="2400" spc="-10" dirty="0">
                <a:cs typeface="Calibri"/>
              </a:rPr>
              <a:t>work, </a:t>
            </a:r>
            <a:r>
              <a:rPr lang="en-US" sz="2400" spc="-5" dirty="0">
                <a:cs typeface="Calibri"/>
              </a:rPr>
              <a:t>but </a:t>
            </a:r>
            <a:r>
              <a:rPr lang="en-US" sz="2400" dirty="0">
                <a:cs typeface="Calibri"/>
              </a:rPr>
              <a:t>it will </a:t>
            </a:r>
            <a:r>
              <a:rPr lang="en-US" sz="2400" spc="-5" dirty="0">
                <a:cs typeface="Calibri"/>
              </a:rPr>
              <a:t>be </a:t>
            </a:r>
            <a:r>
              <a:rPr lang="en-US" sz="2400" spc="-10" dirty="0">
                <a:cs typeface="Calibri"/>
              </a:rPr>
              <a:t>slower </a:t>
            </a:r>
            <a:r>
              <a:rPr lang="en-US" sz="2400" dirty="0">
                <a:cs typeface="Calibri"/>
              </a:rPr>
              <a:t>than </a:t>
            </a:r>
            <a:r>
              <a:rPr lang="en-US" sz="2400" spc="-5" dirty="0">
                <a:cs typeface="Calibri"/>
              </a:rPr>
              <a:t>other</a:t>
            </a:r>
            <a:r>
              <a:rPr lang="en-US" sz="2400" spc="-85" dirty="0">
                <a:cs typeface="Calibri"/>
              </a:rPr>
              <a:t> </a:t>
            </a:r>
            <a:r>
              <a:rPr lang="en-US" sz="2400" spc="-5" dirty="0">
                <a:cs typeface="Calibri"/>
              </a:rPr>
              <a:t>methods</a:t>
            </a:r>
            <a:endParaRPr lang="en-US" sz="2400" dirty="0">
              <a:cs typeface="Calibri"/>
            </a:endParaRPr>
          </a:p>
          <a:p>
            <a:endParaRPr lang="en-US" dirty="0">
              <a:latin typeface="+mn-lt"/>
            </a:endParaRPr>
          </a:p>
        </p:txBody>
      </p:sp>
    </p:spTree>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BF4793-60F7-4A6D-8612-BBBF67402716}"/>
              </a:ext>
            </a:extLst>
          </p:cNvPr>
          <p:cNvSpPr>
            <a:spLocks noGrp="1"/>
          </p:cNvSpPr>
          <p:nvPr>
            <p:ph type="title"/>
          </p:nvPr>
        </p:nvSpPr>
        <p:spPr/>
        <p:txBody>
          <a:bodyPr/>
          <a:lstStyle/>
          <a:p>
            <a:r>
              <a:rPr lang="en-US"/>
              <a:t>Ingest – Synapse Pipelines</a:t>
            </a:r>
          </a:p>
        </p:txBody>
      </p:sp>
      <p:sp>
        <p:nvSpPr>
          <p:cNvPr id="3" name="Text Placeholder 2">
            <a:extLst>
              <a:ext uri="{FF2B5EF4-FFF2-40B4-BE49-F238E27FC236}">
                <a16:creationId xmlns:a16="http://schemas.microsoft.com/office/drawing/2014/main" id="{96CBF7D4-F0CC-46FC-BBDF-763ABC42A9D9}"/>
              </a:ext>
            </a:extLst>
          </p:cNvPr>
          <p:cNvSpPr>
            <a:spLocks noGrp="1"/>
          </p:cNvSpPr>
          <p:nvPr>
            <p:ph type="body" sz="quarter" idx="10"/>
          </p:nvPr>
        </p:nvSpPr>
        <p:spPr>
          <a:xfrm>
            <a:off x="584201" y="1435780"/>
            <a:ext cx="11018520" cy="2891041"/>
          </a:xfrm>
        </p:spPr>
        <p:txBody>
          <a:bodyPr/>
          <a:lstStyle/>
          <a:p>
            <a:pPr marL="236546" indent="-224719">
              <a:spcBef>
                <a:spcPts val="93"/>
              </a:spcBef>
              <a:buFont typeface="Arial"/>
              <a:buChar char="•"/>
              <a:tabLst>
                <a:tab pos="237169" algn="l"/>
              </a:tabLst>
            </a:pPr>
            <a:r>
              <a:rPr lang="en-US" spc="-5" dirty="0">
                <a:latin typeface="+mn-lt"/>
                <a:cs typeface="Calibri"/>
              </a:rPr>
              <a:t>Un-check USE TYPE </a:t>
            </a:r>
            <a:r>
              <a:rPr lang="en-US" spc="-93" dirty="0">
                <a:latin typeface="+mn-lt"/>
                <a:cs typeface="Calibri"/>
              </a:rPr>
              <a:t>DEFAULT, </a:t>
            </a:r>
            <a:r>
              <a:rPr lang="en-US" spc="-5" dirty="0">
                <a:latin typeface="+mn-lt"/>
                <a:cs typeface="Calibri"/>
              </a:rPr>
              <a:t>it is</a:t>
            </a:r>
            <a:r>
              <a:rPr lang="en-US" spc="176" dirty="0">
                <a:latin typeface="+mn-lt"/>
                <a:cs typeface="Calibri"/>
              </a:rPr>
              <a:t> </a:t>
            </a:r>
            <a:r>
              <a:rPr lang="en-US" spc="-10" dirty="0">
                <a:latin typeface="+mn-lt"/>
                <a:cs typeface="Calibri"/>
              </a:rPr>
              <a:t>not a best practice.</a:t>
            </a:r>
            <a:endParaRPr lang="en-US" dirty="0">
              <a:latin typeface="+mn-lt"/>
              <a:cs typeface="Calibri"/>
            </a:endParaRPr>
          </a:p>
          <a:p>
            <a:pPr>
              <a:spcBef>
                <a:spcPts val="54"/>
              </a:spcBef>
              <a:buFont typeface="Arial"/>
              <a:buChar char="•"/>
            </a:pPr>
            <a:endParaRPr lang="en-US" sz="3725" dirty="0">
              <a:latin typeface="+mn-lt"/>
              <a:cs typeface="Calibri"/>
            </a:endParaRPr>
          </a:p>
          <a:p>
            <a:pPr marL="236546" indent="-224719">
              <a:lnSpc>
                <a:spcPts val="3127"/>
              </a:lnSpc>
              <a:buFont typeface="Arial"/>
              <a:buChar char="•"/>
              <a:tabLst>
                <a:tab pos="237169" algn="l"/>
              </a:tabLst>
            </a:pPr>
            <a:r>
              <a:rPr lang="en-US" spc="-10" dirty="0">
                <a:latin typeface="+mn-lt"/>
                <a:cs typeface="Calibri"/>
              </a:rPr>
              <a:t>Land </a:t>
            </a:r>
            <a:r>
              <a:rPr lang="en-US" spc="-20" dirty="0">
                <a:latin typeface="+mn-lt"/>
                <a:cs typeface="Calibri"/>
              </a:rPr>
              <a:t>data </a:t>
            </a:r>
            <a:r>
              <a:rPr lang="en-US" spc="-5" dirty="0">
                <a:latin typeface="+mn-lt"/>
                <a:cs typeface="Calibri"/>
              </a:rPr>
              <a:t>in </a:t>
            </a:r>
            <a:r>
              <a:rPr lang="en-US" spc="-10" dirty="0">
                <a:latin typeface="+mn-lt"/>
                <a:cs typeface="Calibri"/>
              </a:rPr>
              <a:t>ADLS Gen2, </a:t>
            </a:r>
            <a:r>
              <a:rPr lang="en-US" spc="-5" dirty="0">
                <a:latin typeface="+mn-lt"/>
                <a:cs typeface="Calibri"/>
              </a:rPr>
              <a:t>then </a:t>
            </a:r>
            <a:r>
              <a:rPr lang="en-US" spc="-15" dirty="0">
                <a:latin typeface="+mn-lt"/>
                <a:cs typeface="Calibri"/>
              </a:rPr>
              <a:t>ingest </a:t>
            </a:r>
            <a:r>
              <a:rPr lang="en-US" spc="-10" dirty="0">
                <a:latin typeface="+mn-lt"/>
                <a:cs typeface="Calibri"/>
              </a:rPr>
              <a:t>using </a:t>
            </a:r>
            <a:r>
              <a:rPr lang="en-US" spc="-15" dirty="0">
                <a:latin typeface="+mn-lt"/>
                <a:cs typeface="Calibri"/>
              </a:rPr>
              <a:t>Polybase </a:t>
            </a:r>
            <a:r>
              <a:rPr lang="en-US" spc="-5" dirty="0">
                <a:latin typeface="+mn-lt"/>
                <a:cs typeface="Calibri"/>
              </a:rPr>
              <a:t>/</a:t>
            </a:r>
            <a:r>
              <a:rPr lang="en-US" spc="224" dirty="0">
                <a:latin typeface="+mn-lt"/>
                <a:cs typeface="Calibri"/>
              </a:rPr>
              <a:t> </a:t>
            </a:r>
            <a:r>
              <a:rPr lang="en-US" spc="-78" dirty="0">
                <a:latin typeface="+mn-lt"/>
                <a:cs typeface="Calibri"/>
              </a:rPr>
              <a:t>COPY.</a:t>
            </a:r>
            <a:endParaRPr lang="en-US" dirty="0">
              <a:latin typeface="+mn-lt"/>
              <a:cs typeface="Calibri"/>
            </a:endParaRPr>
          </a:p>
          <a:p>
            <a:pPr marL="465102" lvl="1" indent="-224719">
              <a:lnSpc>
                <a:spcPts val="3127"/>
              </a:lnSpc>
              <a:buFont typeface="Arial"/>
              <a:buChar char="•"/>
              <a:tabLst>
                <a:tab pos="237169" algn="l"/>
              </a:tabLst>
            </a:pPr>
            <a:r>
              <a:rPr lang="en-US" spc="-5" dirty="0">
                <a:cs typeface="Calibri"/>
              </a:rPr>
              <a:t>This means </a:t>
            </a:r>
            <a:r>
              <a:rPr lang="en-US" spc="-20" dirty="0">
                <a:cs typeface="Calibri"/>
              </a:rPr>
              <a:t>you </a:t>
            </a:r>
            <a:r>
              <a:rPr lang="en-US" spc="-10" dirty="0">
                <a:cs typeface="Calibri"/>
              </a:rPr>
              <a:t>can </a:t>
            </a:r>
            <a:r>
              <a:rPr lang="en-US" spc="-15" dirty="0">
                <a:cs typeface="Calibri"/>
              </a:rPr>
              <a:t>re-ingest </a:t>
            </a:r>
            <a:r>
              <a:rPr lang="en-US" spc="-5" dirty="0">
                <a:cs typeface="Calibri"/>
              </a:rPr>
              <a:t>the same </a:t>
            </a:r>
            <a:r>
              <a:rPr lang="en-US" spc="-20" dirty="0">
                <a:cs typeface="Calibri"/>
              </a:rPr>
              <a:t>data </a:t>
            </a:r>
            <a:r>
              <a:rPr lang="en-US" spc="-10" dirty="0">
                <a:cs typeface="Calibri"/>
              </a:rPr>
              <a:t>set </a:t>
            </a:r>
            <a:r>
              <a:rPr lang="en-US" spc="-5" dirty="0">
                <a:cs typeface="Calibri"/>
              </a:rPr>
              <a:t>without </a:t>
            </a:r>
            <a:r>
              <a:rPr lang="en-US" spc="-15" dirty="0">
                <a:cs typeface="Calibri"/>
              </a:rPr>
              <a:t>having </a:t>
            </a:r>
            <a:r>
              <a:rPr lang="en-US" spc="-20" dirty="0">
                <a:cs typeface="Calibri"/>
              </a:rPr>
              <a:t>to  </a:t>
            </a:r>
            <a:r>
              <a:rPr lang="en-US" spc="-15" dirty="0">
                <a:cs typeface="Calibri"/>
              </a:rPr>
              <a:t>repeat extracts, </a:t>
            </a:r>
            <a:r>
              <a:rPr lang="en-US" spc="-5" dirty="0">
                <a:cs typeface="Calibri"/>
              </a:rPr>
              <a:t>and </a:t>
            </a:r>
            <a:r>
              <a:rPr lang="en-US" spc="-20" dirty="0">
                <a:cs typeface="Calibri"/>
              </a:rPr>
              <a:t>better demonstrate </a:t>
            </a:r>
            <a:r>
              <a:rPr lang="en-US" spc="-10" dirty="0">
                <a:cs typeface="Calibri"/>
              </a:rPr>
              <a:t>ingestion</a:t>
            </a:r>
            <a:r>
              <a:rPr lang="en-US" spc="132" dirty="0">
                <a:cs typeface="Calibri"/>
              </a:rPr>
              <a:t> </a:t>
            </a:r>
            <a:r>
              <a:rPr lang="en-US" spc="-15" dirty="0">
                <a:cs typeface="Calibri"/>
              </a:rPr>
              <a:t>performance.</a:t>
            </a:r>
            <a:endParaRPr lang="en-US" dirty="0">
              <a:cs typeface="Calibri"/>
            </a:endParaRPr>
          </a:p>
          <a:p>
            <a:endParaRPr lang="en-US" dirty="0">
              <a:latin typeface="+mn-lt"/>
            </a:endParaRPr>
          </a:p>
        </p:txBody>
      </p:sp>
      <p:pic>
        <p:nvPicPr>
          <p:cNvPr id="5" name="Picture 4">
            <a:extLst>
              <a:ext uri="{FF2B5EF4-FFF2-40B4-BE49-F238E27FC236}">
                <a16:creationId xmlns:a16="http://schemas.microsoft.com/office/drawing/2014/main" id="{A2A7FC0E-C457-470B-BC7C-2C5AADDCB37F}"/>
              </a:ext>
            </a:extLst>
          </p:cNvPr>
          <p:cNvPicPr>
            <a:picLocks noChangeAspect="1"/>
          </p:cNvPicPr>
          <p:nvPr/>
        </p:nvPicPr>
        <p:blipFill>
          <a:blip r:embed="rId3"/>
          <a:stretch>
            <a:fillRect/>
          </a:stretch>
        </p:blipFill>
        <p:spPr>
          <a:xfrm>
            <a:off x="2514238" y="4000500"/>
            <a:ext cx="6191250" cy="2400300"/>
          </a:xfrm>
          <a:prstGeom prst="rect">
            <a:avLst/>
          </a:prstGeom>
        </p:spPr>
      </p:pic>
    </p:spTree>
    <p:extLst>
      <p:ext uri="{BB962C8B-B14F-4D97-AF65-F5344CB8AC3E}">
        <p14:creationId xmlns:p14="http://schemas.microsoft.com/office/powerpoint/2010/main" val="1934830694"/>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E64472F-6084-46EC-A165-7396C457B8E9}"/>
              </a:ext>
            </a:extLst>
          </p:cNvPr>
          <p:cNvSpPr>
            <a:spLocks noGrp="1"/>
          </p:cNvSpPr>
          <p:nvPr>
            <p:ph type="title"/>
          </p:nvPr>
        </p:nvSpPr>
        <p:spPr/>
        <p:txBody>
          <a:bodyPr/>
          <a:lstStyle/>
          <a:p>
            <a:r>
              <a:rPr lang="en-US"/>
              <a:t>Ingest and Store – Loading staging tables</a:t>
            </a:r>
          </a:p>
        </p:txBody>
      </p:sp>
      <p:sp>
        <p:nvSpPr>
          <p:cNvPr id="2" name="Text Placeholder 1">
            <a:extLst>
              <a:ext uri="{FF2B5EF4-FFF2-40B4-BE49-F238E27FC236}">
                <a16:creationId xmlns:a16="http://schemas.microsoft.com/office/drawing/2014/main" id="{AE1899AE-2979-4E05-AC56-BA44B9D6B2B7}"/>
              </a:ext>
            </a:extLst>
          </p:cNvPr>
          <p:cNvSpPr>
            <a:spLocks noGrp="1"/>
          </p:cNvSpPr>
          <p:nvPr>
            <p:ph type="body" sz="quarter" idx="10"/>
          </p:nvPr>
        </p:nvSpPr>
        <p:spPr>
          <a:xfrm>
            <a:off x="586390" y="1722185"/>
            <a:ext cx="11018520" cy="6334106"/>
          </a:xfrm>
        </p:spPr>
        <p:txBody>
          <a:bodyPr/>
          <a:lstStyle/>
          <a:p>
            <a:pPr>
              <a:lnSpc>
                <a:spcPct val="100000"/>
              </a:lnSpc>
            </a:pPr>
            <a:r>
              <a:rPr lang="en-US" dirty="0">
                <a:latin typeface="+mn-lt"/>
              </a:rPr>
              <a:t>Indexing</a:t>
            </a:r>
          </a:p>
          <a:p>
            <a:pPr>
              <a:lnSpc>
                <a:spcPct val="100000"/>
              </a:lnSpc>
            </a:pPr>
            <a:endParaRPr lang="en-US" dirty="0">
              <a:latin typeface="+mn-lt"/>
            </a:endParaRPr>
          </a:p>
          <a:p>
            <a:pPr>
              <a:lnSpc>
                <a:spcPct val="100000"/>
              </a:lnSpc>
            </a:pPr>
            <a:r>
              <a:rPr lang="en-US" dirty="0">
                <a:latin typeface="+mn-lt"/>
              </a:rPr>
              <a:t>Use Heap tables</a:t>
            </a:r>
          </a:p>
          <a:p>
            <a:pPr>
              <a:lnSpc>
                <a:spcPct val="100000"/>
              </a:lnSpc>
            </a:pPr>
            <a:r>
              <a:rPr lang="en-US" dirty="0">
                <a:latin typeface="+mn-lt"/>
              </a:rPr>
              <a:t>Speed load performance by staging data in heap tables and temporary tables prior to running transformations.</a:t>
            </a:r>
          </a:p>
          <a:p>
            <a:pPr>
              <a:lnSpc>
                <a:spcPct val="100000"/>
              </a:lnSpc>
            </a:pPr>
            <a:endParaRPr lang="en-US" dirty="0">
              <a:latin typeface="+mn-lt"/>
            </a:endParaRPr>
          </a:p>
          <a:p>
            <a:r>
              <a:rPr lang="en-US" spc="-10" dirty="0">
                <a:latin typeface="+mn-lt"/>
                <a:cs typeface="Calibri"/>
              </a:rPr>
              <a:t>Only </a:t>
            </a:r>
            <a:r>
              <a:rPr lang="en-US" spc="-5" dirty="0">
                <a:latin typeface="+mn-lt"/>
                <a:cs typeface="Calibri"/>
              </a:rPr>
              <a:t>load </a:t>
            </a:r>
            <a:r>
              <a:rPr lang="en-US" spc="-20" dirty="0">
                <a:latin typeface="+mn-lt"/>
                <a:cs typeface="Calibri"/>
              </a:rPr>
              <a:t>to </a:t>
            </a:r>
            <a:r>
              <a:rPr lang="en-US" spc="-5" dirty="0">
                <a:latin typeface="+mn-lt"/>
                <a:cs typeface="Calibri"/>
              </a:rPr>
              <a:t>a </a:t>
            </a:r>
            <a:r>
              <a:rPr lang="en-US" spc="-10" dirty="0">
                <a:latin typeface="+mn-lt"/>
                <a:cs typeface="Calibri"/>
              </a:rPr>
              <a:t>CCI </a:t>
            </a:r>
            <a:r>
              <a:rPr lang="en-US" spc="-15" dirty="0">
                <a:latin typeface="+mn-lt"/>
                <a:cs typeface="Calibri"/>
              </a:rPr>
              <a:t>table </a:t>
            </a:r>
            <a:r>
              <a:rPr lang="en-US" spc="-10" dirty="0">
                <a:latin typeface="+mn-lt"/>
                <a:cs typeface="Calibri"/>
              </a:rPr>
              <a:t>if </a:t>
            </a:r>
            <a:r>
              <a:rPr lang="en-US" spc="-5" dirty="0">
                <a:latin typeface="+mn-lt"/>
                <a:cs typeface="Calibri"/>
              </a:rPr>
              <a:t>the </a:t>
            </a:r>
            <a:r>
              <a:rPr lang="en-US" spc="-20" dirty="0">
                <a:latin typeface="+mn-lt"/>
                <a:cs typeface="Calibri"/>
              </a:rPr>
              <a:t>test </a:t>
            </a:r>
            <a:r>
              <a:rPr lang="en-US" spc="-15" dirty="0">
                <a:latin typeface="+mn-lt"/>
                <a:cs typeface="Calibri"/>
              </a:rPr>
              <a:t>requires </a:t>
            </a:r>
            <a:r>
              <a:rPr lang="en-US" spc="-5" dirty="0">
                <a:latin typeface="+mn-lt"/>
                <a:cs typeface="Calibri"/>
              </a:rPr>
              <a:t>a load </a:t>
            </a:r>
            <a:r>
              <a:rPr lang="en-US" spc="-20" dirty="0">
                <a:latin typeface="+mn-lt"/>
                <a:cs typeface="Calibri"/>
              </a:rPr>
              <a:t>to </a:t>
            </a:r>
            <a:r>
              <a:rPr lang="en-US" spc="-5" dirty="0">
                <a:latin typeface="+mn-lt"/>
                <a:cs typeface="Calibri"/>
              </a:rPr>
              <a:t>a </a:t>
            </a:r>
            <a:r>
              <a:rPr lang="en-US" spc="-10" dirty="0">
                <a:latin typeface="+mn-lt"/>
                <a:cs typeface="Calibri"/>
              </a:rPr>
              <a:t>single table,  </a:t>
            </a:r>
            <a:r>
              <a:rPr lang="en-US" spc="-5" dirty="0">
                <a:latin typeface="+mn-lt"/>
                <a:cs typeface="Calibri"/>
              </a:rPr>
              <a:t>then </a:t>
            </a:r>
            <a:r>
              <a:rPr lang="en-US" spc="-20" dirty="0">
                <a:latin typeface="+mn-lt"/>
                <a:cs typeface="Calibri"/>
              </a:rPr>
              <a:t>complex </a:t>
            </a:r>
            <a:r>
              <a:rPr lang="en-US" spc="-5" dirty="0">
                <a:latin typeface="+mn-lt"/>
                <a:cs typeface="Calibri"/>
              </a:rPr>
              <a:t>end-user </a:t>
            </a:r>
            <a:r>
              <a:rPr lang="en-US" spc="-10" dirty="0">
                <a:latin typeface="+mn-lt"/>
                <a:cs typeface="Calibri"/>
              </a:rPr>
              <a:t>queries </a:t>
            </a:r>
            <a:r>
              <a:rPr lang="en-US" spc="-15" dirty="0">
                <a:latin typeface="+mn-lt"/>
                <a:cs typeface="Calibri"/>
              </a:rPr>
              <a:t>against </a:t>
            </a:r>
            <a:r>
              <a:rPr lang="en-US" spc="-10" dirty="0">
                <a:latin typeface="+mn-lt"/>
                <a:cs typeface="Calibri"/>
              </a:rPr>
              <a:t>that</a:t>
            </a:r>
            <a:r>
              <a:rPr lang="en-US" spc="142" dirty="0">
                <a:latin typeface="+mn-lt"/>
                <a:cs typeface="Calibri"/>
              </a:rPr>
              <a:t> </a:t>
            </a:r>
            <a:r>
              <a:rPr lang="en-US" spc="-15" dirty="0">
                <a:latin typeface="+mn-lt"/>
                <a:cs typeface="Calibri"/>
              </a:rPr>
              <a:t>table</a:t>
            </a:r>
            <a:r>
              <a:rPr lang="en-US" spc="-15" dirty="0">
                <a:latin typeface="Calibri"/>
                <a:cs typeface="Calibri"/>
              </a:rPr>
              <a:t>.</a:t>
            </a:r>
            <a:endParaRPr lang="en-US" dirty="0">
              <a:latin typeface="Calibri"/>
              <a:cs typeface="Calibri"/>
            </a:endParaRPr>
          </a:p>
          <a:p>
            <a:pPr>
              <a:lnSpc>
                <a:spcPct val="100000"/>
              </a:lnSpc>
            </a:pPr>
            <a:endParaRPr lang="en-US" sz="2800" b="1" dirty="0"/>
          </a:p>
          <a:p>
            <a:endParaRPr lang="en-US" sz="3967" dirty="0"/>
          </a:p>
          <a:p>
            <a:pPr lvl="1"/>
            <a:r>
              <a:rPr lang="en-US" sz="200" dirty="0"/>
              <a:t>as</a:t>
            </a:r>
          </a:p>
          <a:p>
            <a:endParaRPr lang="en-US" sz="4000" dirty="0"/>
          </a:p>
          <a:p>
            <a:endParaRPr lang="en-US" dirty="0"/>
          </a:p>
        </p:txBody>
      </p:sp>
    </p:spTree>
    <p:extLst>
      <p:ext uri="{BB962C8B-B14F-4D97-AF65-F5344CB8AC3E}">
        <p14:creationId xmlns:p14="http://schemas.microsoft.com/office/powerpoint/2010/main" val="4126630363"/>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E64472F-6084-46EC-A165-7396C457B8E9}"/>
              </a:ext>
            </a:extLst>
          </p:cNvPr>
          <p:cNvSpPr>
            <a:spLocks noGrp="1"/>
          </p:cNvSpPr>
          <p:nvPr>
            <p:ph type="title"/>
          </p:nvPr>
        </p:nvSpPr>
        <p:spPr/>
        <p:txBody>
          <a:bodyPr/>
          <a:lstStyle/>
          <a:p>
            <a:r>
              <a:rPr lang="en-US"/>
              <a:t>Ingest and Store – Loading staging tables</a:t>
            </a:r>
          </a:p>
        </p:txBody>
      </p:sp>
      <p:sp>
        <p:nvSpPr>
          <p:cNvPr id="2" name="Text Placeholder 1">
            <a:extLst>
              <a:ext uri="{FF2B5EF4-FFF2-40B4-BE49-F238E27FC236}">
                <a16:creationId xmlns:a16="http://schemas.microsoft.com/office/drawing/2014/main" id="{AE1899AE-2979-4E05-AC56-BA44B9D6B2B7}"/>
              </a:ext>
            </a:extLst>
          </p:cNvPr>
          <p:cNvSpPr>
            <a:spLocks noGrp="1"/>
          </p:cNvSpPr>
          <p:nvPr>
            <p:ph type="body" sz="quarter" idx="10"/>
          </p:nvPr>
        </p:nvSpPr>
        <p:spPr>
          <a:xfrm>
            <a:off x="584201" y="1435781"/>
            <a:ext cx="11018520" cy="6372460"/>
          </a:xfrm>
        </p:spPr>
        <p:txBody>
          <a:bodyPr/>
          <a:lstStyle/>
          <a:p>
            <a:pPr marL="0" indent="0">
              <a:buNone/>
            </a:pPr>
            <a:r>
              <a:rPr lang="en-US" sz="2353" dirty="0">
                <a:latin typeface="+mn-lt"/>
              </a:rPr>
              <a:t>Distribution</a:t>
            </a:r>
          </a:p>
          <a:p>
            <a:endParaRPr lang="en-US" sz="2353" dirty="0">
              <a:latin typeface="+mn-lt"/>
            </a:endParaRPr>
          </a:p>
          <a:p>
            <a:pPr marL="0" indent="0">
              <a:buNone/>
            </a:pPr>
            <a:r>
              <a:rPr lang="en-US" sz="2353" dirty="0">
                <a:latin typeface="+mn-lt"/>
              </a:rPr>
              <a:t>Use Round Robin Distribution for: </a:t>
            </a:r>
          </a:p>
          <a:p>
            <a:r>
              <a:rPr lang="en-US" sz="2353" dirty="0">
                <a:latin typeface="+mn-lt"/>
              </a:rPr>
              <a:t>Potentially useful tables created from raw input. </a:t>
            </a:r>
          </a:p>
          <a:p>
            <a:r>
              <a:rPr lang="en-US" sz="2353" dirty="0">
                <a:latin typeface="+mn-lt"/>
              </a:rPr>
              <a:t>Temporary staging tables used in data preparation.</a:t>
            </a:r>
          </a:p>
          <a:p>
            <a:pPr marL="0" indent="0">
              <a:buNone/>
            </a:pPr>
            <a:endParaRPr lang="en-US" sz="2353" dirty="0">
              <a:latin typeface="+mn-lt"/>
            </a:endParaRPr>
          </a:p>
          <a:p>
            <a:pPr marL="0" indent="0">
              <a:buNone/>
            </a:pPr>
            <a:r>
              <a:rPr lang="en-US" sz="2353" dirty="0">
                <a:latin typeface="+mn-lt"/>
              </a:rPr>
              <a:t>Other distribution considerations:</a:t>
            </a:r>
          </a:p>
          <a:p>
            <a:r>
              <a:rPr lang="en-US" sz="2353" dirty="0">
                <a:latin typeface="+mn-lt"/>
              </a:rPr>
              <a:t>Never load to a REPLICATED table</a:t>
            </a:r>
          </a:p>
          <a:p>
            <a:r>
              <a:rPr lang="en-US" sz="2353" dirty="0">
                <a:latin typeface="+mn-lt"/>
              </a:rPr>
              <a:t>Load to a ROUND_ROBIN table if the test is ONLY raw ingestion  performance, or if the table is very small</a:t>
            </a:r>
          </a:p>
          <a:p>
            <a:r>
              <a:rPr lang="en-US" sz="2353" dirty="0">
                <a:latin typeface="+mn-lt"/>
              </a:rPr>
              <a:t>Load to a HASH table if the task is a pipeline with subsequent transformations using the loaded table</a:t>
            </a:r>
          </a:p>
          <a:p>
            <a:pPr marL="0" indent="0">
              <a:buNone/>
            </a:pPr>
            <a:endParaRPr lang="en-US" sz="2353" dirty="0">
              <a:latin typeface="+mn-lt"/>
            </a:endParaRPr>
          </a:p>
          <a:p>
            <a:endParaRPr lang="en-US" sz="2353" dirty="0">
              <a:latin typeface="+mn-lt"/>
            </a:endParaRPr>
          </a:p>
          <a:p>
            <a:endParaRPr lang="en-US" sz="2353" dirty="0">
              <a:latin typeface="+mn-lt"/>
            </a:endParaRPr>
          </a:p>
        </p:txBody>
      </p:sp>
    </p:spTree>
    <p:extLst>
      <p:ext uri="{BB962C8B-B14F-4D97-AF65-F5344CB8AC3E}">
        <p14:creationId xmlns:p14="http://schemas.microsoft.com/office/powerpoint/2010/main" val="2103438754"/>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88263" y="457622"/>
            <a:ext cx="11018520" cy="690525"/>
          </a:xfrm>
          <a:prstGeom prst="rect">
            <a:avLst/>
          </a:prstGeom>
        </p:spPr>
        <p:txBody>
          <a:bodyPr vert="horz" wrap="square" lIns="0" tIns="13333" rIns="0" bIns="0" rtlCol="0" anchor="t">
            <a:spAutoFit/>
          </a:bodyPr>
          <a:lstStyle/>
          <a:p>
            <a:pPr marL="12698">
              <a:spcBef>
                <a:spcPts val="105"/>
              </a:spcBef>
            </a:pPr>
            <a:r>
              <a:rPr lang="en-US" sz="4400" spc="-5"/>
              <a:t>Ingest – Scaling to shorten duration</a:t>
            </a:r>
            <a:endParaRPr sz="4400"/>
          </a:p>
        </p:txBody>
      </p:sp>
      <p:sp>
        <p:nvSpPr>
          <p:cNvPr id="4" name="Text Placeholder 3">
            <a:extLst>
              <a:ext uri="{FF2B5EF4-FFF2-40B4-BE49-F238E27FC236}">
                <a16:creationId xmlns:a16="http://schemas.microsoft.com/office/drawing/2014/main" id="{3E20B32D-7608-479B-9E10-C8BEDFAA6D0A}"/>
              </a:ext>
            </a:extLst>
          </p:cNvPr>
          <p:cNvSpPr>
            <a:spLocks noGrp="1"/>
          </p:cNvSpPr>
          <p:nvPr>
            <p:ph type="body" sz="quarter" idx="10"/>
          </p:nvPr>
        </p:nvSpPr>
        <p:spPr>
          <a:xfrm>
            <a:off x="584201" y="1435781"/>
            <a:ext cx="11018520" cy="5274679"/>
          </a:xfrm>
        </p:spPr>
        <p:txBody>
          <a:bodyPr/>
          <a:lstStyle/>
          <a:p>
            <a:pPr marL="12063" indent="0">
              <a:spcBef>
                <a:spcPts val="95"/>
              </a:spcBef>
              <a:buNone/>
              <a:tabLst>
                <a:tab pos="241889" algn="l"/>
              </a:tabLst>
            </a:pPr>
            <a:r>
              <a:rPr lang="en-US" spc="-5" dirty="0">
                <a:latin typeface="Calibri"/>
                <a:cs typeface="Calibri"/>
              </a:rPr>
              <a:t>Ingestion duration is correlated with the number of DWU’s allocated to the SQL Pool.</a:t>
            </a:r>
          </a:p>
          <a:p>
            <a:pPr marL="12063" indent="0">
              <a:spcBef>
                <a:spcPts val="95"/>
              </a:spcBef>
              <a:buNone/>
              <a:tabLst>
                <a:tab pos="241889" algn="l"/>
              </a:tabLst>
            </a:pPr>
            <a:endParaRPr lang="en-US" spc="-5" dirty="0">
              <a:latin typeface="Calibri"/>
              <a:cs typeface="Calibri"/>
            </a:endParaRPr>
          </a:p>
          <a:p>
            <a:pPr marL="12063" indent="0">
              <a:spcBef>
                <a:spcPts val="95"/>
              </a:spcBef>
              <a:buNone/>
              <a:tabLst>
                <a:tab pos="241889" algn="l"/>
              </a:tabLst>
            </a:pPr>
            <a:r>
              <a:rPr lang="en-US" spc="-5" dirty="0">
                <a:latin typeface="Calibri"/>
                <a:cs typeface="Calibri"/>
              </a:rPr>
              <a:t>For every </a:t>
            </a:r>
            <a:r>
              <a:rPr lang="en-US" i="1" spc="-5" dirty="0">
                <a:latin typeface="Calibri"/>
                <a:cs typeface="Calibri"/>
              </a:rPr>
              <a:t>doubling</a:t>
            </a:r>
            <a:r>
              <a:rPr lang="en-US" spc="-5" dirty="0">
                <a:latin typeface="Calibri"/>
                <a:cs typeface="Calibri"/>
              </a:rPr>
              <a:t> of the DWU’s you </a:t>
            </a:r>
            <a:r>
              <a:rPr lang="en-US" i="1" spc="-5" dirty="0">
                <a:latin typeface="Calibri"/>
                <a:cs typeface="Calibri"/>
              </a:rPr>
              <a:t>halve</a:t>
            </a:r>
            <a:r>
              <a:rPr lang="en-US" spc="-5" dirty="0">
                <a:latin typeface="Calibri"/>
                <a:cs typeface="Calibri"/>
              </a:rPr>
              <a:t> the ingestion time.</a:t>
            </a:r>
          </a:p>
          <a:p>
            <a:pPr marL="12063" indent="0">
              <a:spcBef>
                <a:spcPts val="95"/>
              </a:spcBef>
              <a:buNone/>
              <a:tabLst>
                <a:tab pos="241889" algn="l"/>
              </a:tabLst>
            </a:pPr>
            <a:endParaRPr lang="en-US" spc="-5" dirty="0">
              <a:latin typeface="Calibri"/>
              <a:cs typeface="Calibri"/>
            </a:endParaRPr>
          </a:p>
          <a:p>
            <a:pPr marL="12063" indent="0">
              <a:spcBef>
                <a:spcPts val="95"/>
              </a:spcBef>
              <a:buNone/>
              <a:tabLst>
                <a:tab pos="241889" algn="l"/>
              </a:tabLst>
            </a:pPr>
            <a:r>
              <a:rPr lang="en-US" b="1" spc="-5" dirty="0">
                <a:latin typeface="Calibri"/>
                <a:cs typeface="Calibri"/>
              </a:rPr>
              <a:t>2d =</a:t>
            </a:r>
            <a:r>
              <a:rPr lang="en-US" b="1" spc="25" dirty="0">
                <a:latin typeface="Calibri"/>
                <a:cs typeface="Calibri"/>
              </a:rPr>
              <a:t> </a:t>
            </a:r>
            <a:r>
              <a:rPr lang="en-US" b="1" spc="-5" dirty="0">
                <a:latin typeface="Calibri"/>
                <a:cs typeface="Calibri"/>
              </a:rPr>
              <a:t>t/2</a:t>
            </a:r>
            <a:endParaRPr lang="en-US" b="1" dirty="0">
              <a:latin typeface="Calibri"/>
              <a:cs typeface="Calibri"/>
            </a:endParaRPr>
          </a:p>
          <a:p>
            <a:pPr marL="12698" indent="0">
              <a:lnSpc>
                <a:spcPts val="3189"/>
              </a:lnSpc>
              <a:spcBef>
                <a:spcPts val="2690"/>
              </a:spcBef>
              <a:buNone/>
              <a:tabLst>
                <a:tab pos="926922" algn="l"/>
              </a:tabLst>
            </a:pPr>
            <a:r>
              <a:rPr lang="en-US" spc="-5" dirty="0">
                <a:latin typeface="Calibri"/>
                <a:cs typeface="Calibri"/>
              </a:rPr>
              <a:t>d: </a:t>
            </a:r>
            <a:r>
              <a:rPr lang="en-US" spc="-15" dirty="0">
                <a:latin typeface="Calibri"/>
                <a:cs typeface="Calibri"/>
              </a:rPr>
              <a:t>DWU</a:t>
            </a:r>
            <a:endParaRPr lang="en-US" dirty="0">
              <a:latin typeface="Calibri"/>
              <a:cs typeface="Calibri"/>
            </a:endParaRPr>
          </a:p>
          <a:p>
            <a:pPr marL="12698" indent="0">
              <a:lnSpc>
                <a:spcPts val="3189"/>
              </a:lnSpc>
              <a:buNone/>
              <a:tabLst>
                <a:tab pos="926922" algn="l"/>
              </a:tabLst>
            </a:pPr>
            <a:r>
              <a:rPr lang="en-US" spc="-5" dirty="0">
                <a:latin typeface="Calibri"/>
                <a:cs typeface="Calibri"/>
              </a:rPr>
              <a:t>T: </a:t>
            </a:r>
            <a:r>
              <a:rPr lang="en-US" spc="-10" dirty="0">
                <a:latin typeface="Calibri"/>
                <a:cs typeface="Calibri"/>
              </a:rPr>
              <a:t>ingestion</a:t>
            </a:r>
            <a:r>
              <a:rPr lang="en-US" spc="25" dirty="0">
                <a:latin typeface="Calibri"/>
                <a:cs typeface="Calibri"/>
              </a:rPr>
              <a:t> </a:t>
            </a:r>
            <a:r>
              <a:rPr lang="en-US" spc="-5" dirty="0">
                <a:latin typeface="Calibri"/>
                <a:cs typeface="Calibri"/>
              </a:rPr>
              <a:t>time</a:t>
            </a:r>
            <a:endParaRPr lang="en-US" dirty="0">
              <a:latin typeface="Calibri"/>
              <a:cs typeface="Calibri"/>
            </a:endParaRPr>
          </a:p>
          <a:p>
            <a:pPr>
              <a:spcBef>
                <a:spcPts val="35"/>
              </a:spcBef>
            </a:pPr>
            <a:endParaRPr lang="en-US" dirty="0">
              <a:latin typeface="Calibri"/>
              <a:cs typeface="Calibri"/>
            </a:endParaRPr>
          </a:p>
          <a:p>
            <a:pPr marL="12063" indent="0">
              <a:buNone/>
              <a:tabLst>
                <a:tab pos="241889" algn="l"/>
              </a:tabLst>
            </a:pPr>
            <a:r>
              <a:rPr lang="en-US" spc="-10" dirty="0">
                <a:latin typeface="Calibri"/>
                <a:cs typeface="Calibri"/>
              </a:rPr>
              <a:t>Only </a:t>
            </a:r>
            <a:r>
              <a:rPr lang="en-US" spc="-5" dirty="0">
                <a:latin typeface="Calibri"/>
                <a:cs typeface="Calibri"/>
              </a:rPr>
              <a:t>applies </a:t>
            </a:r>
            <a:r>
              <a:rPr lang="en-US" spc="-20" dirty="0">
                <a:latin typeface="Calibri"/>
                <a:cs typeface="Calibri"/>
              </a:rPr>
              <a:t>from </a:t>
            </a:r>
            <a:r>
              <a:rPr lang="en-US" spc="-10" dirty="0">
                <a:latin typeface="Calibri"/>
                <a:cs typeface="Calibri"/>
              </a:rPr>
              <a:t>DWU500c </a:t>
            </a:r>
            <a:r>
              <a:rPr lang="en-US" spc="-5" dirty="0">
                <a:latin typeface="Calibri"/>
                <a:cs typeface="Calibri"/>
              </a:rPr>
              <a:t>–</a:t>
            </a:r>
            <a:r>
              <a:rPr lang="en-US" spc="135" dirty="0">
                <a:latin typeface="Calibri"/>
                <a:cs typeface="Calibri"/>
              </a:rPr>
              <a:t> </a:t>
            </a:r>
            <a:r>
              <a:rPr lang="en-US" spc="-10" dirty="0">
                <a:latin typeface="Calibri"/>
                <a:cs typeface="Calibri"/>
              </a:rPr>
              <a:t>DWU30000c</a:t>
            </a:r>
            <a:endParaRPr lang="en-US" dirty="0">
              <a:latin typeface="Calibri"/>
              <a:cs typeface="Calibri"/>
            </a:endParaRPr>
          </a:p>
          <a:p>
            <a:endParaRPr lang="en-US" dirty="0"/>
          </a:p>
        </p:txBody>
      </p:sp>
    </p:spTree>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F4654E-CFBA-4B06-ABC7-3E849109B94D}"/>
              </a:ext>
            </a:extLst>
          </p:cNvPr>
          <p:cNvSpPr>
            <a:spLocks noGrp="1"/>
          </p:cNvSpPr>
          <p:nvPr>
            <p:ph type="title"/>
          </p:nvPr>
        </p:nvSpPr>
        <p:spPr/>
        <p:txBody>
          <a:bodyPr/>
          <a:lstStyle/>
          <a:p>
            <a:r>
              <a:rPr lang="en-US" dirty="0"/>
              <a:t>Export to files with CETAS</a:t>
            </a:r>
          </a:p>
        </p:txBody>
      </p:sp>
      <p:sp>
        <p:nvSpPr>
          <p:cNvPr id="3" name="Text Placeholder 2">
            <a:extLst>
              <a:ext uri="{FF2B5EF4-FFF2-40B4-BE49-F238E27FC236}">
                <a16:creationId xmlns:a16="http://schemas.microsoft.com/office/drawing/2014/main" id="{EF533322-4C19-4096-8C57-65448A54A733}"/>
              </a:ext>
            </a:extLst>
          </p:cNvPr>
          <p:cNvSpPr>
            <a:spLocks noGrp="1"/>
          </p:cNvSpPr>
          <p:nvPr>
            <p:ph type="body" sz="quarter" idx="10"/>
          </p:nvPr>
        </p:nvSpPr>
        <p:spPr>
          <a:xfrm>
            <a:off x="584200" y="1435497"/>
            <a:ext cx="11018520" cy="4984698"/>
          </a:xfrm>
        </p:spPr>
        <p:txBody>
          <a:bodyPr/>
          <a:lstStyle/>
          <a:p>
            <a:pPr marL="0" indent="0">
              <a:buNone/>
            </a:pPr>
            <a:r>
              <a:rPr lang="en-US" dirty="0">
                <a:latin typeface="+mn-lt"/>
              </a:rPr>
              <a:t>CETAS = parallel operation that creates external table metadata and exports the SELECT query results to a set of files in your storage account.</a:t>
            </a:r>
          </a:p>
          <a:p>
            <a:pPr marL="0" indent="0">
              <a:buNone/>
            </a:pPr>
            <a:endParaRPr lang="en-US" dirty="0">
              <a:latin typeface="+mn-lt"/>
            </a:endParaRPr>
          </a:p>
          <a:p>
            <a:pPr marL="0" indent="0">
              <a:buNone/>
            </a:pPr>
            <a:r>
              <a:rPr lang="en-US" dirty="0">
                <a:latin typeface="+mn-lt"/>
              </a:rPr>
              <a:t>Store frequently used parts of queries, like joined reference tables, to a new set of files. You can then join to this single external table instead of repeating common joins in multiple queries.</a:t>
            </a:r>
          </a:p>
          <a:p>
            <a:pPr marL="0" indent="0">
              <a:buNone/>
            </a:pPr>
            <a:endParaRPr lang="en-US" dirty="0">
              <a:latin typeface="+mn-lt"/>
            </a:endParaRPr>
          </a:p>
          <a:p>
            <a:pPr marL="0" indent="0">
              <a:buNone/>
            </a:pPr>
            <a:r>
              <a:rPr lang="en-US" dirty="0">
                <a:latin typeface="+mn-lt"/>
              </a:rPr>
              <a:t>As CETAS generates Parquet files, statistics will be automatically created when the first query targets this external table, resulting in improved performance.</a:t>
            </a:r>
          </a:p>
        </p:txBody>
      </p:sp>
    </p:spTree>
    <p:extLst>
      <p:ext uri="{BB962C8B-B14F-4D97-AF65-F5344CB8AC3E}">
        <p14:creationId xmlns:p14="http://schemas.microsoft.com/office/powerpoint/2010/main" val="2741980206"/>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8E0DD-B5C0-42BD-AD53-C285EF2A376F}"/>
              </a:ext>
            </a:extLst>
          </p:cNvPr>
          <p:cNvSpPr>
            <a:spLocks noGrp="1"/>
          </p:cNvSpPr>
          <p:nvPr>
            <p:ph type="title"/>
          </p:nvPr>
        </p:nvSpPr>
        <p:spPr>
          <a:xfrm>
            <a:off x="585764" y="2579749"/>
            <a:ext cx="2033814" cy="553982"/>
          </a:xfrm>
        </p:spPr>
        <p:txBody>
          <a:bodyPr/>
          <a:lstStyle/>
          <a:p>
            <a:r>
              <a:rPr lang="en-US" dirty="0"/>
              <a:t>Pop Quiz</a:t>
            </a:r>
          </a:p>
        </p:txBody>
      </p:sp>
      <p:sp>
        <p:nvSpPr>
          <p:cNvPr id="3" name="Text Placeholder 2">
            <a:extLst>
              <a:ext uri="{FF2B5EF4-FFF2-40B4-BE49-F238E27FC236}">
                <a16:creationId xmlns:a16="http://schemas.microsoft.com/office/drawing/2014/main" id="{719A5F27-4C6F-40AD-8655-81C0D6D686A0}"/>
              </a:ext>
            </a:extLst>
          </p:cNvPr>
          <p:cNvSpPr>
            <a:spLocks noGrp="1"/>
          </p:cNvSpPr>
          <p:nvPr>
            <p:ph type="body" sz="quarter" idx="10"/>
          </p:nvPr>
        </p:nvSpPr>
        <p:spPr>
          <a:xfrm>
            <a:off x="585764" y="3535511"/>
            <a:ext cx="4603011" cy="615522"/>
          </a:xfrm>
        </p:spPr>
        <p:txBody>
          <a:bodyPr/>
          <a:lstStyle/>
          <a:p>
            <a:r>
              <a:rPr lang="en-US" dirty="0"/>
              <a:t>True or False: Both COPY command AND Polybase require CONTROL permission</a:t>
            </a:r>
          </a:p>
        </p:txBody>
      </p:sp>
      <p:sp>
        <p:nvSpPr>
          <p:cNvPr id="113" name="Rectangle: Rounded Corners 112">
            <a:extLst>
              <a:ext uri="{FF2B5EF4-FFF2-40B4-BE49-F238E27FC236}">
                <a16:creationId xmlns:a16="http://schemas.microsoft.com/office/drawing/2014/main" id="{676E08DA-CE8B-472F-9BB9-1AB16D390DFD}"/>
              </a:ext>
            </a:extLst>
          </p:cNvPr>
          <p:cNvSpPr/>
          <p:nvPr/>
        </p:nvSpPr>
        <p:spPr bwMode="auto">
          <a:xfrm>
            <a:off x="955032" y="5149224"/>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TRUE</a:t>
            </a:r>
          </a:p>
        </p:txBody>
      </p:sp>
      <p:sp>
        <p:nvSpPr>
          <p:cNvPr id="5" name="Rectangle: Rounded Corners 4">
            <a:extLst>
              <a:ext uri="{FF2B5EF4-FFF2-40B4-BE49-F238E27FC236}">
                <a16:creationId xmlns:a16="http://schemas.microsoft.com/office/drawing/2014/main" id="{467C6208-0493-4133-BEBF-FB6225800BC0}"/>
              </a:ext>
            </a:extLst>
          </p:cNvPr>
          <p:cNvSpPr/>
          <p:nvPr/>
        </p:nvSpPr>
        <p:spPr bwMode="auto">
          <a:xfrm>
            <a:off x="2367038" y="5149224"/>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FALSE</a:t>
            </a:r>
          </a:p>
        </p:txBody>
      </p:sp>
      <p:grpSp>
        <p:nvGrpSpPr>
          <p:cNvPr id="7" name="Group 6">
            <a:extLst>
              <a:ext uri="{FF2B5EF4-FFF2-40B4-BE49-F238E27FC236}">
                <a16:creationId xmlns:a16="http://schemas.microsoft.com/office/drawing/2014/main" id="{AAD4DFDD-4AFF-4D8D-8F18-A83F687A5321}"/>
              </a:ext>
            </a:extLst>
          </p:cNvPr>
          <p:cNvGrpSpPr/>
          <p:nvPr/>
        </p:nvGrpSpPr>
        <p:grpSpPr>
          <a:xfrm>
            <a:off x="6150774" y="644508"/>
            <a:ext cx="5177293" cy="5466662"/>
            <a:chOff x="8923338" y="96838"/>
            <a:chExt cx="1050925" cy="1109663"/>
          </a:xfrm>
        </p:grpSpPr>
        <p:sp>
          <p:nvSpPr>
            <p:cNvPr id="122" name="Freeform 1437">
              <a:extLst>
                <a:ext uri="{FF2B5EF4-FFF2-40B4-BE49-F238E27FC236}">
                  <a16:creationId xmlns:a16="http://schemas.microsoft.com/office/drawing/2014/main" id="{6582092A-90A8-4C5F-A145-2F08387EC74F}"/>
                </a:ext>
              </a:extLst>
            </p:cNvPr>
            <p:cNvSpPr>
              <a:spLocks/>
            </p:cNvSpPr>
            <p:nvPr/>
          </p:nvSpPr>
          <p:spPr bwMode="auto">
            <a:xfrm>
              <a:off x="9488488" y="1008063"/>
              <a:ext cx="485775" cy="198438"/>
            </a:xfrm>
            <a:custGeom>
              <a:avLst/>
              <a:gdLst>
                <a:gd name="T0" fmla="*/ 153 w 166"/>
                <a:gd name="T1" fmla="*/ 41 h 68"/>
                <a:gd name="T2" fmla="*/ 145 w 166"/>
                <a:gd name="T3" fmla="*/ 43 h 68"/>
                <a:gd name="T4" fmla="*/ 145 w 166"/>
                <a:gd name="T5" fmla="*/ 42 h 68"/>
                <a:gd name="T6" fmla="*/ 119 w 166"/>
                <a:gd name="T7" fmla="*/ 16 h 68"/>
                <a:gd name="T8" fmla="*/ 101 w 166"/>
                <a:gd name="T9" fmla="*/ 23 h 68"/>
                <a:gd name="T10" fmla="*/ 69 w 166"/>
                <a:gd name="T11" fmla="*/ 0 h 68"/>
                <a:gd name="T12" fmla="*/ 35 w 166"/>
                <a:gd name="T13" fmla="*/ 34 h 68"/>
                <a:gd name="T14" fmla="*/ 20 w 166"/>
                <a:gd name="T15" fmla="*/ 27 h 68"/>
                <a:gd name="T16" fmla="*/ 0 w 166"/>
                <a:gd name="T17" fmla="*/ 48 h 68"/>
                <a:gd name="T18" fmla="*/ 20 w 166"/>
                <a:gd name="T19" fmla="*/ 68 h 68"/>
                <a:gd name="T20" fmla="*/ 153 w 166"/>
                <a:gd name="T21" fmla="*/ 68 h 68"/>
                <a:gd name="T22" fmla="*/ 166 w 166"/>
                <a:gd name="T23" fmla="*/ 55 h 68"/>
                <a:gd name="T24" fmla="*/ 153 w 166"/>
                <a:gd name="T25" fmla="*/ 4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6" h="68">
                  <a:moveTo>
                    <a:pt x="153" y="41"/>
                  </a:moveTo>
                  <a:cubicBezTo>
                    <a:pt x="150" y="41"/>
                    <a:pt x="147" y="42"/>
                    <a:pt x="145" y="43"/>
                  </a:cubicBezTo>
                  <a:cubicBezTo>
                    <a:pt x="145" y="43"/>
                    <a:pt x="145" y="42"/>
                    <a:pt x="145" y="42"/>
                  </a:cubicBezTo>
                  <a:cubicBezTo>
                    <a:pt x="145" y="27"/>
                    <a:pt x="134" y="16"/>
                    <a:pt x="119" y="16"/>
                  </a:cubicBezTo>
                  <a:cubicBezTo>
                    <a:pt x="112" y="16"/>
                    <a:pt x="106" y="18"/>
                    <a:pt x="101" y="23"/>
                  </a:cubicBezTo>
                  <a:cubicBezTo>
                    <a:pt x="96" y="10"/>
                    <a:pt x="84" y="0"/>
                    <a:pt x="69" y="0"/>
                  </a:cubicBezTo>
                  <a:cubicBezTo>
                    <a:pt x="50" y="0"/>
                    <a:pt x="35" y="15"/>
                    <a:pt x="35" y="34"/>
                  </a:cubicBezTo>
                  <a:cubicBezTo>
                    <a:pt x="31" y="30"/>
                    <a:pt x="26" y="27"/>
                    <a:pt x="20" y="27"/>
                  </a:cubicBezTo>
                  <a:cubicBezTo>
                    <a:pt x="9" y="27"/>
                    <a:pt x="0" y="37"/>
                    <a:pt x="0" y="48"/>
                  </a:cubicBezTo>
                  <a:cubicBezTo>
                    <a:pt x="0" y="59"/>
                    <a:pt x="9" y="68"/>
                    <a:pt x="20" y="68"/>
                  </a:cubicBezTo>
                  <a:cubicBezTo>
                    <a:pt x="153" y="68"/>
                    <a:pt x="153" y="68"/>
                    <a:pt x="153" y="68"/>
                  </a:cubicBezTo>
                  <a:cubicBezTo>
                    <a:pt x="160" y="68"/>
                    <a:pt x="166" y="62"/>
                    <a:pt x="166" y="55"/>
                  </a:cubicBezTo>
                  <a:cubicBezTo>
                    <a:pt x="166" y="47"/>
                    <a:pt x="160" y="41"/>
                    <a:pt x="153" y="4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3" name="Freeform 1438">
              <a:extLst>
                <a:ext uri="{FF2B5EF4-FFF2-40B4-BE49-F238E27FC236}">
                  <a16:creationId xmlns:a16="http://schemas.microsoft.com/office/drawing/2014/main" id="{69587E78-B996-4B6A-B50D-E42F232A0A07}"/>
                </a:ext>
              </a:extLst>
            </p:cNvPr>
            <p:cNvSpPr>
              <a:spLocks/>
            </p:cNvSpPr>
            <p:nvPr/>
          </p:nvSpPr>
          <p:spPr bwMode="auto">
            <a:xfrm>
              <a:off x="8923338" y="787400"/>
              <a:ext cx="638175" cy="263525"/>
            </a:xfrm>
            <a:custGeom>
              <a:avLst/>
              <a:gdLst>
                <a:gd name="T0" fmla="*/ 16 w 218"/>
                <a:gd name="T1" fmla="*/ 58 h 90"/>
                <a:gd name="T2" fmla="*/ 28 w 218"/>
                <a:gd name="T3" fmla="*/ 63 h 90"/>
                <a:gd name="T4" fmla="*/ 27 w 218"/>
                <a:gd name="T5" fmla="*/ 60 h 90"/>
                <a:gd name="T6" fmla="*/ 57 w 218"/>
                <a:gd name="T7" fmla="*/ 30 h 90"/>
                <a:gd name="T8" fmla="*/ 83 w 218"/>
                <a:gd name="T9" fmla="*/ 45 h 90"/>
                <a:gd name="T10" fmla="*/ 83 w 218"/>
                <a:gd name="T11" fmla="*/ 45 h 90"/>
                <a:gd name="T12" fmla="*/ 128 w 218"/>
                <a:gd name="T13" fmla="*/ 0 h 90"/>
                <a:gd name="T14" fmla="*/ 173 w 218"/>
                <a:gd name="T15" fmla="*/ 45 h 90"/>
                <a:gd name="T16" fmla="*/ 172 w 218"/>
                <a:gd name="T17" fmla="*/ 54 h 90"/>
                <a:gd name="T18" fmla="*/ 193 w 218"/>
                <a:gd name="T19" fmla="*/ 42 h 90"/>
                <a:gd name="T20" fmla="*/ 218 w 218"/>
                <a:gd name="T21" fmla="*/ 66 h 90"/>
                <a:gd name="T22" fmla="*/ 193 w 218"/>
                <a:gd name="T23" fmla="*/ 90 h 90"/>
                <a:gd name="T24" fmla="*/ 128 w 218"/>
                <a:gd name="T25" fmla="*/ 90 h 90"/>
                <a:gd name="T26" fmla="*/ 57 w 218"/>
                <a:gd name="T27" fmla="*/ 90 h 90"/>
                <a:gd name="T28" fmla="*/ 16 w 218"/>
                <a:gd name="T29" fmla="*/ 90 h 90"/>
                <a:gd name="T30" fmla="*/ 0 w 218"/>
                <a:gd name="T31" fmla="*/ 74 h 90"/>
                <a:gd name="T32" fmla="*/ 16 w 218"/>
                <a:gd name="T33" fmla="*/ 58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8" h="90">
                  <a:moveTo>
                    <a:pt x="16" y="58"/>
                  </a:moveTo>
                  <a:cubicBezTo>
                    <a:pt x="20" y="58"/>
                    <a:pt x="25" y="60"/>
                    <a:pt x="28" y="63"/>
                  </a:cubicBezTo>
                  <a:cubicBezTo>
                    <a:pt x="27" y="62"/>
                    <a:pt x="27" y="61"/>
                    <a:pt x="27" y="60"/>
                  </a:cubicBezTo>
                  <a:cubicBezTo>
                    <a:pt x="27" y="44"/>
                    <a:pt x="41" y="30"/>
                    <a:pt x="57" y="30"/>
                  </a:cubicBezTo>
                  <a:cubicBezTo>
                    <a:pt x="68" y="30"/>
                    <a:pt x="78" y="36"/>
                    <a:pt x="83" y="45"/>
                  </a:cubicBezTo>
                  <a:cubicBezTo>
                    <a:pt x="83" y="45"/>
                    <a:pt x="83" y="45"/>
                    <a:pt x="83" y="45"/>
                  </a:cubicBezTo>
                  <a:cubicBezTo>
                    <a:pt x="83" y="20"/>
                    <a:pt x="103" y="0"/>
                    <a:pt x="128" y="0"/>
                  </a:cubicBezTo>
                  <a:cubicBezTo>
                    <a:pt x="153" y="0"/>
                    <a:pt x="173" y="20"/>
                    <a:pt x="173" y="45"/>
                  </a:cubicBezTo>
                  <a:cubicBezTo>
                    <a:pt x="173" y="48"/>
                    <a:pt x="173" y="51"/>
                    <a:pt x="172" y="54"/>
                  </a:cubicBezTo>
                  <a:cubicBezTo>
                    <a:pt x="176" y="47"/>
                    <a:pt x="184" y="42"/>
                    <a:pt x="193" y="42"/>
                  </a:cubicBezTo>
                  <a:cubicBezTo>
                    <a:pt x="207" y="42"/>
                    <a:pt x="218" y="53"/>
                    <a:pt x="218" y="66"/>
                  </a:cubicBezTo>
                  <a:cubicBezTo>
                    <a:pt x="218" y="79"/>
                    <a:pt x="207" y="90"/>
                    <a:pt x="193" y="90"/>
                  </a:cubicBezTo>
                  <a:cubicBezTo>
                    <a:pt x="128" y="90"/>
                    <a:pt x="128" y="90"/>
                    <a:pt x="128" y="90"/>
                  </a:cubicBezTo>
                  <a:cubicBezTo>
                    <a:pt x="57" y="90"/>
                    <a:pt x="57" y="90"/>
                    <a:pt x="57" y="90"/>
                  </a:cubicBezTo>
                  <a:cubicBezTo>
                    <a:pt x="16" y="90"/>
                    <a:pt x="16" y="90"/>
                    <a:pt x="16" y="90"/>
                  </a:cubicBezTo>
                  <a:cubicBezTo>
                    <a:pt x="7" y="90"/>
                    <a:pt x="0" y="83"/>
                    <a:pt x="0" y="74"/>
                  </a:cubicBezTo>
                  <a:cubicBezTo>
                    <a:pt x="0" y="65"/>
                    <a:pt x="7" y="58"/>
                    <a:pt x="16" y="5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4" name="Freeform 1439">
              <a:extLst>
                <a:ext uri="{FF2B5EF4-FFF2-40B4-BE49-F238E27FC236}">
                  <a16:creationId xmlns:a16="http://schemas.microsoft.com/office/drawing/2014/main" id="{45B90F60-2304-4406-A781-BFA23D214525}"/>
                </a:ext>
              </a:extLst>
            </p:cNvPr>
            <p:cNvSpPr>
              <a:spLocks/>
            </p:cNvSpPr>
            <p:nvPr/>
          </p:nvSpPr>
          <p:spPr bwMode="auto">
            <a:xfrm>
              <a:off x="9093200" y="163513"/>
              <a:ext cx="122238" cy="85725"/>
            </a:xfrm>
            <a:custGeom>
              <a:avLst/>
              <a:gdLst>
                <a:gd name="T0" fmla="*/ 38 w 42"/>
                <a:gd name="T1" fmla="*/ 21 h 29"/>
                <a:gd name="T2" fmla="*/ 36 w 42"/>
                <a:gd name="T3" fmla="*/ 21 h 29"/>
                <a:gd name="T4" fmla="*/ 38 w 42"/>
                <a:gd name="T5" fmla="*/ 14 h 29"/>
                <a:gd name="T6" fmla="*/ 23 w 42"/>
                <a:gd name="T7" fmla="*/ 0 h 29"/>
                <a:gd name="T8" fmla="*/ 9 w 42"/>
                <a:gd name="T9" fmla="*/ 14 h 29"/>
                <a:gd name="T10" fmla="*/ 9 w 42"/>
                <a:gd name="T11" fmla="*/ 16 h 29"/>
                <a:gd name="T12" fmla="*/ 7 w 42"/>
                <a:gd name="T13" fmla="*/ 15 h 29"/>
                <a:gd name="T14" fmla="*/ 0 w 42"/>
                <a:gd name="T15" fmla="*/ 22 h 29"/>
                <a:gd name="T16" fmla="*/ 7 w 42"/>
                <a:gd name="T17" fmla="*/ 29 h 29"/>
                <a:gd name="T18" fmla="*/ 38 w 42"/>
                <a:gd name="T19" fmla="*/ 29 h 29"/>
                <a:gd name="T20" fmla="*/ 42 w 42"/>
                <a:gd name="T21" fmla="*/ 25 h 29"/>
                <a:gd name="T22" fmla="*/ 38 w 42"/>
                <a:gd name="T23"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 h="29">
                  <a:moveTo>
                    <a:pt x="38" y="21"/>
                  </a:moveTo>
                  <a:cubicBezTo>
                    <a:pt x="37" y="21"/>
                    <a:pt x="36" y="21"/>
                    <a:pt x="36" y="21"/>
                  </a:cubicBezTo>
                  <a:cubicBezTo>
                    <a:pt x="37" y="19"/>
                    <a:pt x="38" y="17"/>
                    <a:pt x="38" y="14"/>
                  </a:cubicBezTo>
                  <a:cubicBezTo>
                    <a:pt x="38" y="7"/>
                    <a:pt x="31" y="0"/>
                    <a:pt x="23" y="0"/>
                  </a:cubicBezTo>
                  <a:cubicBezTo>
                    <a:pt x="16" y="0"/>
                    <a:pt x="9" y="7"/>
                    <a:pt x="9" y="14"/>
                  </a:cubicBezTo>
                  <a:cubicBezTo>
                    <a:pt x="9" y="15"/>
                    <a:pt x="9" y="15"/>
                    <a:pt x="9" y="16"/>
                  </a:cubicBezTo>
                  <a:cubicBezTo>
                    <a:pt x="9" y="16"/>
                    <a:pt x="8" y="15"/>
                    <a:pt x="7" y="15"/>
                  </a:cubicBezTo>
                  <a:cubicBezTo>
                    <a:pt x="3" y="15"/>
                    <a:pt x="0" y="18"/>
                    <a:pt x="0" y="22"/>
                  </a:cubicBezTo>
                  <a:cubicBezTo>
                    <a:pt x="0" y="26"/>
                    <a:pt x="3" y="29"/>
                    <a:pt x="7" y="29"/>
                  </a:cubicBezTo>
                  <a:cubicBezTo>
                    <a:pt x="38" y="29"/>
                    <a:pt x="38" y="29"/>
                    <a:pt x="38" y="29"/>
                  </a:cubicBezTo>
                  <a:cubicBezTo>
                    <a:pt x="40" y="29"/>
                    <a:pt x="42" y="27"/>
                    <a:pt x="42" y="25"/>
                  </a:cubicBezTo>
                  <a:cubicBezTo>
                    <a:pt x="42" y="23"/>
                    <a:pt x="40" y="21"/>
                    <a:pt x="38" y="21"/>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5" name="Freeform 1440">
              <a:extLst>
                <a:ext uri="{FF2B5EF4-FFF2-40B4-BE49-F238E27FC236}">
                  <a16:creationId xmlns:a16="http://schemas.microsoft.com/office/drawing/2014/main" id="{D54D5F0C-5C9B-44A9-9830-98305C51FD92}"/>
                </a:ext>
              </a:extLst>
            </p:cNvPr>
            <p:cNvSpPr>
              <a:spLocks noEditPoints="1"/>
            </p:cNvSpPr>
            <p:nvPr/>
          </p:nvSpPr>
          <p:spPr bwMode="auto">
            <a:xfrm>
              <a:off x="9031288" y="96838"/>
              <a:ext cx="893763" cy="498475"/>
            </a:xfrm>
            <a:custGeom>
              <a:avLst/>
              <a:gdLst>
                <a:gd name="T0" fmla="*/ 293 w 305"/>
                <a:gd name="T1" fmla="*/ 147 h 170"/>
                <a:gd name="T2" fmla="*/ 285 w 305"/>
                <a:gd name="T3" fmla="*/ 150 h 170"/>
                <a:gd name="T4" fmla="*/ 285 w 305"/>
                <a:gd name="T5" fmla="*/ 149 h 170"/>
                <a:gd name="T6" fmla="*/ 264 w 305"/>
                <a:gd name="T7" fmla="*/ 128 h 170"/>
                <a:gd name="T8" fmla="*/ 249 w 305"/>
                <a:gd name="T9" fmla="*/ 134 h 170"/>
                <a:gd name="T10" fmla="*/ 249 w 305"/>
                <a:gd name="T11" fmla="*/ 116 h 170"/>
                <a:gd name="T12" fmla="*/ 237 w 305"/>
                <a:gd name="T13" fmla="*/ 116 h 170"/>
                <a:gd name="T14" fmla="*/ 236 w 305"/>
                <a:gd name="T15" fmla="*/ 115 h 170"/>
                <a:gd name="T16" fmla="*/ 236 w 305"/>
                <a:gd name="T17" fmla="*/ 47 h 170"/>
                <a:gd name="T18" fmla="*/ 197 w 305"/>
                <a:gd name="T19" fmla="*/ 47 h 170"/>
                <a:gd name="T20" fmla="*/ 197 w 305"/>
                <a:gd name="T21" fmla="*/ 72 h 170"/>
                <a:gd name="T22" fmla="*/ 177 w 305"/>
                <a:gd name="T23" fmla="*/ 72 h 170"/>
                <a:gd name="T24" fmla="*/ 177 w 305"/>
                <a:gd name="T25" fmla="*/ 19 h 170"/>
                <a:gd name="T26" fmla="*/ 145 w 305"/>
                <a:gd name="T27" fmla="*/ 19 h 170"/>
                <a:gd name="T28" fmla="*/ 145 w 305"/>
                <a:gd name="T29" fmla="*/ 59 h 170"/>
                <a:gd name="T30" fmla="*/ 137 w 305"/>
                <a:gd name="T31" fmla="*/ 59 h 170"/>
                <a:gd name="T32" fmla="*/ 137 w 305"/>
                <a:gd name="T33" fmla="*/ 0 h 170"/>
                <a:gd name="T34" fmla="*/ 113 w 305"/>
                <a:gd name="T35" fmla="*/ 25 h 170"/>
                <a:gd name="T36" fmla="*/ 113 w 305"/>
                <a:gd name="T37" fmla="*/ 108 h 170"/>
                <a:gd name="T38" fmla="*/ 65 w 305"/>
                <a:gd name="T39" fmla="*/ 108 h 170"/>
                <a:gd name="T40" fmla="*/ 65 w 305"/>
                <a:gd name="T41" fmla="*/ 81 h 170"/>
                <a:gd name="T42" fmla="*/ 47 w 305"/>
                <a:gd name="T43" fmla="*/ 81 h 170"/>
                <a:gd name="T44" fmla="*/ 47 w 305"/>
                <a:gd name="T45" fmla="*/ 125 h 170"/>
                <a:gd name="T46" fmla="*/ 41 w 305"/>
                <a:gd name="T47" fmla="*/ 125 h 170"/>
                <a:gd name="T48" fmla="*/ 41 w 305"/>
                <a:gd name="T49" fmla="*/ 109 h 170"/>
                <a:gd name="T50" fmla="*/ 27 w 305"/>
                <a:gd name="T51" fmla="*/ 109 h 170"/>
                <a:gd name="T52" fmla="*/ 27 w 305"/>
                <a:gd name="T53" fmla="*/ 125 h 170"/>
                <a:gd name="T54" fmla="*/ 15 w 305"/>
                <a:gd name="T55" fmla="*/ 125 h 170"/>
                <a:gd name="T56" fmla="*/ 15 w 305"/>
                <a:gd name="T57" fmla="*/ 142 h 170"/>
                <a:gd name="T58" fmla="*/ 11 w 305"/>
                <a:gd name="T59" fmla="*/ 141 h 170"/>
                <a:gd name="T60" fmla="*/ 0 w 305"/>
                <a:gd name="T61" fmla="*/ 152 h 170"/>
                <a:gd name="T62" fmla="*/ 11 w 305"/>
                <a:gd name="T63" fmla="*/ 163 h 170"/>
                <a:gd name="T64" fmla="*/ 55 w 305"/>
                <a:gd name="T65" fmla="*/ 163 h 170"/>
                <a:gd name="T66" fmla="*/ 63 w 305"/>
                <a:gd name="T67" fmla="*/ 155 h 170"/>
                <a:gd name="T68" fmla="*/ 57 w 305"/>
                <a:gd name="T69" fmla="*/ 147 h 170"/>
                <a:gd name="T70" fmla="*/ 67 w 305"/>
                <a:gd name="T71" fmla="*/ 147 h 170"/>
                <a:gd name="T72" fmla="*/ 152 w 305"/>
                <a:gd name="T73" fmla="*/ 147 h 170"/>
                <a:gd name="T74" fmla="*/ 151 w 305"/>
                <a:gd name="T75" fmla="*/ 153 h 170"/>
                <a:gd name="T76" fmla="*/ 168 w 305"/>
                <a:gd name="T77" fmla="*/ 170 h 170"/>
                <a:gd name="T78" fmla="*/ 214 w 305"/>
                <a:gd name="T79" fmla="*/ 170 h 170"/>
                <a:gd name="T80" fmla="*/ 264 w 305"/>
                <a:gd name="T81" fmla="*/ 170 h 170"/>
                <a:gd name="T82" fmla="*/ 293 w 305"/>
                <a:gd name="T83" fmla="*/ 170 h 170"/>
                <a:gd name="T84" fmla="*/ 305 w 305"/>
                <a:gd name="T85" fmla="*/ 158 h 170"/>
                <a:gd name="T86" fmla="*/ 293 w 305"/>
                <a:gd name="T87" fmla="*/ 147 h 170"/>
                <a:gd name="T88" fmla="*/ 51 w 305"/>
                <a:gd name="T89" fmla="*/ 148 h 170"/>
                <a:gd name="T90" fmla="*/ 51 w 305"/>
                <a:gd name="T91" fmla="*/ 147 h 170"/>
                <a:gd name="T92" fmla="*/ 52 w 305"/>
                <a:gd name="T93" fmla="*/ 147 h 170"/>
                <a:gd name="T94" fmla="*/ 51 w 305"/>
                <a:gd name="T95" fmla="*/ 148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05" h="170">
                  <a:moveTo>
                    <a:pt x="293" y="147"/>
                  </a:moveTo>
                  <a:cubicBezTo>
                    <a:pt x="290" y="147"/>
                    <a:pt x="287" y="148"/>
                    <a:pt x="285" y="150"/>
                  </a:cubicBezTo>
                  <a:cubicBezTo>
                    <a:pt x="285" y="150"/>
                    <a:pt x="285" y="149"/>
                    <a:pt x="285" y="149"/>
                  </a:cubicBezTo>
                  <a:cubicBezTo>
                    <a:pt x="285" y="137"/>
                    <a:pt x="276" y="128"/>
                    <a:pt x="264" y="128"/>
                  </a:cubicBezTo>
                  <a:cubicBezTo>
                    <a:pt x="258" y="128"/>
                    <a:pt x="253" y="130"/>
                    <a:pt x="249" y="134"/>
                  </a:cubicBezTo>
                  <a:cubicBezTo>
                    <a:pt x="249" y="116"/>
                    <a:pt x="249" y="116"/>
                    <a:pt x="249" y="116"/>
                  </a:cubicBezTo>
                  <a:cubicBezTo>
                    <a:pt x="237" y="116"/>
                    <a:pt x="237" y="116"/>
                    <a:pt x="237" y="116"/>
                  </a:cubicBezTo>
                  <a:cubicBezTo>
                    <a:pt x="237" y="115"/>
                    <a:pt x="236" y="115"/>
                    <a:pt x="236" y="115"/>
                  </a:cubicBezTo>
                  <a:cubicBezTo>
                    <a:pt x="236" y="47"/>
                    <a:pt x="236" y="47"/>
                    <a:pt x="236" y="47"/>
                  </a:cubicBezTo>
                  <a:cubicBezTo>
                    <a:pt x="197" y="47"/>
                    <a:pt x="197" y="47"/>
                    <a:pt x="197" y="47"/>
                  </a:cubicBezTo>
                  <a:cubicBezTo>
                    <a:pt x="197" y="72"/>
                    <a:pt x="197" y="72"/>
                    <a:pt x="197" y="72"/>
                  </a:cubicBezTo>
                  <a:cubicBezTo>
                    <a:pt x="177" y="72"/>
                    <a:pt x="177" y="72"/>
                    <a:pt x="177" y="72"/>
                  </a:cubicBezTo>
                  <a:cubicBezTo>
                    <a:pt x="177" y="19"/>
                    <a:pt x="177" y="19"/>
                    <a:pt x="177" y="19"/>
                  </a:cubicBezTo>
                  <a:cubicBezTo>
                    <a:pt x="145" y="19"/>
                    <a:pt x="145" y="19"/>
                    <a:pt x="145" y="19"/>
                  </a:cubicBezTo>
                  <a:cubicBezTo>
                    <a:pt x="145" y="59"/>
                    <a:pt x="145" y="59"/>
                    <a:pt x="145" y="59"/>
                  </a:cubicBezTo>
                  <a:cubicBezTo>
                    <a:pt x="137" y="59"/>
                    <a:pt x="137" y="59"/>
                    <a:pt x="137" y="59"/>
                  </a:cubicBezTo>
                  <a:cubicBezTo>
                    <a:pt x="137" y="0"/>
                    <a:pt x="137" y="0"/>
                    <a:pt x="137" y="0"/>
                  </a:cubicBezTo>
                  <a:cubicBezTo>
                    <a:pt x="113" y="25"/>
                    <a:pt x="113" y="25"/>
                    <a:pt x="113" y="25"/>
                  </a:cubicBezTo>
                  <a:cubicBezTo>
                    <a:pt x="113" y="108"/>
                    <a:pt x="113" y="108"/>
                    <a:pt x="113" y="108"/>
                  </a:cubicBezTo>
                  <a:cubicBezTo>
                    <a:pt x="65" y="108"/>
                    <a:pt x="65" y="108"/>
                    <a:pt x="65" y="108"/>
                  </a:cubicBezTo>
                  <a:cubicBezTo>
                    <a:pt x="65" y="81"/>
                    <a:pt x="65" y="81"/>
                    <a:pt x="65" y="81"/>
                  </a:cubicBezTo>
                  <a:cubicBezTo>
                    <a:pt x="47" y="81"/>
                    <a:pt x="47" y="81"/>
                    <a:pt x="47" y="81"/>
                  </a:cubicBezTo>
                  <a:cubicBezTo>
                    <a:pt x="47" y="125"/>
                    <a:pt x="47" y="125"/>
                    <a:pt x="47" y="125"/>
                  </a:cubicBezTo>
                  <a:cubicBezTo>
                    <a:pt x="41" y="125"/>
                    <a:pt x="41" y="125"/>
                    <a:pt x="41" y="125"/>
                  </a:cubicBezTo>
                  <a:cubicBezTo>
                    <a:pt x="41" y="109"/>
                    <a:pt x="41" y="109"/>
                    <a:pt x="41" y="109"/>
                  </a:cubicBezTo>
                  <a:cubicBezTo>
                    <a:pt x="27" y="109"/>
                    <a:pt x="27" y="109"/>
                    <a:pt x="27" y="109"/>
                  </a:cubicBezTo>
                  <a:cubicBezTo>
                    <a:pt x="27" y="125"/>
                    <a:pt x="27" y="125"/>
                    <a:pt x="27" y="125"/>
                  </a:cubicBezTo>
                  <a:cubicBezTo>
                    <a:pt x="15" y="125"/>
                    <a:pt x="15" y="125"/>
                    <a:pt x="15" y="125"/>
                  </a:cubicBezTo>
                  <a:cubicBezTo>
                    <a:pt x="15" y="142"/>
                    <a:pt x="15" y="142"/>
                    <a:pt x="15" y="142"/>
                  </a:cubicBezTo>
                  <a:cubicBezTo>
                    <a:pt x="13" y="141"/>
                    <a:pt x="12" y="141"/>
                    <a:pt x="11" y="141"/>
                  </a:cubicBezTo>
                  <a:cubicBezTo>
                    <a:pt x="5" y="141"/>
                    <a:pt x="0" y="146"/>
                    <a:pt x="0" y="152"/>
                  </a:cubicBezTo>
                  <a:cubicBezTo>
                    <a:pt x="0" y="158"/>
                    <a:pt x="5" y="163"/>
                    <a:pt x="11" y="163"/>
                  </a:cubicBezTo>
                  <a:cubicBezTo>
                    <a:pt x="55" y="163"/>
                    <a:pt x="55" y="163"/>
                    <a:pt x="55" y="163"/>
                  </a:cubicBezTo>
                  <a:cubicBezTo>
                    <a:pt x="59" y="163"/>
                    <a:pt x="63" y="159"/>
                    <a:pt x="63" y="155"/>
                  </a:cubicBezTo>
                  <a:cubicBezTo>
                    <a:pt x="63" y="151"/>
                    <a:pt x="60" y="148"/>
                    <a:pt x="57" y="147"/>
                  </a:cubicBezTo>
                  <a:cubicBezTo>
                    <a:pt x="67" y="147"/>
                    <a:pt x="67" y="147"/>
                    <a:pt x="67" y="147"/>
                  </a:cubicBezTo>
                  <a:cubicBezTo>
                    <a:pt x="152" y="147"/>
                    <a:pt x="152" y="147"/>
                    <a:pt x="152" y="147"/>
                  </a:cubicBezTo>
                  <a:cubicBezTo>
                    <a:pt x="152" y="149"/>
                    <a:pt x="151" y="151"/>
                    <a:pt x="151" y="153"/>
                  </a:cubicBezTo>
                  <a:cubicBezTo>
                    <a:pt x="151" y="162"/>
                    <a:pt x="159" y="170"/>
                    <a:pt x="168" y="170"/>
                  </a:cubicBezTo>
                  <a:cubicBezTo>
                    <a:pt x="214" y="170"/>
                    <a:pt x="214" y="170"/>
                    <a:pt x="214" y="170"/>
                  </a:cubicBezTo>
                  <a:cubicBezTo>
                    <a:pt x="264" y="170"/>
                    <a:pt x="264" y="170"/>
                    <a:pt x="264" y="170"/>
                  </a:cubicBezTo>
                  <a:cubicBezTo>
                    <a:pt x="293" y="170"/>
                    <a:pt x="293" y="170"/>
                    <a:pt x="293" y="170"/>
                  </a:cubicBezTo>
                  <a:cubicBezTo>
                    <a:pt x="300" y="170"/>
                    <a:pt x="305" y="165"/>
                    <a:pt x="305" y="158"/>
                  </a:cubicBezTo>
                  <a:cubicBezTo>
                    <a:pt x="305" y="152"/>
                    <a:pt x="300" y="147"/>
                    <a:pt x="293" y="147"/>
                  </a:cubicBezTo>
                  <a:moveTo>
                    <a:pt x="51" y="148"/>
                  </a:moveTo>
                  <a:cubicBezTo>
                    <a:pt x="51" y="148"/>
                    <a:pt x="51" y="147"/>
                    <a:pt x="51" y="147"/>
                  </a:cubicBezTo>
                  <a:cubicBezTo>
                    <a:pt x="52" y="147"/>
                    <a:pt x="52" y="147"/>
                    <a:pt x="52" y="147"/>
                  </a:cubicBezTo>
                  <a:cubicBezTo>
                    <a:pt x="52" y="147"/>
                    <a:pt x="51" y="147"/>
                    <a:pt x="51" y="148"/>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6" name="Rectangle 1441">
              <a:extLst>
                <a:ext uri="{FF2B5EF4-FFF2-40B4-BE49-F238E27FC236}">
                  <a16:creationId xmlns:a16="http://schemas.microsoft.com/office/drawing/2014/main" id="{BE5EA920-E11E-4A6C-A6F1-84C70A4F63E3}"/>
                </a:ext>
              </a:extLst>
            </p:cNvPr>
            <p:cNvSpPr>
              <a:spLocks noChangeArrowheads="1"/>
            </p:cNvSpPr>
            <p:nvPr/>
          </p:nvSpPr>
          <p:spPr bwMode="auto">
            <a:xfrm>
              <a:off x="9266238" y="249238"/>
              <a:ext cx="171450" cy="3571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7" name="Rectangle 1442">
              <a:extLst>
                <a:ext uri="{FF2B5EF4-FFF2-40B4-BE49-F238E27FC236}">
                  <a16:creationId xmlns:a16="http://schemas.microsoft.com/office/drawing/2014/main" id="{72025771-B938-4556-B54C-C266ABEF24F7}"/>
                </a:ext>
              </a:extLst>
            </p:cNvPr>
            <p:cNvSpPr>
              <a:spLocks noChangeArrowheads="1"/>
            </p:cNvSpPr>
            <p:nvPr/>
          </p:nvSpPr>
          <p:spPr bwMode="auto">
            <a:xfrm>
              <a:off x="9437688" y="249238"/>
              <a:ext cx="50800" cy="357188"/>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8" name="Rectangle 1443">
              <a:extLst>
                <a:ext uri="{FF2B5EF4-FFF2-40B4-BE49-F238E27FC236}">
                  <a16:creationId xmlns:a16="http://schemas.microsoft.com/office/drawing/2014/main" id="{A4CD0634-C1ED-4B26-AE88-75A03FA24E7E}"/>
                </a:ext>
              </a:extLst>
            </p:cNvPr>
            <p:cNvSpPr>
              <a:spLocks noChangeArrowheads="1"/>
            </p:cNvSpPr>
            <p:nvPr/>
          </p:nvSpPr>
          <p:spPr bwMode="auto">
            <a:xfrm>
              <a:off x="9283700" y="266700"/>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9" name="Rectangle 1444">
              <a:extLst>
                <a:ext uri="{FF2B5EF4-FFF2-40B4-BE49-F238E27FC236}">
                  <a16:creationId xmlns:a16="http://schemas.microsoft.com/office/drawing/2014/main" id="{F021B20D-CEB6-442A-B214-B86596FBC3FE}"/>
                </a:ext>
              </a:extLst>
            </p:cNvPr>
            <p:cNvSpPr>
              <a:spLocks noChangeArrowheads="1"/>
            </p:cNvSpPr>
            <p:nvPr/>
          </p:nvSpPr>
          <p:spPr bwMode="auto">
            <a:xfrm>
              <a:off x="9288463" y="273050"/>
              <a:ext cx="6350"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0" name="Rectangle 1445">
              <a:extLst>
                <a:ext uri="{FF2B5EF4-FFF2-40B4-BE49-F238E27FC236}">
                  <a16:creationId xmlns:a16="http://schemas.microsoft.com/office/drawing/2014/main" id="{99786EDC-158C-4B3A-B73A-EDF8268394E8}"/>
                </a:ext>
              </a:extLst>
            </p:cNvPr>
            <p:cNvSpPr>
              <a:spLocks noChangeArrowheads="1"/>
            </p:cNvSpPr>
            <p:nvPr/>
          </p:nvSpPr>
          <p:spPr bwMode="auto">
            <a:xfrm>
              <a:off x="9297988" y="273050"/>
              <a:ext cx="7938"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1" name="Rectangle 1446">
              <a:extLst>
                <a:ext uri="{FF2B5EF4-FFF2-40B4-BE49-F238E27FC236}">
                  <a16:creationId xmlns:a16="http://schemas.microsoft.com/office/drawing/2014/main" id="{8EC16103-0D3D-4F85-A3D5-15D5C442DC7B}"/>
                </a:ext>
              </a:extLst>
            </p:cNvPr>
            <p:cNvSpPr>
              <a:spLocks noChangeArrowheads="1"/>
            </p:cNvSpPr>
            <p:nvPr/>
          </p:nvSpPr>
          <p:spPr bwMode="auto">
            <a:xfrm>
              <a:off x="9309100" y="273050"/>
              <a:ext cx="6350"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2" name="Rectangle 1447">
              <a:extLst>
                <a:ext uri="{FF2B5EF4-FFF2-40B4-BE49-F238E27FC236}">
                  <a16:creationId xmlns:a16="http://schemas.microsoft.com/office/drawing/2014/main" id="{965CFBE8-B179-4415-BA1D-FF2748E83D26}"/>
                </a:ext>
              </a:extLst>
            </p:cNvPr>
            <p:cNvSpPr>
              <a:spLocks noChangeArrowheads="1"/>
            </p:cNvSpPr>
            <p:nvPr/>
          </p:nvSpPr>
          <p:spPr bwMode="auto">
            <a:xfrm>
              <a:off x="9318625" y="273050"/>
              <a:ext cx="7938"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3" name="Oval 1448">
              <a:extLst>
                <a:ext uri="{FF2B5EF4-FFF2-40B4-BE49-F238E27FC236}">
                  <a16:creationId xmlns:a16="http://schemas.microsoft.com/office/drawing/2014/main" id="{3FD1BCB2-69ED-4241-A565-BA3D5F13ADBA}"/>
                </a:ext>
              </a:extLst>
            </p:cNvPr>
            <p:cNvSpPr>
              <a:spLocks noChangeArrowheads="1"/>
            </p:cNvSpPr>
            <p:nvPr/>
          </p:nvSpPr>
          <p:spPr bwMode="auto">
            <a:xfrm>
              <a:off x="9391650" y="28098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4" name="Oval 1449">
              <a:extLst>
                <a:ext uri="{FF2B5EF4-FFF2-40B4-BE49-F238E27FC236}">
                  <a16:creationId xmlns:a16="http://schemas.microsoft.com/office/drawing/2014/main" id="{56D29CF3-2F5C-411B-BAEA-BF09AC2DE003}"/>
                </a:ext>
              </a:extLst>
            </p:cNvPr>
            <p:cNvSpPr>
              <a:spLocks noChangeArrowheads="1"/>
            </p:cNvSpPr>
            <p:nvPr/>
          </p:nvSpPr>
          <p:spPr bwMode="auto">
            <a:xfrm>
              <a:off x="9405938" y="28098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5" name="Rectangle 1450">
              <a:extLst>
                <a:ext uri="{FF2B5EF4-FFF2-40B4-BE49-F238E27FC236}">
                  <a16:creationId xmlns:a16="http://schemas.microsoft.com/office/drawing/2014/main" id="{232D7E8B-0088-482F-8881-7A4E74C41534}"/>
                </a:ext>
              </a:extLst>
            </p:cNvPr>
            <p:cNvSpPr>
              <a:spLocks noChangeArrowheads="1"/>
            </p:cNvSpPr>
            <p:nvPr/>
          </p:nvSpPr>
          <p:spPr bwMode="auto">
            <a:xfrm>
              <a:off x="9283700" y="312738"/>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6" name="Rectangle 1451">
              <a:extLst>
                <a:ext uri="{FF2B5EF4-FFF2-40B4-BE49-F238E27FC236}">
                  <a16:creationId xmlns:a16="http://schemas.microsoft.com/office/drawing/2014/main" id="{97E3AA29-AA59-49A6-82AE-4C2E2FB2A9B6}"/>
                </a:ext>
              </a:extLst>
            </p:cNvPr>
            <p:cNvSpPr>
              <a:spLocks noChangeArrowheads="1"/>
            </p:cNvSpPr>
            <p:nvPr/>
          </p:nvSpPr>
          <p:spPr bwMode="auto">
            <a:xfrm>
              <a:off x="9288463" y="3190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7" name="Rectangle 1452">
              <a:extLst>
                <a:ext uri="{FF2B5EF4-FFF2-40B4-BE49-F238E27FC236}">
                  <a16:creationId xmlns:a16="http://schemas.microsoft.com/office/drawing/2014/main" id="{7441A792-85F7-4DF9-953C-8A6FEEC0A48D}"/>
                </a:ext>
              </a:extLst>
            </p:cNvPr>
            <p:cNvSpPr>
              <a:spLocks noChangeArrowheads="1"/>
            </p:cNvSpPr>
            <p:nvPr/>
          </p:nvSpPr>
          <p:spPr bwMode="auto">
            <a:xfrm>
              <a:off x="9297988" y="3190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8" name="Rectangle 1453">
              <a:extLst>
                <a:ext uri="{FF2B5EF4-FFF2-40B4-BE49-F238E27FC236}">
                  <a16:creationId xmlns:a16="http://schemas.microsoft.com/office/drawing/2014/main" id="{3ECBDDB4-C848-483B-A8D8-86A6D613D6B0}"/>
                </a:ext>
              </a:extLst>
            </p:cNvPr>
            <p:cNvSpPr>
              <a:spLocks noChangeArrowheads="1"/>
            </p:cNvSpPr>
            <p:nvPr/>
          </p:nvSpPr>
          <p:spPr bwMode="auto">
            <a:xfrm>
              <a:off x="9309100" y="3190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9" name="Rectangle 1454">
              <a:extLst>
                <a:ext uri="{FF2B5EF4-FFF2-40B4-BE49-F238E27FC236}">
                  <a16:creationId xmlns:a16="http://schemas.microsoft.com/office/drawing/2014/main" id="{8BED0342-5CD7-431C-8E3D-94513807B78F}"/>
                </a:ext>
              </a:extLst>
            </p:cNvPr>
            <p:cNvSpPr>
              <a:spLocks noChangeArrowheads="1"/>
            </p:cNvSpPr>
            <p:nvPr/>
          </p:nvSpPr>
          <p:spPr bwMode="auto">
            <a:xfrm>
              <a:off x="9318625" y="3190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0" name="Oval 1455">
              <a:extLst>
                <a:ext uri="{FF2B5EF4-FFF2-40B4-BE49-F238E27FC236}">
                  <a16:creationId xmlns:a16="http://schemas.microsoft.com/office/drawing/2014/main" id="{DC37E677-4A87-481B-BE53-0CBE6B126730}"/>
                </a:ext>
              </a:extLst>
            </p:cNvPr>
            <p:cNvSpPr>
              <a:spLocks noChangeArrowheads="1"/>
            </p:cNvSpPr>
            <p:nvPr/>
          </p:nvSpPr>
          <p:spPr bwMode="auto">
            <a:xfrm>
              <a:off x="9391650" y="328613"/>
              <a:ext cx="7938"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1" name="Oval 1456">
              <a:extLst>
                <a:ext uri="{FF2B5EF4-FFF2-40B4-BE49-F238E27FC236}">
                  <a16:creationId xmlns:a16="http://schemas.microsoft.com/office/drawing/2014/main" id="{69A086CF-DDC9-440F-B3DB-F02FA7834862}"/>
                </a:ext>
              </a:extLst>
            </p:cNvPr>
            <p:cNvSpPr>
              <a:spLocks noChangeArrowheads="1"/>
            </p:cNvSpPr>
            <p:nvPr/>
          </p:nvSpPr>
          <p:spPr bwMode="auto">
            <a:xfrm>
              <a:off x="9405938" y="328613"/>
              <a:ext cx="6350"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2" name="Rectangle 1457">
              <a:extLst>
                <a:ext uri="{FF2B5EF4-FFF2-40B4-BE49-F238E27FC236}">
                  <a16:creationId xmlns:a16="http://schemas.microsoft.com/office/drawing/2014/main" id="{BC676484-84D5-4B69-9182-16CB7037B25E}"/>
                </a:ext>
              </a:extLst>
            </p:cNvPr>
            <p:cNvSpPr>
              <a:spLocks noChangeArrowheads="1"/>
            </p:cNvSpPr>
            <p:nvPr/>
          </p:nvSpPr>
          <p:spPr bwMode="auto">
            <a:xfrm>
              <a:off x="9283700" y="357188"/>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3" name="Rectangle 1458">
              <a:extLst>
                <a:ext uri="{FF2B5EF4-FFF2-40B4-BE49-F238E27FC236}">
                  <a16:creationId xmlns:a16="http://schemas.microsoft.com/office/drawing/2014/main" id="{3D8D01B6-C3C1-44CE-83D4-0A3D9DF710DE}"/>
                </a:ext>
              </a:extLst>
            </p:cNvPr>
            <p:cNvSpPr>
              <a:spLocks noChangeArrowheads="1"/>
            </p:cNvSpPr>
            <p:nvPr/>
          </p:nvSpPr>
          <p:spPr bwMode="auto">
            <a:xfrm>
              <a:off x="9288463" y="363538"/>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4" name="Rectangle 1459">
              <a:extLst>
                <a:ext uri="{FF2B5EF4-FFF2-40B4-BE49-F238E27FC236}">
                  <a16:creationId xmlns:a16="http://schemas.microsoft.com/office/drawing/2014/main" id="{ADE52027-909C-4E53-B106-19A4942589F9}"/>
                </a:ext>
              </a:extLst>
            </p:cNvPr>
            <p:cNvSpPr>
              <a:spLocks noChangeArrowheads="1"/>
            </p:cNvSpPr>
            <p:nvPr/>
          </p:nvSpPr>
          <p:spPr bwMode="auto">
            <a:xfrm>
              <a:off x="9297988" y="363538"/>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5" name="Rectangle 1460">
              <a:extLst>
                <a:ext uri="{FF2B5EF4-FFF2-40B4-BE49-F238E27FC236}">
                  <a16:creationId xmlns:a16="http://schemas.microsoft.com/office/drawing/2014/main" id="{D71BCF7D-C6D7-4DDB-BFBB-ADF57CE43E7B}"/>
                </a:ext>
              </a:extLst>
            </p:cNvPr>
            <p:cNvSpPr>
              <a:spLocks noChangeArrowheads="1"/>
            </p:cNvSpPr>
            <p:nvPr/>
          </p:nvSpPr>
          <p:spPr bwMode="auto">
            <a:xfrm>
              <a:off x="9309100" y="363538"/>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6" name="Rectangle 1461">
              <a:extLst>
                <a:ext uri="{FF2B5EF4-FFF2-40B4-BE49-F238E27FC236}">
                  <a16:creationId xmlns:a16="http://schemas.microsoft.com/office/drawing/2014/main" id="{37453C4C-5716-4439-8ABB-848B616F88D1}"/>
                </a:ext>
              </a:extLst>
            </p:cNvPr>
            <p:cNvSpPr>
              <a:spLocks noChangeArrowheads="1"/>
            </p:cNvSpPr>
            <p:nvPr/>
          </p:nvSpPr>
          <p:spPr bwMode="auto">
            <a:xfrm>
              <a:off x="9318625" y="363538"/>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7" name="Oval 1462">
              <a:extLst>
                <a:ext uri="{FF2B5EF4-FFF2-40B4-BE49-F238E27FC236}">
                  <a16:creationId xmlns:a16="http://schemas.microsoft.com/office/drawing/2014/main" id="{13F8B493-ACB0-456C-9B84-9FBEE1F911A4}"/>
                </a:ext>
              </a:extLst>
            </p:cNvPr>
            <p:cNvSpPr>
              <a:spLocks noChangeArrowheads="1"/>
            </p:cNvSpPr>
            <p:nvPr/>
          </p:nvSpPr>
          <p:spPr bwMode="auto">
            <a:xfrm>
              <a:off x="9391650" y="374650"/>
              <a:ext cx="7938" cy="6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8" name="Oval 1463">
              <a:extLst>
                <a:ext uri="{FF2B5EF4-FFF2-40B4-BE49-F238E27FC236}">
                  <a16:creationId xmlns:a16="http://schemas.microsoft.com/office/drawing/2014/main" id="{BDCE6BAF-4624-48FE-8D16-1D14911326AF}"/>
                </a:ext>
              </a:extLst>
            </p:cNvPr>
            <p:cNvSpPr>
              <a:spLocks noChangeArrowheads="1"/>
            </p:cNvSpPr>
            <p:nvPr/>
          </p:nvSpPr>
          <p:spPr bwMode="auto">
            <a:xfrm>
              <a:off x="9405938" y="374650"/>
              <a:ext cx="6350" cy="6350"/>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9" name="Rectangle 1464">
              <a:extLst>
                <a:ext uri="{FF2B5EF4-FFF2-40B4-BE49-F238E27FC236}">
                  <a16:creationId xmlns:a16="http://schemas.microsoft.com/office/drawing/2014/main" id="{A216A21A-932A-4427-B868-CB6AD658D7D8}"/>
                </a:ext>
              </a:extLst>
            </p:cNvPr>
            <p:cNvSpPr>
              <a:spLocks noChangeArrowheads="1"/>
            </p:cNvSpPr>
            <p:nvPr/>
          </p:nvSpPr>
          <p:spPr bwMode="auto">
            <a:xfrm>
              <a:off x="9283700" y="404813"/>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0" name="Rectangle 1465">
              <a:extLst>
                <a:ext uri="{FF2B5EF4-FFF2-40B4-BE49-F238E27FC236}">
                  <a16:creationId xmlns:a16="http://schemas.microsoft.com/office/drawing/2014/main" id="{699E671F-EDD1-4801-9C5B-9ACC42CC71F3}"/>
                </a:ext>
              </a:extLst>
            </p:cNvPr>
            <p:cNvSpPr>
              <a:spLocks noChangeArrowheads="1"/>
            </p:cNvSpPr>
            <p:nvPr/>
          </p:nvSpPr>
          <p:spPr bwMode="auto">
            <a:xfrm>
              <a:off x="9288463" y="40957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1" name="Rectangle 1466">
              <a:extLst>
                <a:ext uri="{FF2B5EF4-FFF2-40B4-BE49-F238E27FC236}">
                  <a16:creationId xmlns:a16="http://schemas.microsoft.com/office/drawing/2014/main" id="{AF37300E-D11D-4900-8C87-E058640DFFF4}"/>
                </a:ext>
              </a:extLst>
            </p:cNvPr>
            <p:cNvSpPr>
              <a:spLocks noChangeArrowheads="1"/>
            </p:cNvSpPr>
            <p:nvPr/>
          </p:nvSpPr>
          <p:spPr bwMode="auto">
            <a:xfrm>
              <a:off x="9297988" y="409575"/>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2" name="Rectangle 1467">
              <a:extLst>
                <a:ext uri="{FF2B5EF4-FFF2-40B4-BE49-F238E27FC236}">
                  <a16:creationId xmlns:a16="http://schemas.microsoft.com/office/drawing/2014/main" id="{1C0691F3-1DE5-4EF8-A3A6-0A5232D29130}"/>
                </a:ext>
              </a:extLst>
            </p:cNvPr>
            <p:cNvSpPr>
              <a:spLocks noChangeArrowheads="1"/>
            </p:cNvSpPr>
            <p:nvPr/>
          </p:nvSpPr>
          <p:spPr bwMode="auto">
            <a:xfrm>
              <a:off x="9309100" y="40957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3" name="Rectangle 1468">
              <a:extLst>
                <a:ext uri="{FF2B5EF4-FFF2-40B4-BE49-F238E27FC236}">
                  <a16:creationId xmlns:a16="http://schemas.microsoft.com/office/drawing/2014/main" id="{9D50FCC0-4D21-4307-9FAA-3A9F390465A8}"/>
                </a:ext>
              </a:extLst>
            </p:cNvPr>
            <p:cNvSpPr>
              <a:spLocks noChangeArrowheads="1"/>
            </p:cNvSpPr>
            <p:nvPr/>
          </p:nvSpPr>
          <p:spPr bwMode="auto">
            <a:xfrm>
              <a:off x="9318625" y="409575"/>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4" name="Rectangle 1469">
              <a:extLst>
                <a:ext uri="{FF2B5EF4-FFF2-40B4-BE49-F238E27FC236}">
                  <a16:creationId xmlns:a16="http://schemas.microsoft.com/office/drawing/2014/main" id="{C512A48A-A8D9-42EE-AA28-3F5C0C724F00}"/>
                </a:ext>
              </a:extLst>
            </p:cNvPr>
            <p:cNvSpPr>
              <a:spLocks noChangeArrowheads="1"/>
            </p:cNvSpPr>
            <p:nvPr/>
          </p:nvSpPr>
          <p:spPr bwMode="auto">
            <a:xfrm>
              <a:off x="9283700" y="447675"/>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5" name="Rectangle 1470">
              <a:extLst>
                <a:ext uri="{FF2B5EF4-FFF2-40B4-BE49-F238E27FC236}">
                  <a16:creationId xmlns:a16="http://schemas.microsoft.com/office/drawing/2014/main" id="{476A1846-7232-4D2B-89C0-46B369A0B09A}"/>
                </a:ext>
              </a:extLst>
            </p:cNvPr>
            <p:cNvSpPr>
              <a:spLocks noChangeArrowheads="1"/>
            </p:cNvSpPr>
            <p:nvPr/>
          </p:nvSpPr>
          <p:spPr bwMode="auto">
            <a:xfrm>
              <a:off x="9288463" y="45402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6" name="Rectangle 1471">
              <a:extLst>
                <a:ext uri="{FF2B5EF4-FFF2-40B4-BE49-F238E27FC236}">
                  <a16:creationId xmlns:a16="http://schemas.microsoft.com/office/drawing/2014/main" id="{BF5A9602-FFA6-4B25-84B3-28275EFBCFD5}"/>
                </a:ext>
              </a:extLst>
            </p:cNvPr>
            <p:cNvSpPr>
              <a:spLocks noChangeArrowheads="1"/>
            </p:cNvSpPr>
            <p:nvPr/>
          </p:nvSpPr>
          <p:spPr bwMode="auto">
            <a:xfrm>
              <a:off x="9297988" y="454025"/>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7" name="Rectangle 1472">
              <a:extLst>
                <a:ext uri="{FF2B5EF4-FFF2-40B4-BE49-F238E27FC236}">
                  <a16:creationId xmlns:a16="http://schemas.microsoft.com/office/drawing/2014/main" id="{C4D09389-DD74-41C4-970A-63F3B3D7D76C}"/>
                </a:ext>
              </a:extLst>
            </p:cNvPr>
            <p:cNvSpPr>
              <a:spLocks noChangeArrowheads="1"/>
            </p:cNvSpPr>
            <p:nvPr/>
          </p:nvSpPr>
          <p:spPr bwMode="auto">
            <a:xfrm>
              <a:off x="9309100" y="45402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8" name="Rectangle 1473">
              <a:extLst>
                <a:ext uri="{FF2B5EF4-FFF2-40B4-BE49-F238E27FC236}">
                  <a16:creationId xmlns:a16="http://schemas.microsoft.com/office/drawing/2014/main" id="{B8B2A389-EC57-462B-B250-1BA186C9CFAD}"/>
                </a:ext>
              </a:extLst>
            </p:cNvPr>
            <p:cNvSpPr>
              <a:spLocks noChangeArrowheads="1"/>
            </p:cNvSpPr>
            <p:nvPr/>
          </p:nvSpPr>
          <p:spPr bwMode="auto">
            <a:xfrm>
              <a:off x="9318625" y="454025"/>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9" name="Oval 1474">
              <a:extLst>
                <a:ext uri="{FF2B5EF4-FFF2-40B4-BE49-F238E27FC236}">
                  <a16:creationId xmlns:a16="http://schemas.microsoft.com/office/drawing/2014/main" id="{007A6479-A3AF-4981-8E4A-4906EBCFACEF}"/>
                </a:ext>
              </a:extLst>
            </p:cNvPr>
            <p:cNvSpPr>
              <a:spLocks noChangeArrowheads="1"/>
            </p:cNvSpPr>
            <p:nvPr/>
          </p:nvSpPr>
          <p:spPr bwMode="auto">
            <a:xfrm>
              <a:off x="9391650" y="46513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0" name="Oval 1475">
              <a:extLst>
                <a:ext uri="{FF2B5EF4-FFF2-40B4-BE49-F238E27FC236}">
                  <a16:creationId xmlns:a16="http://schemas.microsoft.com/office/drawing/2014/main" id="{DC281131-A051-4966-8ADD-C2744E10080C}"/>
                </a:ext>
              </a:extLst>
            </p:cNvPr>
            <p:cNvSpPr>
              <a:spLocks noChangeArrowheads="1"/>
            </p:cNvSpPr>
            <p:nvPr/>
          </p:nvSpPr>
          <p:spPr bwMode="auto">
            <a:xfrm>
              <a:off x="9405938" y="46513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1" name="Rectangle 1476">
              <a:extLst>
                <a:ext uri="{FF2B5EF4-FFF2-40B4-BE49-F238E27FC236}">
                  <a16:creationId xmlns:a16="http://schemas.microsoft.com/office/drawing/2014/main" id="{B9E99860-94B2-4550-BF9D-D1722455D07B}"/>
                </a:ext>
              </a:extLst>
            </p:cNvPr>
            <p:cNvSpPr>
              <a:spLocks noChangeArrowheads="1"/>
            </p:cNvSpPr>
            <p:nvPr/>
          </p:nvSpPr>
          <p:spPr bwMode="auto">
            <a:xfrm>
              <a:off x="9283700" y="495300"/>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2" name="Rectangle 1477">
              <a:extLst>
                <a:ext uri="{FF2B5EF4-FFF2-40B4-BE49-F238E27FC236}">
                  <a16:creationId xmlns:a16="http://schemas.microsoft.com/office/drawing/2014/main" id="{F7A83A66-AFB4-4A2F-9C96-EEAFC996F283}"/>
                </a:ext>
              </a:extLst>
            </p:cNvPr>
            <p:cNvSpPr>
              <a:spLocks noChangeArrowheads="1"/>
            </p:cNvSpPr>
            <p:nvPr/>
          </p:nvSpPr>
          <p:spPr bwMode="auto">
            <a:xfrm>
              <a:off x="9288463" y="501650"/>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3" name="Rectangle 1478">
              <a:extLst>
                <a:ext uri="{FF2B5EF4-FFF2-40B4-BE49-F238E27FC236}">
                  <a16:creationId xmlns:a16="http://schemas.microsoft.com/office/drawing/2014/main" id="{6A31CCB5-D527-4CBE-AA80-8AAD97E5E7AE}"/>
                </a:ext>
              </a:extLst>
            </p:cNvPr>
            <p:cNvSpPr>
              <a:spLocks noChangeArrowheads="1"/>
            </p:cNvSpPr>
            <p:nvPr/>
          </p:nvSpPr>
          <p:spPr bwMode="auto">
            <a:xfrm>
              <a:off x="9297988" y="501650"/>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4" name="Rectangle 1479">
              <a:extLst>
                <a:ext uri="{FF2B5EF4-FFF2-40B4-BE49-F238E27FC236}">
                  <a16:creationId xmlns:a16="http://schemas.microsoft.com/office/drawing/2014/main" id="{D61DE326-F376-439B-9371-BDC7F807FB39}"/>
                </a:ext>
              </a:extLst>
            </p:cNvPr>
            <p:cNvSpPr>
              <a:spLocks noChangeArrowheads="1"/>
            </p:cNvSpPr>
            <p:nvPr/>
          </p:nvSpPr>
          <p:spPr bwMode="auto">
            <a:xfrm>
              <a:off x="9309100" y="501650"/>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5" name="Rectangle 1480">
              <a:extLst>
                <a:ext uri="{FF2B5EF4-FFF2-40B4-BE49-F238E27FC236}">
                  <a16:creationId xmlns:a16="http://schemas.microsoft.com/office/drawing/2014/main" id="{03154A29-9686-4883-B2E2-4EA7DBDF4D0B}"/>
                </a:ext>
              </a:extLst>
            </p:cNvPr>
            <p:cNvSpPr>
              <a:spLocks noChangeArrowheads="1"/>
            </p:cNvSpPr>
            <p:nvPr/>
          </p:nvSpPr>
          <p:spPr bwMode="auto">
            <a:xfrm>
              <a:off x="9318625" y="501650"/>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6" name="Oval 1481">
              <a:extLst>
                <a:ext uri="{FF2B5EF4-FFF2-40B4-BE49-F238E27FC236}">
                  <a16:creationId xmlns:a16="http://schemas.microsoft.com/office/drawing/2014/main" id="{37CF8701-1502-4300-A7D8-5E2F35038E85}"/>
                </a:ext>
              </a:extLst>
            </p:cNvPr>
            <p:cNvSpPr>
              <a:spLocks noChangeArrowheads="1"/>
            </p:cNvSpPr>
            <p:nvPr/>
          </p:nvSpPr>
          <p:spPr bwMode="auto">
            <a:xfrm>
              <a:off x="9391650" y="50958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7" name="Oval 1482">
              <a:extLst>
                <a:ext uri="{FF2B5EF4-FFF2-40B4-BE49-F238E27FC236}">
                  <a16:creationId xmlns:a16="http://schemas.microsoft.com/office/drawing/2014/main" id="{CEB54FAD-65AF-472D-AACB-C6EA29ACC06F}"/>
                </a:ext>
              </a:extLst>
            </p:cNvPr>
            <p:cNvSpPr>
              <a:spLocks noChangeArrowheads="1"/>
            </p:cNvSpPr>
            <p:nvPr/>
          </p:nvSpPr>
          <p:spPr bwMode="auto">
            <a:xfrm>
              <a:off x="9405938" y="50958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8" name="Rectangle 1483">
              <a:extLst>
                <a:ext uri="{FF2B5EF4-FFF2-40B4-BE49-F238E27FC236}">
                  <a16:creationId xmlns:a16="http://schemas.microsoft.com/office/drawing/2014/main" id="{333E67E8-AA4E-4DE3-8FDB-9DEAF287A126}"/>
                </a:ext>
              </a:extLst>
            </p:cNvPr>
            <p:cNvSpPr>
              <a:spLocks noChangeArrowheads="1"/>
            </p:cNvSpPr>
            <p:nvPr/>
          </p:nvSpPr>
          <p:spPr bwMode="auto">
            <a:xfrm>
              <a:off x="9283700" y="541338"/>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9" name="Rectangle 1484">
              <a:extLst>
                <a:ext uri="{FF2B5EF4-FFF2-40B4-BE49-F238E27FC236}">
                  <a16:creationId xmlns:a16="http://schemas.microsoft.com/office/drawing/2014/main" id="{F3347384-42B4-40D2-9EFF-DB9233090D55}"/>
                </a:ext>
              </a:extLst>
            </p:cNvPr>
            <p:cNvSpPr>
              <a:spLocks noChangeArrowheads="1"/>
            </p:cNvSpPr>
            <p:nvPr/>
          </p:nvSpPr>
          <p:spPr bwMode="auto">
            <a:xfrm>
              <a:off x="9288463" y="5476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0" name="Rectangle 1485">
              <a:extLst>
                <a:ext uri="{FF2B5EF4-FFF2-40B4-BE49-F238E27FC236}">
                  <a16:creationId xmlns:a16="http://schemas.microsoft.com/office/drawing/2014/main" id="{312203AB-5697-4CBC-848E-6DE0E7E4BFD4}"/>
                </a:ext>
              </a:extLst>
            </p:cNvPr>
            <p:cNvSpPr>
              <a:spLocks noChangeArrowheads="1"/>
            </p:cNvSpPr>
            <p:nvPr/>
          </p:nvSpPr>
          <p:spPr bwMode="auto">
            <a:xfrm>
              <a:off x="9297988" y="5476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1" name="Rectangle 1486">
              <a:extLst>
                <a:ext uri="{FF2B5EF4-FFF2-40B4-BE49-F238E27FC236}">
                  <a16:creationId xmlns:a16="http://schemas.microsoft.com/office/drawing/2014/main" id="{064617C6-1B43-472C-9051-F974995FDDAF}"/>
                </a:ext>
              </a:extLst>
            </p:cNvPr>
            <p:cNvSpPr>
              <a:spLocks noChangeArrowheads="1"/>
            </p:cNvSpPr>
            <p:nvPr/>
          </p:nvSpPr>
          <p:spPr bwMode="auto">
            <a:xfrm>
              <a:off x="9309100" y="5476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2" name="Rectangle 1487">
              <a:extLst>
                <a:ext uri="{FF2B5EF4-FFF2-40B4-BE49-F238E27FC236}">
                  <a16:creationId xmlns:a16="http://schemas.microsoft.com/office/drawing/2014/main" id="{599ED514-CA2F-4620-8989-91845222BF65}"/>
                </a:ext>
              </a:extLst>
            </p:cNvPr>
            <p:cNvSpPr>
              <a:spLocks noChangeArrowheads="1"/>
            </p:cNvSpPr>
            <p:nvPr/>
          </p:nvSpPr>
          <p:spPr bwMode="auto">
            <a:xfrm>
              <a:off x="9318625" y="5476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3" name="Oval 1488">
              <a:extLst>
                <a:ext uri="{FF2B5EF4-FFF2-40B4-BE49-F238E27FC236}">
                  <a16:creationId xmlns:a16="http://schemas.microsoft.com/office/drawing/2014/main" id="{427C3479-9E7D-4DAD-8953-0DF945D11857}"/>
                </a:ext>
              </a:extLst>
            </p:cNvPr>
            <p:cNvSpPr>
              <a:spLocks noChangeArrowheads="1"/>
            </p:cNvSpPr>
            <p:nvPr/>
          </p:nvSpPr>
          <p:spPr bwMode="auto">
            <a:xfrm>
              <a:off x="9391650" y="557213"/>
              <a:ext cx="7938"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4" name="Oval 1489">
              <a:extLst>
                <a:ext uri="{FF2B5EF4-FFF2-40B4-BE49-F238E27FC236}">
                  <a16:creationId xmlns:a16="http://schemas.microsoft.com/office/drawing/2014/main" id="{B25993D5-E636-4858-8D35-6E16D871D320}"/>
                </a:ext>
              </a:extLst>
            </p:cNvPr>
            <p:cNvSpPr>
              <a:spLocks noChangeArrowheads="1"/>
            </p:cNvSpPr>
            <p:nvPr/>
          </p:nvSpPr>
          <p:spPr bwMode="auto">
            <a:xfrm>
              <a:off x="9405938" y="557213"/>
              <a:ext cx="6350"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5" name="Rectangle 1490">
              <a:extLst>
                <a:ext uri="{FF2B5EF4-FFF2-40B4-BE49-F238E27FC236}">
                  <a16:creationId xmlns:a16="http://schemas.microsoft.com/office/drawing/2014/main" id="{44AC893B-CF18-448B-8E16-06E0CD25F398}"/>
                </a:ext>
              </a:extLst>
            </p:cNvPr>
            <p:cNvSpPr>
              <a:spLocks noChangeArrowheads="1"/>
            </p:cNvSpPr>
            <p:nvPr/>
          </p:nvSpPr>
          <p:spPr bwMode="auto">
            <a:xfrm>
              <a:off x="9458325" y="312738"/>
              <a:ext cx="173038" cy="360363"/>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6" name="Rectangle 1491">
              <a:extLst>
                <a:ext uri="{FF2B5EF4-FFF2-40B4-BE49-F238E27FC236}">
                  <a16:creationId xmlns:a16="http://schemas.microsoft.com/office/drawing/2014/main" id="{A1B779F7-AA30-419B-BA9F-1D977527FC0F}"/>
                </a:ext>
              </a:extLst>
            </p:cNvPr>
            <p:cNvSpPr>
              <a:spLocks noChangeArrowheads="1"/>
            </p:cNvSpPr>
            <p:nvPr/>
          </p:nvSpPr>
          <p:spPr bwMode="auto">
            <a:xfrm>
              <a:off x="9631363" y="312738"/>
              <a:ext cx="49213" cy="360363"/>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7" name="Rectangle 1492">
              <a:extLst>
                <a:ext uri="{FF2B5EF4-FFF2-40B4-BE49-F238E27FC236}">
                  <a16:creationId xmlns:a16="http://schemas.microsoft.com/office/drawing/2014/main" id="{4D361A2F-1B48-4FF9-93AB-2A0C9372359F}"/>
                </a:ext>
              </a:extLst>
            </p:cNvPr>
            <p:cNvSpPr>
              <a:spLocks noChangeArrowheads="1"/>
            </p:cNvSpPr>
            <p:nvPr/>
          </p:nvSpPr>
          <p:spPr bwMode="auto">
            <a:xfrm>
              <a:off x="9474200" y="333375"/>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8" name="Rectangle 1493">
              <a:extLst>
                <a:ext uri="{FF2B5EF4-FFF2-40B4-BE49-F238E27FC236}">
                  <a16:creationId xmlns:a16="http://schemas.microsoft.com/office/drawing/2014/main" id="{EA7F31DF-2FA2-40F2-A5B1-BC598DED77FD}"/>
                </a:ext>
              </a:extLst>
            </p:cNvPr>
            <p:cNvSpPr>
              <a:spLocks noChangeArrowheads="1"/>
            </p:cNvSpPr>
            <p:nvPr/>
          </p:nvSpPr>
          <p:spPr bwMode="auto">
            <a:xfrm>
              <a:off x="9482138" y="3397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9" name="Rectangle 1494">
              <a:extLst>
                <a:ext uri="{FF2B5EF4-FFF2-40B4-BE49-F238E27FC236}">
                  <a16:creationId xmlns:a16="http://schemas.microsoft.com/office/drawing/2014/main" id="{099B9953-54BD-4B1D-AEE0-AC82F9992BF4}"/>
                </a:ext>
              </a:extLst>
            </p:cNvPr>
            <p:cNvSpPr>
              <a:spLocks noChangeArrowheads="1"/>
            </p:cNvSpPr>
            <p:nvPr/>
          </p:nvSpPr>
          <p:spPr bwMode="auto">
            <a:xfrm>
              <a:off x="9491663" y="339725"/>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0" name="Rectangle 1495">
              <a:extLst>
                <a:ext uri="{FF2B5EF4-FFF2-40B4-BE49-F238E27FC236}">
                  <a16:creationId xmlns:a16="http://schemas.microsoft.com/office/drawing/2014/main" id="{8E3DEE11-EB0B-492F-AFD7-DF8E8D4E9A31}"/>
                </a:ext>
              </a:extLst>
            </p:cNvPr>
            <p:cNvSpPr>
              <a:spLocks noChangeArrowheads="1"/>
            </p:cNvSpPr>
            <p:nvPr/>
          </p:nvSpPr>
          <p:spPr bwMode="auto">
            <a:xfrm>
              <a:off x="9502775" y="3397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1" name="Rectangle 1496">
              <a:extLst>
                <a:ext uri="{FF2B5EF4-FFF2-40B4-BE49-F238E27FC236}">
                  <a16:creationId xmlns:a16="http://schemas.microsoft.com/office/drawing/2014/main" id="{43E0B3C9-F65D-461A-8313-CE25DE0470A2}"/>
                </a:ext>
              </a:extLst>
            </p:cNvPr>
            <p:cNvSpPr>
              <a:spLocks noChangeArrowheads="1"/>
            </p:cNvSpPr>
            <p:nvPr/>
          </p:nvSpPr>
          <p:spPr bwMode="auto">
            <a:xfrm>
              <a:off x="9510713" y="339725"/>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2" name="Oval 1497">
              <a:extLst>
                <a:ext uri="{FF2B5EF4-FFF2-40B4-BE49-F238E27FC236}">
                  <a16:creationId xmlns:a16="http://schemas.microsoft.com/office/drawing/2014/main" id="{5BC6C8C6-8382-4C41-98F8-FC52AD04BB1B}"/>
                </a:ext>
              </a:extLst>
            </p:cNvPr>
            <p:cNvSpPr>
              <a:spLocks noChangeArrowheads="1"/>
            </p:cNvSpPr>
            <p:nvPr/>
          </p:nvSpPr>
          <p:spPr bwMode="auto">
            <a:xfrm>
              <a:off x="9585325" y="349250"/>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3" name="Oval 1498">
              <a:extLst>
                <a:ext uri="{FF2B5EF4-FFF2-40B4-BE49-F238E27FC236}">
                  <a16:creationId xmlns:a16="http://schemas.microsoft.com/office/drawing/2014/main" id="{96EFAA4D-E9A2-40BD-B1FE-49F32ABC3B85}"/>
                </a:ext>
              </a:extLst>
            </p:cNvPr>
            <p:cNvSpPr>
              <a:spLocks noChangeArrowheads="1"/>
            </p:cNvSpPr>
            <p:nvPr/>
          </p:nvSpPr>
          <p:spPr bwMode="auto">
            <a:xfrm>
              <a:off x="9596438" y="349250"/>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4" name="Rectangle 1499">
              <a:extLst>
                <a:ext uri="{FF2B5EF4-FFF2-40B4-BE49-F238E27FC236}">
                  <a16:creationId xmlns:a16="http://schemas.microsoft.com/office/drawing/2014/main" id="{79F32C54-8151-44DA-B298-013B150EC907}"/>
                </a:ext>
              </a:extLst>
            </p:cNvPr>
            <p:cNvSpPr>
              <a:spLocks noChangeArrowheads="1"/>
            </p:cNvSpPr>
            <p:nvPr/>
          </p:nvSpPr>
          <p:spPr bwMode="auto">
            <a:xfrm>
              <a:off x="9474200" y="377825"/>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5" name="Rectangle 1500">
              <a:extLst>
                <a:ext uri="{FF2B5EF4-FFF2-40B4-BE49-F238E27FC236}">
                  <a16:creationId xmlns:a16="http://schemas.microsoft.com/office/drawing/2014/main" id="{5BF79886-813A-477B-95CE-CBF2861E7A5D}"/>
                </a:ext>
              </a:extLst>
            </p:cNvPr>
            <p:cNvSpPr>
              <a:spLocks noChangeArrowheads="1"/>
            </p:cNvSpPr>
            <p:nvPr/>
          </p:nvSpPr>
          <p:spPr bwMode="auto">
            <a:xfrm>
              <a:off x="9482138" y="3841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6" name="Rectangle 1501">
              <a:extLst>
                <a:ext uri="{FF2B5EF4-FFF2-40B4-BE49-F238E27FC236}">
                  <a16:creationId xmlns:a16="http://schemas.microsoft.com/office/drawing/2014/main" id="{94012B40-43B1-403C-A661-125D4E348EE8}"/>
                </a:ext>
              </a:extLst>
            </p:cNvPr>
            <p:cNvSpPr>
              <a:spLocks noChangeArrowheads="1"/>
            </p:cNvSpPr>
            <p:nvPr/>
          </p:nvSpPr>
          <p:spPr bwMode="auto">
            <a:xfrm>
              <a:off x="9491663" y="384175"/>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7" name="Rectangle 1502">
              <a:extLst>
                <a:ext uri="{FF2B5EF4-FFF2-40B4-BE49-F238E27FC236}">
                  <a16:creationId xmlns:a16="http://schemas.microsoft.com/office/drawing/2014/main" id="{D7C52611-7A99-4485-94C9-9BF58E14AC43}"/>
                </a:ext>
              </a:extLst>
            </p:cNvPr>
            <p:cNvSpPr>
              <a:spLocks noChangeArrowheads="1"/>
            </p:cNvSpPr>
            <p:nvPr/>
          </p:nvSpPr>
          <p:spPr bwMode="auto">
            <a:xfrm>
              <a:off x="9502775" y="3841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8" name="Rectangle 1503">
              <a:extLst>
                <a:ext uri="{FF2B5EF4-FFF2-40B4-BE49-F238E27FC236}">
                  <a16:creationId xmlns:a16="http://schemas.microsoft.com/office/drawing/2014/main" id="{E912EDD4-6367-4E8C-A869-2A3DA10EBEB8}"/>
                </a:ext>
              </a:extLst>
            </p:cNvPr>
            <p:cNvSpPr>
              <a:spLocks noChangeArrowheads="1"/>
            </p:cNvSpPr>
            <p:nvPr/>
          </p:nvSpPr>
          <p:spPr bwMode="auto">
            <a:xfrm>
              <a:off x="9510713" y="384175"/>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9" name="Oval 1504">
              <a:extLst>
                <a:ext uri="{FF2B5EF4-FFF2-40B4-BE49-F238E27FC236}">
                  <a16:creationId xmlns:a16="http://schemas.microsoft.com/office/drawing/2014/main" id="{DF102457-D5A9-4C9B-8470-D7D5E79D5671}"/>
                </a:ext>
              </a:extLst>
            </p:cNvPr>
            <p:cNvSpPr>
              <a:spLocks noChangeArrowheads="1"/>
            </p:cNvSpPr>
            <p:nvPr/>
          </p:nvSpPr>
          <p:spPr bwMode="auto">
            <a:xfrm>
              <a:off x="9585325" y="392113"/>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0" name="Oval 1505">
              <a:extLst>
                <a:ext uri="{FF2B5EF4-FFF2-40B4-BE49-F238E27FC236}">
                  <a16:creationId xmlns:a16="http://schemas.microsoft.com/office/drawing/2014/main" id="{72F9E0DC-EE05-4AD0-A040-5BE00F7F8352}"/>
                </a:ext>
              </a:extLst>
            </p:cNvPr>
            <p:cNvSpPr>
              <a:spLocks noChangeArrowheads="1"/>
            </p:cNvSpPr>
            <p:nvPr/>
          </p:nvSpPr>
          <p:spPr bwMode="auto">
            <a:xfrm>
              <a:off x="9596438" y="392113"/>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1" name="Rectangle 1506">
              <a:extLst>
                <a:ext uri="{FF2B5EF4-FFF2-40B4-BE49-F238E27FC236}">
                  <a16:creationId xmlns:a16="http://schemas.microsoft.com/office/drawing/2014/main" id="{E718D009-3FA5-4EE8-B118-8B3E11BF3AE4}"/>
                </a:ext>
              </a:extLst>
            </p:cNvPr>
            <p:cNvSpPr>
              <a:spLocks noChangeArrowheads="1"/>
            </p:cNvSpPr>
            <p:nvPr/>
          </p:nvSpPr>
          <p:spPr bwMode="auto">
            <a:xfrm>
              <a:off x="9474200" y="425450"/>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2" name="Rectangle 1507">
              <a:extLst>
                <a:ext uri="{FF2B5EF4-FFF2-40B4-BE49-F238E27FC236}">
                  <a16:creationId xmlns:a16="http://schemas.microsoft.com/office/drawing/2014/main" id="{74ECA034-F637-411E-BF19-4A94F8DA2D99}"/>
                </a:ext>
              </a:extLst>
            </p:cNvPr>
            <p:cNvSpPr>
              <a:spLocks noChangeArrowheads="1"/>
            </p:cNvSpPr>
            <p:nvPr/>
          </p:nvSpPr>
          <p:spPr bwMode="auto">
            <a:xfrm>
              <a:off x="9482138" y="430213"/>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3" name="Rectangle 1508">
              <a:extLst>
                <a:ext uri="{FF2B5EF4-FFF2-40B4-BE49-F238E27FC236}">
                  <a16:creationId xmlns:a16="http://schemas.microsoft.com/office/drawing/2014/main" id="{DA435052-82E1-43A6-B814-5DCE481A6CA7}"/>
                </a:ext>
              </a:extLst>
            </p:cNvPr>
            <p:cNvSpPr>
              <a:spLocks noChangeArrowheads="1"/>
            </p:cNvSpPr>
            <p:nvPr/>
          </p:nvSpPr>
          <p:spPr bwMode="auto">
            <a:xfrm>
              <a:off x="9491663" y="430213"/>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4" name="Rectangle 1509">
              <a:extLst>
                <a:ext uri="{FF2B5EF4-FFF2-40B4-BE49-F238E27FC236}">
                  <a16:creationId xmlns:a16="http://schemas.microsoft.com/office/drawing/2014/main" id="{8F36DB08-BCF5-4DFD-ADF2-C07427C3DB2D}"/>
                </a:ext>
              </a:extLst>
            </p:cNvPr>
            <p:cNvSpPr>
              <a:spLocks noChangeArrowheads="1"/>
            </p:cNvSpPr>
            <p:nvPr/>
          </p:nvSpPr>
          <p:spPr bwMode="auto">
            <a:xfrm>
              <a:off x="9502775" y="430213"/>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5" name="Rectangle 1510">
              <a:extLst>
                <a:ext uri="{FF2B5EF4-FFF2-40B4-BE49-F238E27FC236}">
                  <a16:creationId xmlns:a16="http://schemas.microsoft.com/office/drawing/2014/main" id="{88947B31-AADC-4644-9877-C25EEE511C20}"/>
                </a:ext>
              </a:extLst>
            </p:cNvPr>
            <p:cNvSpPr>
              <a:spLocks noChangeArrowheads="1"/>
            </p:cNvSpPr>
            <p:nvPr/>
          </p:nvSpPr>
          <p:spPr bwMode="auto">
            <a:xfrm>
              <a:off x="9510713" y="430213"/>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6" name="Oval 1511">
              <a:extLst>
                <a:ext uri="{FF2B5EF4-FFF2-40B4-BE49-F238E27FC236}">
                  <a16:creationId xmlns:a16="http://schemas.microsoft.com/office/drawing/2014/main" id="{4949F16D-B044-4402-8F12-8CEF6B939BAB}"/>
                </a:ext>
              </a:extLst>
            </p:cNvPr>
            <p:cNvSpPr>
              <a:spLocks noChangeArrowheads="1"/>
            </p:cNvSpPr>
            <p:nvPr/>
          </p:nvSpPr>
          <p:spPr bwMode="auto">
            <a:xfrm>
              <a:off x="9585325" y="439738"/>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7" name="Oval 1512">
              <a:extLst>
                <a:ext uri="{FF2B5EF4-FFF2-40B4-BE49-F238E27FC236}">
                  <a16:creationId xmlns:a16="http://schemas.microsoft.com/office/drawing/2014/main" id="{B9CA2D72-8F51-4A17-9ECB-16C200B8139D}"/>
                </a:ext>
              </a:extLst>
            </p:cNvPr>
            <p:cNvSpPr>
              <a:spLocks noChangeArrowheads="1"/>
            </p:cNvSpPr>
            <p:nvPr/>
          </p:nvSpPr>
          <p:spPr bwMode="auto">
            <a:xfrm>
              <a:off x="9596438" y="439738"/>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8" name="Rectangle 1513">
              <a:extLst>
                <a:ext uri="{FF2B5EF4-FFF2-40B4-BE49-F238E27FC236}">
                  <a16:creationId xmlns:a16="http://schemas.microsoft.com/office/drawing/2014/main" id="{7FD4BFFF-B08F-4FF5-8A72-A32DE4485547}"/>
                </a:ext>
              </a:extLst>
            </p:cNvPr>
            <p:cNvSpPr>
              <a:spLocks noChangeArrowheads="1"/>
            </p:cNvSpPr>
            <p:nvPr/>
          </p:nvSpPr>
          <p:spPr bwMode="auto">
            <a:xfrm>
              <a:off x="9474200" y="468313"/>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9" name="Rectangle 1514">
              <a:extLst>
                <a:ext uri="{FF2B5EF4-FFF2-40B4-BE49-F238E27FC236}">
                  <a16:creationId xmlns:a16="http://schemas.microsoft.com/office/drawing/2014/main" id="{4AA10D4B-0001-4183-9A53-FA75C8318227}"/>
                </a:ext>
              </a:extLst>
            </p:cNvPr>
            <p:cNvSpPr>
              <a:spLocks noChangeArrowheads="1"/>
            </p:cNvSpPr>
            <p:nvPr/>
          </p:nvSpPr>
          <p:spPr bwMode="auto">
            <a:xfrm>
              <a:off x="9482138" y="474663"/>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0" name="Rectangle 1515">
              <a:extLst>
                <a:ext uri="{FF2B5EF4-FFF2-40B4-BE49-F238E27FC236}">
                  <a16:creationId xmlns:a16="http://schemas.microsoft.com/office/drawing/2014/main" id="{2E23CBBC-4289-4484-9246-9E43ED698FC3}"/>
                </a:ext>
              </a:extLst>
            </p:cNvPr>
            <p:cNvSpPr>
              <a:spLocks noChangeArrowheads="1"/>
            </p:cNvSpPr>
            <p:nvPr/>
          </p:nvSpPr>
          <p:spPr bwMode="auto">
            <a:xfrm>
              <a:off x="9491663" y="474663"/>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1" name="Rectangle 1516">
              <a:extLst>
                <a:ext uri="{FF2B5EF4-FFF2-40B4-BE49-F238E27FC236}">
                  <a16:creationId xmlns:a16="http://schemas.microsoft.com/office/drawing/2014/main" id="{96E33998-C60E-4FD9-B771-249875937052}"/>
                </a:ext>
              </a:extLst>
            </p:cNvPr>
            <p:cNvSpPr>
              <a:spLocks noChangeArrowheads="1"/>
            </p:cNvSpPr>
            <p:nvPr/>
          </p:nvSpPr>
          <p:spPr bwMode="auto">
            <a:xfrm>
              <a:off x="9502775" y="474663"/>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2" name="Rectangle 1517">
              <a:extLst>
                <a:ext uri="{FF2B5EF4-FFF2-40B4-BE49-F238E27FC236}">
                  <a16:creationId xmlns:a16="http://schemas.microsoft.com/office/drawing/2014/main" id="{88779C8F-86D4-4923-B840-DF62FFED6BB7}"/>
                </a:ext>
              </a:extLst>
            </p:cNvPr>
            <p:cNvSpPr>
              <a:spLocks noChangeArrowheads="1"/>
            </p:cNvSpPr>
            <p:nvPr/>
          </p:nvSpPr>
          <p:spPr bwMode="auto">
            <a:xfrm>
              <a:off x="9510713" y="474663"/>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3" name="Oval 1518">
              <a:extLst>
                <a:ext uri="{FF2B5EF4-FFF2-40B4-BE49-F238E27FC236}">
                  <a16:creationId xmlns:a16="http://schemas.microsoft.com/office/drawing/2014/main" id="{31C14E44-712F-4556-9FE9-5A942ABC2CE2}"/>
                </a:ext>
              </a:extLst>
            </p:cNvPr>
            <p:cNvSpPr>
              <a:spLocks noChangeArrowheads="1"/>
            </p:cNvSpPr>
            <p:nvPr/>
          </p:nvSpPr>
          <p:spPr bwMode="auto">
            <a:xfrm>
              <a:off x="9585325" y="485775"/>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4" name="Oval 1519">
              <a:extLst>
                <a:ext uri="{FF2B5EF4-FFF2-40B4-BE49-F238E27FC236}">
                  <a16:creationId xmlns:a16="http://schemas.microsoft.com/office/drawing/2014/main" id="{F3DAA2BF-744B-46DC-AC1F-A900D4CECB8B}"/>
                </a:ext>
              </a:extLst>
            </p:cNvPr>
            <p:cNvSpPr>
              <a:spLocks noChangeArrowheads="1"/>
            </p:cNvSpPr>
            <p:nvPr/>
          </p:nvSpPr>
          <p:spPr bwMode="auto">
            <a:xfrm>
              <a:off x="9596438" y="485775"/>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5" name="Rectangle 1520">
              <a:extLst>
                <a:ext uri="{FF2B5EF4-FFF2-40B4-BE49-F238E27FC236}">
                  <a16:creationId xmlns:a16="http://schemas.microsoft.com/office/drawing/2014/main" id="{4C261D08-754A-4667-9B4E-53450C0F2D0C}"/>
                </a:ext>
              </a:extLst>
            </p:cNvPr>
            <p:cNvSpPr>
              <a:spLocks noChangeArrowheads="1"/>
            </p:cNvSpPr>
            <p:nvPr/>
          </p:nvSpPr>
          <p:spPr bwMode="auto">
            <a:xfrm>
              <a:off x="9474200" y="515938"/>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6" name="Rectangle 1521">
              <a:extLst>
                <a:ext uri="{FF2B5EF4-FFF2-40B4-BE49-F238E27FC236}">
                  <a16:creationId xmlns:a16="http://schemas.microsoft.com/office/drawing/2014/main" id="{0FA86536-5DB7-4716-8E9C-792E4F116C00}"/>
                </a:ext>
              </a:extLst>
            </p:cNvPr>
            <p:cNvSpPr>
              <a:spLocks noChangeArrowheads="1"/>
            </p:cNvSpPr>
            <p:nvPr/>
          </p:nvSpPr>
          <p:spPr bwMode="auto">
            <a:xfrm>
              <a:off x="9482138" y="520700"/>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7" name="Rectangle 1522">
              <a:extLst>
                <a:ext uri="{FF2B5EF4-FFF2-40B4-BE49-F238E27FC236}">
                  <a16:creationId xmlns:a16="http://schemas.microsoft.com/office/drawing/2014/main" id="{8EBFE76D-752F-4104-8B4C-DF877A644C0A}"/>
                </a:ext>
              </a:extLst>
            </p:cNvPr>
            <p:cNvSpPr>
              <a:spLocks noChangeArrowheads="1"/>
            </p:cNvSpPr>
            <p:nvPr/>
          </p:nvSpPr>
          <p:spPr bwMode="auto">
            <a:xfrm>
              <a:off x="9491663" y="520700"/>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8" name="Rectangle 1523">
              <a:extLst>
                <a:ext uri="{FF2B5EF4-FFF2-40B4-BE49-F238E27FC236}">
                  <a16:creationId xmlns:a16="http://schemas.microsoft.com/office/drawing/2014/main" id="{A3F10D7B-2ABC-4F02-8805-ABF47113D68B}"/>
                </a:ext>
              </a:extLst>
            </p:cNvPr>
            <p:cNvSpPr>
              <a:spLocks noChangeArrowheads="1"/>
            </p:cNvSpPr>
            <p:nvPr/>
          </p:nvSpPr>
          <p:spPr bwMode="auto">
            <a:xfrm>
              <a:off x="9502775" y="520700"/>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9" name="Rectangle 1524">
              <a:extLst>
                <a:ext uri="{FF2B5EF4-FFF2-40B4-BE49-F238E27FC236}">
                  <a16:creationId xmlns:a16="http://schemas.microsoft.com/office/drawing/2014/main" id="{506027EB-0D28-4C64-B46B-C648A5FCBAF2}"/>
                </a:ext>
              </a:extLst>
            </p:cNvPr>
            <p:cNvSpPr>
              <a:spLocks noChangeArrowheads="1"/>
            </p:cNvSpPr>
            <p:nvPr/>
          </p:nvSpPr>
          <p:spPr bwMode="auto">
            <a:xfrm>
              <a:off x="9510713" y="520700"/>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0" name="Oval 1525">
              <a:extLst>
                <a:ext uri="{FF2B5EF4-FFF2-40B4-BE49-F238E27FC236}">
                  <a16:creationId xmlns:a16="http://schemas.microsoft.com/office/drawing/2014/main" id="{F85DCC0D-E9C4-437E-B30E-F0A3A36A57BE}"/>
                </a:ext>
              </a:extLst>
            </p:cNvPr>
            <p:cNvSpPr>
              <a:spLocks noChangeArrowheads="1"/>
            </p:cNvSpPr>
            <p:nvPr/>
          </p:nvSpPr>
          <p:spPr bwMode="auto">
            <a:xfrm>
              <a:off x="9585325" y="530225"/>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1" name="Oval 1526">
              <a:extLst>
                <a:ext uri="{FF2B5EF4-FFF2-40B4-BE49-F238E27FC236}">
                  <a16:creationId xmlns:a16="http://schemas.microsoft.com/office/drawing/2014/main" id="{BB0C4790-683D-4930-A6B8-D0A684AC4626}"/>
                </a:ext>
              </a:extLst>
            </p:cNvPr>
            <p:cNvSpPr>
              <a:spLocks noChangeArrowheads="1"/>
            </p:cNvSpPr>
            <p:nvPr/>
          </p:nvSpPr>
          <p:spPr bwMode="auto">
            <a:xfrm>
              <a:off x="9596438" y="530225"/>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2" name="Rectangle 1527">
              <a:extLst>
                <a:ext uri="{FF2B5EF4-FFF2-40B4-BE49-F238E27FC236}">
                  <a16:creationId xmlns:a16="http://schemas.microsoft.com/office/drawing/2014/main" id="{9B824949-E564-4956-81FD-A899FCB67C46}"/>
                </a:ext>
              </a:extLst>
            </p:cNvPr>
            <p:cNvSpPr>
              <a:spLocks noChangeArrowheads="1"/>
            </p:cNvSpPr>
            <p:nvPr/>
          </p:nvSpPr>
          <p:spPr bwMode="auto">
            <a:xfrm>
              <a:off x="9474200" y="561975"/>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3" name="Rectangle 1528">
              <a:extLst>
                <a:ext uri="{FF2B5EF4-FFF2-40B4-BE49-F238E27FC236}">
                  <a16:creationId xmlns:a16="http://schemas.microsoft.com/office/drawing/2014/main" id="{AD4F0560-5081-4CBA-B5CC-37067120A21D}"/>
                </a:ext>
              </a:extLst>
            </p:cNvPr>
            <p:cNvSpPr>
              <a:spLocks noChangeArrowheads="1"/>
            </p:cNvSpPr>
            <p:nvPr/>
          </p:nvSpPr>
          <p:spPr bwMode="auto">
            <a:xfrm>
              <a:off x="9482138" y="5683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4" name="Rectangle 1529">
              <a:extLst>
                <a:ext uri="{FF2B5EF4-FFF2-40B4-BE49-F238E27FC236}">
                  <a16:creationId xmlns:a16="http://schemas.microsoft.com/office/drawing/2014/main" id="{5937FD5F-6ACA-4507-BDBA-633F8386FF64}"/>
                </a:ext>
              </a:extLst>
            </p:cNvPr>
            <p:cNvSpPr>
              <a:spLocks noChangeArrowheads="1"/>
            </p:cNvSpPr>
            <p:nvPr/>
          </p:nvSpPr>
          <p:spPr bwMode="auto">
            <a:xfrm>
              <a:off x="9491663" y="568325"/>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5" name="Rectangle 1530">
              <a:extLst>
                <a:ext uri="{FF2B5EF4-FFF2-40B4-BE49-F238E27FC236}">
                  <a16:creationId xmlns:a16="http://schemas.microsoft.com/office/drawing/2014/main" id="{670F85ED-C974-4CA0-9451-B9447198FDD8}"/>
                </a:ext>
              </a:extLst>
            </p:cNvPr>
            <p:cNvSpPr>
              <a:spLocks noChangeArrowheads="1"/>
            </p:cNvSpPr>
            <p:nvPr/>
          </p:nvSpPr>
          <p:spPr bwMode="auto">
            <a:xfrm>
              <a:off x="9502775" y="5683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6" name="Rectangle 1531">
              <a:extLst>
                <a:ext uri="{FF2B5EF4-FFF2-40B4-BE49-F238E27FC236}">
                  <a16:creationId xmlns:a16="http://schemas.microsoft.com/office/drawing/2014/main" id="{D8F77711-CB1D-4AB3-AEB9-2019AEA6F823}"/>
                </a:ext>
              </a:extLst>
            </p:cNvPr>
            <p:cNvSpPr>
              <a:spLocks noChangeArrowheads="1"/>
            </p:cNvSpPr>
            <p:nvPr/>
          </p:nvSpPr>
          <p:spPr bwMode="auto">
            <a:xfrm>
              <a:off x="9510713" y="568325"/>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7" name="Oval 1532">
              <a:extLst>
                <a:ext uri="{FF2B5EF4-FFF2-40B4-BE49-F238E27FC236}">
                  <a16:creationId xmlns:a16="http://schemas.microsoft.com/office/drawing/2014/main" id="{3D9FAE20-0EA3-4449-AD32-A43A58FF10E6}"/>
                </a:ext>
              </a:extLst>
            </p:cNvPr>
            <p:cNvSpPr>
              <a:spLocks noChangeArrowheads="1"/>
            </p:cNvSpPr>
            <p:nvPr/>
          </p:nvSpPr>
          <p:spPr bwMode="auto">
            <a:xfrm>
              <a:off x="9585325" y="577850"/>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8" name="Oval 1533">
              <a:extLst>
                <a:ext uri="{FF2B5EF4-FFF2-40B4-BE49-F238E27FC236}">
                  <a16:creationId xmlns:a16="http://schemas.microsoft.com/office/drawing/2014/main" id="{4361C906-A62F-45DE-BAE8-4F8C56BC3975}"/>
                </a:ext>
              </a:extLst>
            </p:cNvPr>
            <p:cNvSpPr>
              <a:spLocks noChangeArrowheads="1"/>
            </p:cNvSpPr>
            <p:nvPr/>
          </p:nvSpPr>
          <p:spPr bwMode="auto">
            <a:xfrm>
              <a:off x="9596438" y="577850"/>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9" name="Rectangle 1534">
              <a:extLst>
                <a:ext uri="{FF2B5EF4-FFF2-40B4-BE49-F238E27FC236}">
                  <a16:creationId xmlns:a16="http://schemas.microsoft.com/office/drawing/2014/main" id="{A1275AD5-38AE-40E5-83FE-8B6C1CE2B06B}"/>
                </a:ext>
              </a:extLst>
            </p:cNvPr>
            <p:cNvSpPr>
              <a:spLocks noChangeArrowheads="1"/>
            </p:cNvSpPr>
            <p:nvPr/>
          </p:nvSpPr>
          <p:spPr bwMode="auto">
            <a:xfrm>
              <a:off x="9474200" y="606425"/>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0" name="Rectangle 1535">
              <a:extLst>
                <a:ext uri="{FF2B5EF4-FFF2-40B4-BE49-F238E27FC236}">
                  <a16:creationId xmlns:a16="http://schemas.microsoft.com/office/drawing/2014/main" id="{139F7910-1F38-4BCC-B826-796A4D6E7E40}"/>
                </a:ext>
              </a:extLst>
            </p:cNvPr>
            <p:cNvSpPr>
              <a:spLocks noChangeArrowheads="1"/>
            </p:cNvSpPr>
            <p:nvPr/>
          </p:nvSpPr>
          <p:spPr bwMode="auto">
            <a:xfrm>
              <a:off x="9482138" y="6127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1" name="Rectangle 1536">
              <a:extLst>
                <a:ext uri="{FF2B5EF4-FFF2-40B4-BE49-F238E27FC236}">
                  <a16:creationId xmlns:a16="http://schemas.microsoft.com/office/drawing/2014/main" id="{DEFF6D50-985A-4081-B8AA-4974DEBDCAFC}"/>
                </a:ext>
              </a:extLst>
            </p:cNvPr>
            <p:cNvSpPr>
              <a:spLocks noChangeArrowheads="1"/>
            </p:cNvSpPr>
            <p:nvPr/>
          </p:nvSpPr>
          <p:spPr bwMode="auto">
            <a:xfrm>
              <a:off x="9491663" y="612775"/>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2" name="Rectangle 1537">
              <a:extLst>
                <a:ext uri="{FF2B5EF4-FFF2-40B4-BE49-F238E27FC236}">
                  <a16:creationId xmlns:a16="http://schemas.microsoft.com/office/drawing/2014/main" id="{37CBCDC6-BD8C-4C32-8857-46CB203C9847}"/>
                </a:ext>
              </a:extLst>
            </p:cNvPr>
            <p:cNvSpPr>
              <a:spLocks noChangeArrowheads="1"/>
            </p:cNvSpPr>
            <p:nvPr/>
          </p:nvSpPr>
          <p:spPr bwMode="auto">
            <a:xfrm>
              <a:off x="9502775" y="6127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3" name="Rectangle 1538">
              <a:extLst>
                <a:ext uri="{FF2B5EF4-FFF2-40B4-BE49-F238E27FC236}">
                  <a16:creationId xmlns:a16="http://schemas.microsoft.com/office/drawing/2014/main" id="{3554CE67-5045-4AB5-B9D9-156402661E77}"/>
                </a:ext>
              </a:extLst>
            </p:cNvPr>
            <p:cNvSpPr>
              <a:spLocks noChangeArrowheads="1"/>
            </p:cNvSpPr>
            <p:nvPr/>
          </p:nvSpPr>
          <p:spPr bwMode="auto">
            <a:xfrm>
              <a:off x="9510713" y="612775"/>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4" name="Oval 1539">
              <a:extLst>
                <a:ext uri="{FF2B5EF4-FFF2-40B4-BE49-F238E27FC236}">
                  <a16:creationId xmlns:a16="http://schemas.microsoft.com/office/drawing/2014/main" id="{751BB722-A525-4FBE-A545-25486FE3DCC1}"/>
                </a:ext>
              </a:extLst>
            </p:cNvPr>
            <p:cNvSpPr>
              <a:spLocks noChangeArrowheads="1"/>
            </p:cNvSpPr>
            <p:nvPr/>
          </p:nvSpPr>
          <p:spPr bwMode="auto">
            <a:xfrm>
              <a:off x="9585325" y="623888"/>
              <a:ext cx="4763" cy="6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5" name="Oval 1540">
              <a:extLst>
                <a:ext uri="{FF2B5EF4-FFF2-40B4-BE49-F238E27FC236}">
                  <a16:creationId xmlns:a16="http://schemas.microsoft.com/office/drawing/2014/main" id="{138816A2-79B3-406D-92EA-9323A2DFBF75}"/>
                </a:ext>
              </a:extLst>
            </p:cNvPr>
            <p:cNvSpPr>
              <a:spLocks noChangeArrowheads="1"/>
            </p:cNvSpPr>
            <p:nvPr/>
          </p:nvSpPr>
          <p:spPr bwMode="auto">
            <a:xfrm>
              <a:off x="9596438" y="623888"/>
              <a:ext cx="9525" cy="6350"/>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6" name="Freeform 1541">
              <a:extLst>
                <a:ext uri="{FF2B5EF4-FFF2-40B4-BE49-F238E27FC236}">
                  <a16:creationId xmlns:a16="http://schemas.microsoft.com/office/drawing/2014/main" id="{A451E560-979E-49D8-AC36-5AF15A796C59}"/>
                </a:ext>
              </a:extLst>
            </p:cNvPr>
            <p:cNvSpPr>
              <a:spLocks/>
            </p:cNvSpPr>
            <p:nvPr/>
          </p:nvSpPr>
          <p:spPr bwMode="auto">
            <a:xfrm>
              <a:off x="9080500" y="471488"/>
              <a:ext cx="682625" cy="222250"/>
            </a:xfrm>
            <a:custGeom>
              <a:avLst/>
              <a:gdLst>
                <a:gd name="T0" fmla="*/ 219 w 233"/>
                <a:gd name="T1" fmla="*/ 48 h 76"/>
                <a:gd name="T2" fmla="*/ 213 w 233"/>
                <a:gd name="T3" fmla="*/ 49 h 76"/>
                <a:gd name="T4" fmla="*/ 213 w 233"/>
                <a:gd name="T5" fmla="*/ 48 h 76"/>
                <a:gd name="T6" fmla="*/ 185 w 233"/>
                <a:gd name="T7" fmla="*/ 20 h 76"/>
                <a:gd name="T8" fmla="*/ 157 w 233"/>
                <a:gd name="T9" fmla="*/ 45 h 76"/>
                <a:gd name="T10" fmla="*/ 142 w 233"/>
                <a:gd name="T11" fmla="*/ 37 h 76"/>
                <a:gd name="T12" fmla="*/ 134 w 233"/>
                <a:gd name="T13" fmla="*/ 39 h 76"/>
                <a:gd name="T14" fmla="*/ 127 w 233"/>
                <a:gd name="T15" fmla="*/ 36 h 76"/>
                <a:gd name="T16" fmla="*/ 120 w 233"/>
                <a:gd name="T17" fmla="*/ 39 h 76"/>
                <a:gd name="T18" fmla="*/ 120 w 233"/>
                <a:gd name="T19" fmla="*/ 38 h 76"/>
                <a:gd name="T20" fmla="*/ 101 w 233"/>
                <a:gd name="T21" fmla="*/ 19 h 76"/>
                <a:gd name="T22" fmla="*/ 85 w 233"/>
                <a:gd name="T23" fmla="*/ 29 h 76"/>
                <a:gd name="T24" fmla="*/ 85 w 233"/>
                <a:gd name="T25" fmla="*/ 28 h 76"/>
                <a:gd name="T26" fmla="*/ 56 w 233"/>
                <a:gd name="T27" fmla="*/ 0 h 76"/>
                <a:gd name="T28" fmla="*/ 28 w 233"/>
                <a:gd name="T29" fmla="*/ 28 h 76"/>
                <a:gd name="T30" fmla="*/ 28 w 233"/>
                <a:gd name="T31" fmla="*/ 34 h 76"/>
                <a:gd name="T32" fmla="*/ 15 w 233"/>
                <a:gd name="T33" fmla="*/ 26 h 76"/>
                <a:gd name="T34" fmla="*/ 0 w 233"/>
                <a:gd name="T35" fmla="*/ 42 h 76"/>
                <a:gd name="T36" fmla="*/ 15 w 233"/>
                <a:gd name="T37" fmla="*/ 57 h 76"/>
                <a:gd name="T38" fmla="*/ 56 w 233"/>
                <a:gd name="T39" fmla="*/ 57 h 76"/>
                <a:gd name="T40" fmla="*/ 101 w 233"/>
                <a:gd name="T41" fmla="*/ 57 h 76"/>
                <a:gd name="T42" fmla="*/ 123 w 233"/>
                <a:gd name="T43" fmla="*/ 57 h 76"/>
                <a:gd name="T44" fmla="*/ 142 w 233"/>
                <a:gd name="T45" fmla="*/ 76 h 76"/>
                <a:gd name="T46" fmla="*/ 219 w 233"/>
                <a:gd name="T47" fmla="*/ 76 h 76"/>
                <a:gd name="T48" fmla="*/ 233 w 233"/>
                <a:gd name="T49" fmla="*/ 62 h 76"/>
                <a:gd name="T50" fmla="*/ 219 w 233"/>
                <a:gd name="T51" fmla="*/ 48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3" h="76">
                  <a:moveTo>
                    <a:pt x="219" y="48"/>
                  </a:moveTo>
                  <a:cubicBezTo>
                    <a:pt x="217" y="48"/>
                    <a:pt x="215" y="48"/>
                    <a:pt x="213" y="49"/>
                  </a:cubicBezTo>
                  <a:cubicBezTo>
                    <a:pt x="213" y="49"/>
                    <a:pt x="213" y="48"/>
                    <a:pt x="213" y="48"/>
                  </a:cubicBezTo>
                  <a:cubicBezTo>
                    <a:pt x="213" y="32"/>
                    <a:pt x="201" y="20"/>
                    <a:pt x="185" y="20"/>
                  </a:cubicBezTo>
                  <a:cubicBezTo>
                    <a:pt x="170" y="20"/>
                    <a:pt x="158" y="31"/>
                    <a:pt x="157" y="45"/>
                  </a:cubicBezTo>
                  <a:cubicBezTo>
                    <a:pt x="154" y="41"/>
                    <a:pt x="148" y="37"/>
                    <a:pt x="142" y="37"/>
                  </a:cubicBezTo>
                  <a:cubicBezTo>
                    <a:pt x="139" y="37"/>
                    <a:pt x="137" y="38"/>
                    <a:pt x="134" y="39"/>
                  </a:cubicBezTo>
                  <a:cubicBezTo>
                    <a:pt x="132" y="37"/>
                    <a:pt x="130" y="36"/>
                    <a:pt x="127" y="36"/>
                  </a:cubicBezTo>
                  <a:cubicBezTo>
                    <a:pt x="124" y="36"/>
                    <a:pt x="122" y="38"/>
                    <a:pt x="120" y="39"/>
                  </a:cubicBezTo>
                  <a:cubicBezTo>
                    <a:pt x="120" y="39"/>
                    <a:pt x="120" y="39"/>
                    <a:pt x="120" y="38"/>
                  </a:cubicBezTo>
                  <a:cubicBezTo>
                    <a:pt x="120" y="28"/>
                    <a:pt x="111" y="19"/>
                    <a:pt x="101" y="19"/>
                  </a:cubicBezTo>
                  <a:cubicBezTo>
                    <a:pt x="94" y="19"/>
                    <a:pt x="88" y="23"/>
                    <a:pt x="85" y="29"/>
                  </a:cubicBezTo>
                  <a:cubicBezTo>
                    <a:pt x="85" y="28"/>
                    <a:pt x="85" y="28"/>
                    <a:pt x="85" y="28"/>
                  </a:cubicBezTo>
                  <a:cubicBezTo>
                    <a:pt x="85" y="13"/>
                    <a:pt x="72" y="0"/>
                    <a:pt x="56" y="0"/>
                  </a:cubicBezTo>
                  <a:cubicBezTo>
                    <a:pt x="41" y="0"/>
                    <a:pt x="28" y="13"/>
                    <a:pt x="28" y="28"/>
                  </a:cubicBezTo>
                  <a:cubicBezTo>
                    <a:pt x="28" y="30"/>
                    <a:pt x="28" y="32"/>
                    <a:pt x="28" y="34"/>
                  </a:cubicBezTo>
                  <a:cubicBezTo>
                    <a:pt x="26" y="30"/>
                    <a:pt x="21" y="26"/>
                    <a:pt x="15" y="26"/>
                  </a:cubicBezTo>
                  <a:cubicBezTo>
                    <a:pt x="7" y="26"/>
                    <a:pt x="0" y="33"/>
                    <a:pt x="0" y="42"/>
                  </a:cubicBezTo>
                  <a:cubicBezTo>
                    <a:pt x="0" y="50"/>
                    <a:pt x="7" y="57"/>
                    <a:pt x="15" y="57"/>
                  </a:cubicBezTo>
                  <a:cubicBezTo>
                    <a:pt x="56" y="57"/>
                    <a:pt x="56" y="57"/>
                    <a:pt x="56" y="57"/>
                  </a:cubicBezTo>
                  <a:cubicBezTo>
                    <a:pt x="101" y="57"/>
                    <a:pt x="101" y="57"/>
                    <a:pt x="101" y="57"/>
                  </a:cubicBezTo>
                  <a:cubicBezTo>
                    <a:pt x="123" y="57"/>
                    <a:pt x="123" y="57"/>
                    <a:pt x="123" y="57"/>
                  </a:cubicBezTo>
                  <a:cubicBezTo>
                    <a:pt x="123" y="67"/>
                    <a:pt x="131" y="76"/>
                    <a:pt x="142" y="76"/>
                  </a:cubicBezTo>
                  <a:cubicBezTo>
                    <a:pt x="219" y="76"/>
                    <a:pt x="219" y="76"/>
                    <a:pt x="219" y="76"/>
                  </a:cubicBezTo>
                  <a:cubicBezTo>
                    <a:pt x="227" y="76"/>
                    <a:pt x="233" y="69"/>
                    <a:pt x="233" y="62"/>
                  </a:cubicBezTo>
                  <a:cubicBezTo>
                    <a:pt x="233" y="54"/>
                    <a:pt x="227" y="48"/>
                    <a:pt x="219" y="4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7" name="Freeform 1542">
              <a:extLst>
                <a:ext uri="{FF2B5EF4-FFF2-40B4-BE49-F238E27FC236}">
                  <a16:creationId xmlns:a16="http://schemas.microsoft.com/office/drawing/2014/main" id="{72310617-BFA9-4478-816E-1B71514A5A2F}"/>
                </a:ext>
              </a:extLst>
            </p:cNvPr>
            <p:cNvSpPr>
              <a:spLocks/>
            </p:cNvSpPr>
            <p:nvPr/>
          </p:nvSpPr>
          <p:spPr bwMode="auto">
            <a:xfrm>
              <a:off x="9096375" y="749300"/>
              <a:ext cx="357188" cy="214313"/>
            </a:xfrm>
            <a:custGeom>
              <a:avLst/>
              <a:gdLst>
                <a:gd name="T0" fmla="*/ 0 w 122"/>
                <a:gd name="T1" fmla="*/ 0 h 73"/>
                <a:gd name="T2" fmla="*/ 0 w 122"/>
                <a:gd name="T3" fmla="*/ 73 h 73"/>
                <a:gd name="T4" fmla="*/ 44 w 122"/>
                <a:gd name="T5" fmla="*/ 73 h 73"/>
                <a:gd name="T6" fmla="*/ 76 w 122"/>
                <a:gd name="T7" fmla="*/ 62 h 73"/>
                <a:gd name="T8" fmla="*/ 108 w 122"/>
                <a:gd name="T9" fmla="*/ 73 h 73"/>
                <a:gd name="T10" fmla="*/ 122 w 122"/>
                <a:gd name="T11" fmla="*/ 73 h 73"/>
                <a:gd name="T12" fmla="*/ 122 w 122"/>
                <a:gd name="T13" fmla="*/ 0 h 73"/>
                <a:gd name="T14" fmla="*/ 0 w 122"/>
                <a:gd name="T15" fmla="*/ 0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73">
                  <a:moveTo>
                    <a:pt x="0" y="0"/>
                  </a:moveTo>
                  <a:cubicBezTo>
                    <a:pt x="0" y="73"/>
                    <a:pt x="0" y="73"/>
                    <a:pt x="0" y="73"/>
                  </a:cubicBezTo>
                  <a:cubicBezTo>
                    <a:pt x="44" y="73"/>
                    <a:pt x="44" y="73"/>
                    <a:pt x="44" y="73"/>
                  </a:cubicBezTo>
                  <a:cubicBezTo>
                    <a:pt x="52" y="66"/>
                    <a:pt x="64" y="62"/>
                    <a:pt x="76" y="62"/>
                  </a:cubicBezTo>
                  <a:cubicBezTo>
                    <a:pt x="88" y="62"/>
                    <a:pt x="100" y="66"/>
                    <a:pt x="108" y="73"/>
                  </a:cubicBezTo>
                  <a:cubicBezTo>
                    <a:pt x="122" y="73"/>
                    <a:pt x="122" y="73"/>
                    <a:pt x="122" y="73"/>
                  </a:cubicBezTo>
                  <a:cubicBezTo>
                    <a:pt x="122" y="0"/>
                    <a:pt x="122" y="0"/>
                    <a:pt x="122" y="0"/>
                  </a:cubicBez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8" name="Freeform 1543">
              <a:extLst>
                <a:ext uri="{FF2B5EF4-FFF2-40B4-BE49-F238E27FC236}">
                  <a16:creationId xmlns:a16="http://schemas.microsoft.com/office/drawing/2014/main" id="{BBA86867-C62B-4F1D-9A47-0809FDBAA704}"/>
                </a:ext>
              </a:extLst>
            </p:cNvPr>
            <p:cNvSpPr>
              <a:spLocks/>
            </p:cNvSpPr>
            <p:nvPr/>
          </p:nvSpPr>
          <p:spPr bwMode="auto">
            <a:xfrm>
              <a:off x="9326563" y="749300"/>
              <a:ext cx="127000" cy="127000"/>
            </a:xfrm>
            <a:custGeom>
              <a:avLst/>
              <a:gdLst>
                <a:gd name="T0" fmla="*/ 0 w 80"/>
                <a:gd name="T1" fmla="*/ 0 h 80"/>
                <a:gd name="T2" fmla="*/ 80 w 80"/>
                <a:gd name="T3" fmla="*/ 80 h 80"/>
                <a:gd name="T4" fmla="*/ 80 w 80"/>
                <a:gd name="T5" fmla="*/ 0 h 80"/>
                <a:gd name="T6" fmla="*/ 0 w 80"/>
                <a:gd name="T7" fmla="*/ 0 h 80"/>
              </a:gdLst>
              <a:ahLst/>
              <a:cxnLst>
                <a:cxn ang="0">
                  <a:pos x="T0" y="T1"/>
                </a:cxn>
                <a:cxn ang="0">
                  <a:pos x="T2" y="T3"/>
                </a:cxn>
                <a:cxn ang="0">
                  <a:pos x="T4" y="T5"/>
                </a:cxn>
                <a:cxn ang="0">
                  <a:pos x="T6" y="T7"/>
                </a:cxn>
              </a:cxnLst>
              <a:rect l="0" t="0" r="r" b="b"/>
              <a:pathLst>
                <a:path w="80" h="80">
                  <a:moveTo>
                    <a:pt x="0" y="0"/>
                  </a:moveTo>
                  <a:lnTo>
                    <a:pt x="80" y="80"/>
                  </a:lnTo>
                  <a:lnTo>
                    <a:pt x="80" y="0"/>
                  </a:ln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9" name="Freeform 1544">
              <a:extLst>
                <a:ext uri="{FF2B5EF4-FFF2-40B4-BE49-F238E27FC236}">
                  <a16:creationId xmlns:a16="http://schemas.microsoft.com/office/drawing/2014/main" id="{3FE1C94A-9B8A-4C07-BF00-1B4964EA7C47}"/>
                </a:ext>
              </a:extLst>
            </p:cNvPr>
            <p:cNvSpPr>
              <a:spLocks/>
            </p:cNvSpPr>
            <p:nvPr/>
          </p:nvSpPr>
          <p:spPr bwMode="auto">
            <a:xfrm>
              <a:off x="9118600" y="762000"/>
              <a:ext cx="311150" cy="190500"/>
            </a:xfrm>
            <a:custGeom>
              <a:avLst/>
              <a:gdLst>
                <a:gd name="T0" fmla="*/ 68 w 106"/>
                <a:gd name="T1" fmla="*/ 58 h 65"/>
                <a:gd name="T2" fmla="*/ 94 w 106"/>
                <a:gd name="T3" fmla="*/ 65 h 65"/>
                <a:gd name="T4" fmla="*/ 106 w 106"/>
                <a:gd name="T5" fmla="*/ 65 h 65"/>
                <a:gd name="T6" fmla="*/ 106 w 106"/>
                <a:gd name="T7" fmla="*/ 0 h 65"/>
                <a:gd name="T8" fmla="*/ 0 w 106"/>
                <a:gd name="T9" fmla="*/ 0 h 65"/>
                <a:gd name="T10" fmla="*/ 0 w 106"/>
                <a:gd name="T11" fmla="*/ 65 h 65"/>
                <a:gd name="T12" fmla="*/ 42 w 106"/>
                <a:gd name="T13" fmla="*/ 65 h 65"/>
                <a:gd name="T14" fmla="*/ 68 w 106"/>
                <a:gd name="T15" fmla="*/ 58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65">
                  <a:moveTo>
                    <a:pt x="68" y="58"/>
                  </a:moveTo>
                  <a:cubicBezTo>
                    <a:pt x="77" y="58"/>
                    <a:pt x="86" y="60"/>
                    <a:pt x="94" y="65"/>
                  </a:cubicBezTo>
                  <a:cubicBezTo>
                    <a:pt x="106" y="65"/>
                    <a:pt x="106" y="65"/>
                    <a:pt x="106" y="65"/>
                  </a:cubicBezTo>
                  <a:cubicBezTo>
                    <a:pt x="106" y="0"/>
                    <a:pt x="106" y="0"/>
                    <a:pt x="106" y="0"/>
                  </a:cubicBezTo>
                  <a:cubicBezTo>
                    <a:pt x="0" y="0"/>
                    <a:pt x="0" y="0"/>
                    <a:pt x="0" y="0"/>
                  </a:cubicBezTo>
                  <a:cubicBezTo>
                    <a:pt x="0" y="65"/>
                    <a:pt x="0" y="65"/>
                    <a:pt x="0" y="65"/>
                  </a:cubicBezTo>
                  <a:cubicBezTo>
                    <a:pt x="42" y="65"/>
                    <a:pt x="42" y="65"/>
                    <a:pt x="42" y="65"/>
                  </a:cubicBezTo>
                  <a:cubicBezTo>
                    <a:pt x="50" y="60"/>
                    <a:pt x="59" y="58"/>
                    <a:pt x="68" y="58"/>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0" name="Freeform 1545">
              <a:extLst>
                <a:ext uri="{FF2B5EF4-FFF2-40B4-BE49-F238E27FC236}">
                  <a16:creationId xmlns:a16="http://schemas.microsoft.com/office/drawing/2014/main" id="{CD42C460-F3ED-4370-A4ED-683AAB58684E}"/>
                </a:ext>
              </a:extLst>
            </p:cNvPr>
            <p:cNvSpPr>
              <a:spLocks/>
            </p:cNvSpPr>
            <p:nvPr/>
          </p:nvSpPr>
          <p:spPr bwMode="auto">
            <a:xfrm>
              <a:off x="9415463" y="963613"/>
              <a:ext cx="90488" cy="20638"/>
            </a:xfrm>
            <a:custGeom>
              <a:avLst/>
              <a:gdLst>
                <a:gd name="T0" fmla="*/ 0 w 31"/>
                <a:gd name="T1" fmla="*/ 0 h 7"/>
                <a:gd name="T2" fmla="*/ 7 w 31"/>
                <a:gd name="T3" fmla="*/ 7 h 7"/>
                <a:gd name="T4" fmla="*/ 26 w 31"/>
                <a:gd name="T5" fmla="*/ 7 h 7"/>
                <a:gd name="T6" fmla="*/ 31 w 31"/>
                <a:gd name="T7" fmla="*/ 2 h 7"/>
                <a:gd name="T8" fmla="*/ 31 w 31"/>
                <a:gd name="T9" fmla="*/ 0 h 7"/>
                <a:gd name="T10" fmla="*/ 0 w 31"/>
                <a:gd name="T11" fmla="*/ 0 h 7"/>
              </a:gdLst>
              <a:ahLst/>
              <a:cxnLst>
                <a:cxn ang="0">
                  <a:pos x="T0" y="T1"/>
                </a:cxn>
                <a:cxn ang="0">
                  <a:pos x="T2" y="T3"/>
                </a:cxn>
                <a:cxn ang="0">
                  <a:pos x="T4" y="T5"/>
                </a:cxn>
                <a:cxn ang="0">
                  <a:pos x="T6" y="T7"/>
                </a:cxn>
                <a:cxn ang="0">
                  <a:pos x="T8" y="T9"/>
                </a:cxn>
                <a:cxn ang="0">
                  <a:pos x="T10" y="T11"/>
                </a:cxn>
              </a:cxnLst>
              <a:rect l="0" t="0" r="r" b="b"/>
              <a:pathLst>
                <a:path w="31" h="7">
                  <a:moveTo>
                    <a:pt x="0" y="0"/>
                  </a:moveTo>
                  <a:cubicBezTo>
                    <a:pt x="2" y="2"/>
                    <a:pt x="4" y="4"/>
                    <a:pt x="7" y="7"/>
                  </a:cubicBezTo>
                  <a:cubicBezTo>
                    <a:pt x="26" y="7"/>
                    <a:pt x="26" y="7"/>
                    <a:pt x="26" y="7"/>
                  </a:cubicBezTo>
                  <a:cubicBezTo>
                    <a:pt x="29" y="7"/>
                    <a:pt x="31" y="5"/>
                    <a:pt x="31" y="2"/>
                  </a:cubicBezTo>
                  <a:cubicBezTo>
                    <a:pt x="31" y="0"/>
                    <a:pt x="31" y="0"/>
                    <a:pt x="31" y="0"/>
                  </a:cubicBezTo>
                  <a:lnTo>
                    <a:pt x="0" y="0"/>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1" name="Freeform 1546">
              <a:extLst>
                <a:ext uri="{FF2B5EF4-FFF2-40B4-BE49-F238E27FC236}">
                  <a16:creationId xmlns:a16="http://schemas.microsoft.com/office/drawing/2014/main" id="{0DEF0B7A-F504-438D-913F-4C883094BD9E}"/>
                </a:ext>
              </a:extLst>
            </p:cNvPr>
            <p:cNvSpPr>
              <a:spLocks/>
            </p:cNvSpPr>
            <p:nvPr/>
          </p:nvSpPr>
          <p:spPr bwMode="auto">
            <a:xfrm>
              <a:off x="9045575" y="963613"/>
              <a:ext cx="179388" cy="20638"/>
            </a:xfrm>
            <a:custGeom>
              <a:avLst/>
              <a:gdLst>
                <a:gd name="T0" fmla="*/ 61 w 61"/>
                <a:gd name="T1" fmla="*/ 0 h 7"/>
                <a:gd name="T2" fmla="*/ 0 w 61"/>
                <a:gd name="T3" fmla="*/ 0 h 7"/>
                <a:gd name="T4" fmla="*/ 0 w 61"/>
                <a:gd name="T5" fmla="*/ 2 h 7"/>
                <a:gd name="T6" fmla="*/ 4 w 61"/>
                <a:gd name="T7" fmla="*/ 7 h 7"/>
                <a:gd name="T8" fmla="*/ 53 w 61"/>
                <a:gd name="T9" fmla="*/ 7 h 7"/>
                <a:gd name="T10" fmla="*/ 61 w 61"/>
                <a:gd name="T11" fmla="*/ 0 h 7"/>
              </a:gdLst>
              <a:ahLst/>
              <a:cxnLst>
                <a:cxn ang="0">
                  <a:pos x="T0" y="T1"/>
                </a:cxn>
                <a:cxn ang="0">
                  <a:pos x="T2" y="T3"/>
                </a:cxn>
                <a:cxn ang="0">
                  <a:pos x="T4" y="T5"/>
                </a:cxn>
                <a:cxn ang="0">
                  <a:pos x="T6" y="T7"/>
                </a:cxn>
                <a:cxn ang="0">
                  <a:pos x="T8" y="T9"/>
                </a:cxn>
                <a:cxn ang="0">
                  <a:pos x="T10" y="T11"/>
                </a:cxn>
              </a:cxnLst>
              <a:rect l="0" t="0" r="r" b="b"/>
              <a:pathLst>
                <a:path w="61" h="7">
                  <a:moveTo>
                    <a:pt x="61" y="0"/>
                  </a:moveTo>
                  <a:cubicBezTo>
                    <a:pt x="0" y="0"/>
                    <a:pt x="0" y="0"/>
                    <a:pt x="0" y="0"/>
                  </a:cubicBezTo>
                  <a:cubicBezTo>
                    <a:pt x="0" y="2"/>
                    <a:pt x="0" y="2"/>
                    <a:pt x="0" y="2"/>
                  </a:cubicBezTo>
                  <a:cubicBezTo>
                    <a:pt x="0" y="5"/>
                    <a:pt x="2" y="7"/>
                    <a:pt x="4" y="7"/>
                  </a:cubicBezTo>
                  <a:cubicBezTo>
                    <a:pt x="53" y="7"/>
                    <a:pt x="53" y="7"/>
                    <a:pt x="53" y="7"/>
                  </a:cubicBezTo>
                  <a:cubicBezTo>
                    <a:pt x="56" y="4"/>
                    <a:pt x="58" y="2"/>
                    <a:pt x="61" y="0"/>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2" name="Rectangle 1547">
              <a:extLst>
                <a:ext uri="{FF2B5EF4-FFF2-40B4-BE49-F238E27FC236}">
                  <a16:creationId xmlns:a16="http://schemas.microsoft.com/office/drawing/2014/main" id="{6CEE3C0F-EFFD-4CB7-B05D-30F5E2588D9E}"/>
                </a:ext>
              </a:extLst>
            </p:cNvPr>
            <p:cNvSpPr>
              <a:spLocks noChangeArrowheads="1"/>
            </p:cNvSpPr>
            <p:nvPr/>
          </p:nvSpPr>
          <p:spPr bwMode="auto">
            <a:xfrm>
              <a:off x="9312275" y="779463"/>
              <a:ext cx="90488" cy="6350"/>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3" name="Rectangle 1548">
              <a:extLst>
                <a:ext uri="{FF2B5EF4-FFF2-40B4-BE49-F238E27FC236}">
                  <a16:creationId xmlns:a16="http://schemas.microsoft.com/office/drawing/2014/main" id="{736C04C5-0258-42A5-B5A1-185A4AFC7CD5}"/>
                </a:ext>
              </a:extLst>
            </p:cNvPr>
            <p:cNvSpPr>
              <a:spLocks noChangeArrowheads="1"/>
            </p:cNvSpPr>
            <p:nvPr/>
          </p:nvSpPr>
          <p:spPr bwMode="auto">
            <a:xfrm>
              <a:off x="9312275" y="800100"/>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4" name="Rectangle 1549">
              <a:extLst>
                <a:ext uri="{FF2B5EF4-FFF2-40B4-BE49-F238E27FC236}">
                  <a16:creationId xmlns:a16="http://schemas.microsoft.com/office/drawing/2014/main" id="{9C45C141-14A5-4482-9AAC-A8B3AEB436C7}"/>
                </a:ext>
              </a:extLst>
            </p:cNvPr>
            <p:cNvSpPr>
              <a:spLocks noChangeArrowheads="1"/>
            </p:cNvSpPr>
            <p:nvPr/>
          </p:nvSpPr>
          <p:spPr bwMode="auto">
            <a:xfrm>
              <a:off x="9312275" y="820738"/>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5" name="Rectangle 1550">
              <a:extLst>
                <a:ext uri="{FF2B5EF4-FFF2-40B4-BE49-F238E27FC236}">
                  <a16:creationId xmlns:a16="http://schemas.microsoft.com/office/drawing/2014/main" id="{5C3F1A3C-5720-44B3-A4A8-783C168F36D6}"/>
                </a:ext>
              </a:extLst>
            </p:cNvPr>
            <p:cNvSpPr>
              <a:spLocks noChangeArrowheads="1"/>
            </p:cNvSpPr>
            <p:nvPr/>
          </p:nvSpPr>
          <p:spPr bwMode="auto">
            <a:xfrm>
              <a:off x="9312275" y="841375"/>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6" name="Rectangle 1551">
              <a:extLst>
                <a:ext uri="{FF2B5EF4-FFF2-40B4-BE49-F238E27FC236}">
                  <a16:creationId xmlns:a16="http://schemas.microsoft.com/office/drawing/2014/main" id="{12245031-A375-4356-9DD7-5459D406053E}"/>
                </a:ext>
              </a:extLst>
            </p:cNvPr>
            <p:cNvSpPr>
              <a:spLocks noChangeArrowheads="1"/>
            </p:cNvSpPr>
            <p:nvPr/>
          </p:nvSpPr>
          <p:spPr bwMode="auto">
            <a:xfrm>
              <a:off x="9312275" y="863600"/>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7" name="Rectangle 1552">
              <a:extLst>
                <a:ext uri="{FF2B5EF4-FFF2-40B4-BE49-F238E27FC236}">
                  <a16:creationId xmlns:a16="http://schemas.microsoft.com/office/drawing/2014/main" id="{69AB44F0-19BB-4AF2-8AEC-F62726B36267}"/>
                </a:ext>
              </a:extLst>
            </p:cNvPr>
            <p:cNvSpPr>
              <a:spLocks noChangeArrowheads="1"/>
            </p:cNvSpPr>
            <p:nvPr/>
          </p:nvSpPr>
          <p:spPr bwMode="auto">
            <a:xfrm>
              <a:off x="9312275" y="884238"/>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8" name="Rectangle 1553">
              <a:extLst>
                <a:ext uri="{FF2B5EF4-FFF2-40B4-BE49-F238E27FC236}">
                  <a16:creationId xmlns:a16="http://schemas.microsoft.com/office/drawing/2014/main" id="{17F11CF3-6203-43F8-856B-8F41B2216432}"/>
                </a:ext>
              </a:extLst>
            </p:cNvPr>
            <p:cNvSpPr>
              <a:spLocks noChangeArrowheads="1"/>
            </p:cNvSpPr>
            <p:nvPr/>
          </p:nvSpPr>
          <p:spPr bwMode="auto">
            <a:xfrm>
              <a:off x="9312275" y="904875"/>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9" name="Freeform 1554">
              <a:extLst>
                <a:ext uri="{FF2B5EF4-FFF2-40B4-BE49-F238E27FC236}">
                  <a16:creationId xmlns:a16="http://schemas.microsoft.com/office/drawing/2014/main" id="{CE16482E-8F59-45BF-81EF-F400206FACF0}"/>
                </a:ext>
              </a:extLst>
            </p:cNvPr>
            <p:cNvSpPr>
              <a:spLocks/>
            </p:cNvSpPr>
            <p:nvPr/>
          </p:nvSpPr>
          <p:spPr bwMode="auto">
            <a:xfrm>
              <a:off x="9312275" y="925513"/>
              <a:ext cx="90488" cy="9525"/>
            </a:xfrm>
            <a:custGeom>
              <a:avLst/>
              <a:gdLst>
                <a:gd name="T0" fmla="*/ 2 w 31"/>
                <a:gd name="T1" fmla="*/ 2 h 3"/>
                <a:gd name="T2" fmla="*/ 14 w 31"/>
                <a:gd name="T3" fmla="*/ 3 h 3"/>
                <a:gd name="T4" fmla="*/ 31 w 31"/>
                <a:gd name="T5" fmla="*/ 3 h 3"/>
                <a:gd name="T6" fmla="*/ 31 w 31"/>
                <a:gd name="T7" fmla="*/ 0 h 3"/>
                <a:gd name="T8" fmla="*/ 0 w 31"/>
                <a:gd name="T9" fmla="*/ 0 h 3"/>
                <a:gd name="T10" fmla="*/ 0 w 31"/>
                <a:gd name="T11" fmla="*/ 2 h 3"/>
                <a:gd name="T12" fmla="*/ 2 w 31"/>
                <a:gd name="T13" fmla="*/ 2 h 3"/>
              </a:gdLst>
              <a:ahLst/>
              <a:cxnLst>
                <a:cxn ang="0">
                  <a:pos x="T0" y="T1"/>
                </a:cxn>
                <a:cxn ang="0">
                  <a:pos x="T2" y="T3"/>
                </a:cxn>
                <a:cxn ang="0">
                  <a:pos x="T4" y="T5"/>
                </a:cxn>
                <a:cxn ang="0">
                  <a:pos x="T6" y="T7"/>
                </a:cxn>
                <a:cxn ang="0">
                  <a:pos x="T8" y="T9"/>
                </a:cxn>
                <a:cxn ang="0">
                  <a:pos x="T10" y="T11"/>
                </a:cxn>
                <a:cxn ang="0">
                  <a:pos x="T12" y="T13"/>
                </a:cxn>
              </a:cxnLst>
              <a:rect l="0" t="0" r="r" b="b"/>
              <a:pathLst>
                <a:path w="31" h="3">
                  <a:moveTo>
                    <a:pt x="2" y="2"/>
                  </a:moveTo>
                  <a:cubicBezTo>
                    <a:pt x="6" y="2"/>
                    <a:pt x="10" y="2"/>
                    <a:pt x="14" y="3"/>
                  </a:cubicBezTo>
                  <a:cubicBezTo>
                    <a:pt x="31" y="3"/>
                    <a:pt x="31" y="3"/>
                    <a:pt x="31" y="3"/>
                  </a:cubicBezTo>
                  <a:cubicBezTo>
                    <a:pt x="31" y="0"/>
                    <a:pt x="31" y="0"/>
                    <a:pt x="31" y="0"/>
                  </a:cubicBezTo>
                  <a:cubicBezTo>
                    <a:pt x="0" y="0"/>
                    <a:pt x="0" y="0"/>
                    <a:pt x="0" y="0"/>
                  </a:cubicBezTo>
                  <a:cubicBezTo>
                    <a:pt x="0" y="2"/>
                    <a:pt x="0" y="2"/>
                    <a:pt x="0" y="2"/>
                  </a:cubicBezTo>
                  <a:cubicBezTo>
                    <a:pt x="1" y="2"/>
                    <a:pt x="1" y="2"/>
                    <a:pt x="2" y="2"/>
                  </a:cubicBezTo>
                </a:path>
              </a:pathLst>
            </a:custGeom>
            <a:solidFill>
              <a:srgbClr val="C58D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0" name="Freeform 1555">
              <a:extLst>
                <a:ext uri="{FF2B5EF4-FFF2-40B4-BE49-F238E27FC236}">
                  <a16:creationId xmlns:a16="http://schemas.microsoft.com/office/drawing/2014/main" id="{0B0948CC-842D-4EF7-BA75-C2E2E57C7FEA}"/>
                </a:ext>
              </a:extLst>
            </p:cNvPr>
            <p:cNvSpPr>
              <a:spLocks/>
            </p:cNvSpPr>
            <p:nvPr/>
          </p:nvSpPr>
          <p:spPr bwMode="auto">
            <a:xfrm>
              <a:off x="9142413" y="776288"/>
              <a:ext cx="76200" cy="82550"/>
            </a:xfrm>
            <a:custGeom>
              <a:avLst/>
              <a:gdLst>
                <a:gd name="T0" fmla="*/ 26 w 26"/>
                <a:gd name="T1" fmla="*/ 28 h 28"/>
                <a:gd name="T2" fmla="*/ 0 w 26"/>
                <a:gd name="T3" fmla="*/ 19 h 28"/>
                <a:gd name="T4" fmla="*/ 26 w 26"/>
                <a:gd name="T5" fmla="*/ 0 h 28"/>
                <a:gd name="T6" fmla="*/ 26 w 26"/>
                <a:gd name="T7" fmla="*/ 28 h 28"/>
              </a:gdLst>
              <a:ahLst/>
              <a:cxnLst>
                <a:cxn ang="0">
                  <a:pos x="T0" y="T1"/>
                </a:cxn>
                <a:cxn ang="0">
                  <a:pos x="T2" y="T3"/>
                </a:cxn>
                <a:cxn ang="0">
                  <a:pos x="T4" y="T5"/>
                </a:cxn>
                <a:cxn ang="0">
                  <a:pos x="T6" y="T7"/>
                </a:cxn>
              </a:cxnLst>
              <a:rect l="0" t="0" r="r" b="b"/>
              <a:pathLst>
                <a:path w="26" h="28">
                  <a:moveTo>
                    <a:pt x="26" y="28"/>
                  </a:moveTo>
                  <a:cubicBezTo>
                    <a:pt x="0" y="19"/>
                    <a:pt x="0" y="19"/>
                    <a:pt x="0" y="19"/>
                  </a:cubicBezTo>
                  <a:cubicBezTo>
                    <a:pt x="4" y="8"/>
                    <a:pt x="14" y="0"/>
                    <a:pt x="26" y="0"/>
                  </a:cubicBezTo>
                  <a:lnTo>
                    <a:pt x="26"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1" name="Freeform 1556">
              <a:extLst>
                <a:ext uri="{FF2B5EF4-FFF2-40B4-BE49-F238E27FC236}">
                  <a16:creationId xmlns:a16="http://schemas.microsoft.com/office/drawing/2014/main" id="{14469C80-8762-46D4-920F-735E1F8315D5}"/>
                </a:ext>
              </a:extLst>
            </p:cNvPr>
            <p:cNvSpPr>
              <a:spLocks/>
            </p:cNvSpPr>
            <p:nvPr/>
          </p:nvSpPr>
          <p:spPr bwMode="auto">
            <a:xfrm>
              <a:off x="9142413" y="858838"/>
              <a:ext cx="76200" cy="60325"/>
            </a:xfrm>
            <a:custGeom>
              <a:avLst/>
              <a:gdLst>
                <a:gd name="T0" fmla="*/ 26 w 26"/>
                <a:gd name="T1" fmla="*/ 0 h 21"/>
                <a:gd name="T2" fmla="*/ 10 w 26"/>
                <a:gd name="T3" fmla="*/ 21 h 21"/>
                <a:gd name="T4" fmla="*/ 0 w 26"/>
                <a:gd name="T5" fmla="*/ 8 h 21"/>
                <a:gd name="T6" fmla="*/ 26 w 26"/>
                <a:gd name="T7" fmla="*/ 0 h 21"/>
              </a:gdLst>
              <a:ahLst/>
              <a:cxnLst>
                <a:cxn ang="0">
                  <a:pos x="T0" y="T1"/>
                </a:cxn>
                <a:cxn ang="0">
                  <a:pos x="T2" y="T3"/>
                </a:cxn>
                <a:cxn ang="0">
                  <a:pos x="T4" y="T5"/>
                </a:cxn>
                <a:cxn ang="0">
                  <a:pos x="T6" y="T7"/>
                </a:cxn>
              </a:cxnLst>
              <a:rect l="0" t="0" r="r" b="b"/>
              <a:pathLst>
                <a:path w="26" h="21">
                  <a:moveTo>
                    <a:pt x="26" y="0"/>
                  </a:moveTo>
                  <a:cubicBezTo>
                    <a:pt x="10" y="21"/>
                    <a:pt x="10" y="21"/>
                    <a:pt x="10" y="21"/>
                  </a:cubicBezTo>
                  <a:cubicBezTo>
                    <a:pt x="5" y="18"/>
                    <a:pt x="2" y="14"/>
                    <a:pt x="0" y="8"/>
                  </a:cubicBezTo>
                  <a:lnTo>
                    <a:pt x="26"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2" name="Freeform 1557">
              <a:extLst>
                <a:ext uri="{FF2B5EF4-FFF2-40B4-BE49-F238E27FC236}">
                  <a16:creationId xmlns:a16="http://schemas.microsoft.com/office/drawing/2014/main" id="{8E1D5FB7-DBAF-4550-8DE6-CA73199ED51C}"/>
                </a:ext>
              </a:extLst>
            </p:cNvPr>
            <p:cNvSpPr>
              <a:spLocks/>
            </p:cNvSpPr>
            <p:nvPr/>
          </p:nvSpPr>
          <p:spPr bwMode="auto">
            <a:xfrm>
              <a:off x="9172575" y="858838"/>
              <a:ext cx="122238" cy="87313"/>
            </a:xfrm>
            <a:custGeom>
              <a:avLst/>
              <a:gdLst>
                <a:gd name="T0" fmla="*/ 16 w 42"/>
                <a:gd name="T1" fmla="*/ 0 h 30"/>
                <a:gd name="T2" fmla="*/ 42 w 42"/>
                <a:gd name="T3" fmla="*/ 8 h 30"/>
                <a:gd name="T4" fmla="*/ 7 w 42"/>
                <a:gd name="T5" fmla="*/ 25 h 30"/>
                <a:gd name="T6" fmla="*/ 0 w 42"/>
                <a:gd name="T7" fmla="*/ 21 h 30"/>
                <a:gd name="T8" fmla="*/ 16 w 42"/>
                <a:gd name="T9" fmla="*/ 0 h 30"/>
              </a:gdLst>
              <a:ahLst/>
              <a:cxnLst>
                <a:cxn ang="0">
                  <a:pos x="T0" y="T1"/>
                </a:cxn>
                <a:cxn ang="0">
                  <a:pos x="T2" y="T3"/>
                </a:cxn>
                <a:cxn ang="0">
                  <a:pos x="T4" y="T5"/>
                </a:cxn>
                <a:cxn ang="0">
                  <a:pos x="T6" y="T7"/>
                </a:cxn>
                <a:cxn ang="0">
                  <a:pos x="T8" y="T9"/>
                </a:cxn>
              </a:cxnLst>
              <a:rect l="0" t="0" r="r" b="b"/>
              <a:pathLst>
                <a:path w="42" h="30">
                  <a:moveTo>
                    <a:pt x="16" y="0"/>
                  </a:moveTo>
                  <a:cubicBezTo>
                    <a:pt x="42" y="8"/>
                    <a:pt x="42" y="8"/>
                    <a:pt x="42" y="8"/>
                  </a:cubicBezTo>
                  <a:cubicBezTo>
                    <a:pt x="37" y="22"/>
                    <a:pt x="22" y="30"/>
                    <a:pt x="7" y="25"/>
                  </a:cubicBezTo>
                  <a:cubicBezTo>
                    <a:pt x="5" y="24"/>
                    <a:pt x="2" y="23"/>
                    <a:pt x="0" y="21"/>
                  </a:cubicBezTo>
                  <a:lnTo>
                    <a:pt x="16"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3" name="Freeform 1558">
              <a:extLst>
                <a:ext uri="{FF2B5EF4-FFF2-40B4-BE49-F238E27FC236}">
                  <a16:creationId xmlns:a16="http://schemas.microsoft.com/office/drawing/2014/main" id="{B10F543B-02E0-4CDE-AC34-EE1A8DB3CC28}"/>
                </a:ext>
              </a:extLst>
            </p:cNvPr>
            <p:cNvSpPr>
              <a:spLocks/>
            </p:cNvSpPr>
            <p:nvPr/>
          </p:nvSpPr>
          <p:spPr bwMode="auto">
            <a:xfrm>
              <a:off x="9218613" y="776288"/>
              <a:ext cx="79375" cy="104775"/>
            </a:xfrm>
            <a:custGeom>
              <a:avLst/>
              <a:gdLst>
                <a:gd name="T0" fmla="*/ 0 w 27"/>
                <a:gd name="T1" fmla="*/ 28 h 36"/>
                <a:gd name="T2" fmla="*/ 0 w 27"/>
                <a:gd name="T3" fmla="*/ 0 h 36"/>
                <a:gd name="T4" fmla="*/ 27 w 27"/>
                <a:gd name="T5" fmla="*/ 28 h 36"/>
                <a:gd name="T6" fmla="*/ 26 w 27"/>
                <a:gd name="T7" fmla="*/ 36 h 36"/>
                <a:gd name="T8" fmla="*/ 0 w 27"/>
                <a:gd name="T9" fmla="*/ 28 h 36"/>
              </a:gdLst>
              <a:ahLst/>
              <a:cxnLst>
                <a:cxn ang="0">
                  <a:pos x="T0" y="T1"/>
                </a:cxn>
                <a:cxn ang="0">
                  <a:pos x="T2" y="T3"/>
                </a:cxn>
                <a:cxn ang="0">
                  <a:pos x="T4" y="T5"/>
                </a:cxn>
                <a:cxn ang="0">
                  <a:pos x="T6" y="T7"/>
                </a:cxn>
                <a:cxn ang="0">
                  <a:pos x="T8" y="T9"/>
                </a:cxn>
              </a:cxnLst>
              <a:rect l="0" t="0" r="r" b="b"/>
              <a:pathLst>
                <a:path w="27" h="36">
                  <a:moveTo>
                    <a:pt x="0" y="28"/>
                  </a:moveTo>
                  <a:cubicBezTo>
                    <a:pt x="0" y="0"/>
                    <a:pt x="0" y="0"/>
                    <a:pt x="0" y="0"/>
                  </a:cubicBezTo>
                  <a:cubicBezTo>
                    <a:pt x="15" y="0"/>
                    <a:pt x="27" y="13"/>
                    <a:pt x="27" y="28"/>
                  </a:cubicBezTo>
                  <a:cubicBezTo>
                    <a:pt x="27" y="31"/>
                    <a:pt x="27" y="33"/>
                    <a:pt x="26" y="36"/>
                  </a:cubicBezTo>
                  <a:lnTo>
                    <a:pt x="0" y="28"/>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4" name="Freeform 1559">
              <a:extLst>
                <a:ext uri="{FF2B5EF4-FFF2-40B4-BE49-F238E27FC236}">
                  <a16:creationId xmlns:a16="http://schemas.microsoft.com/office/drawing/2014/main" id="{A959DBBD-3AFE-4D7C-8BBB-8F44ADD0CB77}"/>
                </a:ext>
              </a:extLst>
            </p:cNvPr>
            <p:cNvSpPr>
              <a:spLocks/>
            </p:cNvSpPr>
            <p:nvPr/>
          </p:nvSpPr>
          <p:spPr bwMode="auto">
            <a:xfrm>
              <a:off x="9625013" y="990600"/>
              <a:ext cx="234950" cy="142875"/>
            </a:xfrm>
            <a:custGeom>
              <a:avLst/>
              <a:gdLst>
                <a:gd name="T0" fmla="*/ 0 w 80"/>
                <a:gd name="T1" fmla="*/ 0 h 49"/>
                <a:gd name="T2" fmla="*/ 0 w 80"/>
                <a:gd name="T3" fmla="*/ 49 h 49"/>
                <a:gd name="T4" fmla="*/ 5 w 80"/>
                <a:gd name="T5" fmla="*/ 49 h 49"/>
                <a:gd name="T6" fmla="*/ 20 w 80"/>
                <a:gd name="T7" fmla="*/ 45 h 49"/>
                <a:gd name="T8" fmla="*/ 35 w 80"/>
                <a:gd name="T9" fmla="*/ 49 h 49"/>
                <a:gd name="T10" fmla="*/ 80 w 80"/>
                <a:gd name="T11" fmla="*/ 49 h 49"/>
                <a:gd name="T12" fmla="*/ 80 w 80"/>
                <a:gd name="T13" fmla="*/ 0 h 49"/>
                <a:gd name="T14" fmla="*/ 0 w 80"/>
                <a:gd name="T15" fmla="*/ 0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49">
                  <a:moveTo>
                    <a:pt x="0" y="0"/>
                  </a:moveTo>
                  <a:cubicBezTo>
                    <a:pt x="0" y="49"/>
                    <a:pt x="0" y="49"/>
                    <a:pt x="0" y="49"/>
                  </a:cubicBezTo>
                  <a:cubicBezTo>
                    <a:pt x="5" y="49"/>
                    <a:pt x="5" y="49"/>
                    <a:pt x="5" y="49"/>
                  </a:cubicBezTo>
                  <a:cubicBezTo>
                    <a:pt x="10" y="47"/>
                    <a:pt x="15" y="45"/>
                    <a:pt x="20" y="45"/>
                  </a:cubicBezTo>
                  <a:cubicBezTo>
                    <a:pt x="25" y="45"/>
                    <a:pt x="30" y="47"/>
                    <a:pt x="35" y="49"/>
                  </a:cubicBezTo>
                  <a:cubicBezTo>
                    <a:pt x="80" y="49"/>
                    <a:pt x="80" y="49"/>
                    <a:pt x="80" y="49"/>
                  </a:cubicBezTo>
                  <a:cubicBezTo>
                    <a:pt x="80" y="0"/>
                    <a:pt x="80" y="0"/>
                    <a:pt x="80" y="0"/>
                  </a:cubicBez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5" name="Freeform 1560">
              <a:extLst>
                <a:ext uri="{FF2B5EF4-FFF2-40B4-BE49-F238E27FC236}">
                  <a16:creationId xmlns:a16="http://schemas.microsoft.com/office/drawing/2014/main" id="{106002B4-C89A-4A3D-B5E7-98D54C528F11}"/>
                </a:ext>
              </a:extLst>
            </p:cNvPr>
            <p:cNvSpPr>
              <a:spLocks/>
            </p:cNvSpPr>
            <p:nvPr/>
          </p:nvSpPr>
          <p:spPr bwMode="auto">
            <a:xfrm>
              <a:off x="9777413" y="990600"/>
              <a:ext cx="82550" cy="84138"/>
            </a:xfrm>
            <a:custGeom>
              <a:avLst/>
              <a:gdLst>
                <a:gd name="T0" fmla="*/ 0 w 52"/>
                <a:gd name="T1" fmla="*/ 0 h 53"/>
                <a:gd name="T2" fmla="*/ 52 w 52"/>
                <a:gd name="T3" fmla="*/ 53 h 53"/>
                <a:gd name="T4" fmla="*/ 52 w 52"/>
                <a:gd name="T5" fmla="*/ 0 h 53"/>
                <a:gd name="T6" fmla="*/ 0 w 52"/>
                <a:gd name="T7" fmla="*/ 0 h 53"/>
              </a:gdLst>
              <a:ahLst/>
              <a:cxnLst>
                <a:cxn ang="0">
                  <a:pos x="T0" y="T1"/>
                </a:cxn>
                <a:cxn ang="0">
                  <a:pos x="T2" y="T3"/>
                </a:cxn>
                <a:cxn ang="0">
                  <a:pos x="T4" y="T5"/>
                </a:cxn>
                <a:cxn ang="0">
                  <a:pos x="T6" y="T7"/>
                </a:cxn>
              </a:cxnLst>
              <a:rect l="0" t="0" r="r" b="b"/>
              <a:pathLst>
                <a:path w="52" h="53">
                  <a:moveTo>
                    <a:pt x="0" y="0"/>
                  </a:moveTo>
                  <a:lnTo>
                    <a:pt x="52" y="53"/>
                  </a:lnTo>
                  <a:lnTo>
                    <a:pt x="52" y="0"/>
                  </a:ln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6" name="Freeform 1561">
              <a:extLst>
                <a:ext uri="{FF2B5EF4-FFF2-40B4-BE49-F238E27FC236}">
                  <a16:creationId xmlns:a16="http://schemas.microsoft.com/office/drawing/2014/main" id="{A8189C47-F152-494D-B9DC-FF4776950185}"/>
                </a:ext>
              </a:extLst>
            </p:cNvPr>
            <p:cNvSpPr>
              <a:spLocks/>
            </p:cNvSpPr>
            <p:nvPr/>
          </p:nvSpPr>
          <p:spPr bwMode="auto">
            <a:xfrm>
              <a:off x="9590088" y="1133475"/>
              <a:ext cx="50800" cy="11113"/>
            </a:xfrm>
            <a:custGeom>
              <a:avLst/>
              <a:gdLst>
                <a:gd name="T0" fmla="*/ 17 w 17"/>
                <a:gd name="T1" fmla="*/ 0 h 4"/>
                <a:gd name="T2" fmla="*/ 0 w 17"/>
                <a:gd name="T3" fmla="*/ 0 h 4"/>
                <a:gd name="T4" fmla="*/ 0 w 17"/>
                <a:gd name="T5" fmla="*/ 1 h 4"/>
                <a:gd name="T6" fmla="*/ 3 w 17"/>
                <a:gd name="T7" fmla="*/ 4 h 4"/>
                <a:gd name="T8" fmla="*/ 11 w 17"/>
                <a:gd name="T9" fmla="*/ 4 h 4"/>
                <a:gd name="T10" fmla="*/ 17 w 17"/>
                <a:gd name="T11" fmla="*/ 0 h 4"/>
              </a:gdLst>
              <a:ahLst/>
              <a:cxnLst>
                <a:cxn ang="0">
                  <a:pos x="T0" y="T1"/>
                </a:cxn>
                <a:cxn ang="0">
                  <a:pos x="T2" y="T3"/>
                </a:cxn>
                <a:cxn ang="0">
                  <a:pos x="T4" y="T5"/>
                </a:cxn>
                <a:cxn ang="0">
                  <a:pos x="T6" y="T7"/>
                </a:cxn>
                <a:cxn ang="0">
                  <a:pos x="T8" y="T9"/>
                </a:cxn>
                <a:cxn ang="0">
                  <a:pos x="T10" y="T11"/>
                </a:cxn>
              </a:cxnLst>
              <a:rect l="0" t="0" r="r" b="b"/>
              <a:pathLst>
                <a:path w="17" h="4">
                  <a:moveTo>
                    <a:pt x="17" y="0"/>
                  </a:moveTo>
                  <a:cubicBezTo>
                    <a:pt x="0" y="0"/>
                    <a:pt x="0" y="0"/>
                    <a:pt x="0" y="0"/>
                  </a:cubicBezTo>
                  <a:cubicBezTo>
                    <a:pt x="0" y="1"/>
                    <a:pt x="0" y="1"/>
                    <a:pt x="0" y="1"/>
                  </a:cubicBezTo>
                  <a:cubicBezTo>
                    <a:pt x="0" y="3"/>
                    <a:pt x="2" y="4"/>
                    <a:pt x="3" y="4"/>
                  </a:cubicBezTo>
                  <a:cubicBezTo>
                    <a:pt x="11" y="4"/>
                    <a:pt x="11" y="4"/>
                    <a:pt x="11" y="4"/>
                  </a:cubicBezTo>
                  <a:cubicBezTo>
                    <a:pt x="13" y="2"/>
                    <a:pt x="15" y="1"/>
                    <a:pt x="17" y="0"/>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7" name="Freeform 1562">
              <a:extLst>
                <a:ext uri="{FF2B5EF4-FFF2-40B4-BE49-F238E27FC236}">
                  <a16:creationId xmlns:a16="http://schemas.microsoft.com/office/drawing/2014/main" id="{92E94178-18DB-47EB-B26F-9E7CD7E0568F}"/>
                </a:ext>
              </a:extLst>
            </p:cNvPr>
            <p:cNvSpPr>
              <a:spLocks/>
            </p:cNvSpPr>
            <p:nvPr/>
          </p:nvSpPr>
          <p:spPr bwMode="auto">
            <a:xfrm>
              <a:off x="9728200" y="1133475"/>
              <a:ext cx="166688" cy="11113"/>
            </a:xfrm>
            <a:custGeom>
              <a:avLst/>
              <a:gdLst>
                <a:gd name="T0" fmla="*/ 0 w 57"/>
                <a:gd name="T1" fmla="*/ 0 h 4"/>
                <a:gd name="T2" fmla="*/ 6 w 57"/>
                <a:gd name="T3" fmla="*/ 4 h 4"/>
                <a:gd name="T4" fmla="*/ 54 w 57"/>
                <a:gd name="T5" fmla="*/ 4 h 4"/>
                <a:gd name="T6" fmla="*/ 57 w 57"/>
                <a:gd name="T7" fmla="*/ 1 h 4"/>
                <a:gd name="T8" fmla="*/ 57 w 57"/>
                <a:gd name="T9" fmla="*/ 0 h 4"/>
                <a:gd name="T10" fmla="*/ 0 w 57"/>
                <a:gd name="T11" fmla="*/ 0 h 4"/>
              </a:gdLst>
              <a:ahLst/>
              <a:cxnLst>
                <a:cxn ang="0">
                  <a:pos x="T0" y="T1"/>
                </a:cxn>
                <a:cxn ang="0">
                  <a:pos x="T2" y="T3"/>
                </a:cxn>
                <a:cxn ang="0">
                  <a:pos x="T4" y="T5"/>
                </a:cxn>
                <a:cxn ang="0">
                  <a:pos x="T6" y="T7"/>
                </a:cxn>
                <a:cxn ang="0">
                  <a:pos x="T8" y="T9"/>
                </a:cxn>
                <a:cxn ang="0">
                  <a:pos x="T10" y="T11"/>
                </a:cxn>
              </a:cxnLst>
              <a:rect l="0" t="0" r="r" b="b"/>
              <a:pathLst>
                <a:path w="57" h="4">
                  <a:moveTo>
                    <a:pt x="0" y="0"/>
                  </a:moveTo>
                  <a:cubicBezTo>
                    <a:pt x="2" y="1"/>
                    <a:pt x="4" y="2"/>
                    <a:pt x="6" y="4"/>
                  </a:cubicBezTo>
                  <a:cubicBezTo>
                    <a:pt x="54" y="4"/>
                    <a:pt x="54" y="4"/>
                    <a:pt x="54" y="4"/>
                  </a:cubicBezTo>
                  <a:cubicBezTo>
                    <a:pt x="55" y="4"/>
                    <a:pt x="57" y="3"/>
                    <a:pt x="57" y="1"/>
                  </a:cubicBezTo>
                  <a:cubicBezTo>
                    <a:pt x="57" y="0"/>
                    <a:pt x="57" y="0"/>
                    <a:pt x="57" y="0"/>
                  </a:cubicBezTo>
                  <a:lnTo>
                    <a:pt x="0" y="0"/>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8" name="Freeform 1563">
              <a:extLst>
                <a:ext uri="{FF2B5EF4-FFF2-40B4-BE49-F238E27FC236}">
                  <a16:creationId xmlns:a16="http://schemas.microsoft.com/office/drawing/2014/main" id="{A3E05227-F29B-4EC3-9989-89F55971BC41}"/>
                </a:ext>
              </a:extLst>
            </p:cNvPr>
            <p:cNvSpPr>
              <a:spLocks/>
            </p:cNvSpPr>
            <p:nvPr/>
          </p:nvSpPr>
          <p:spPr bwMode="auto">
            <a:xfrm>
              <a:off x="9596438" y="349250"/>
              <a:ext cx="249238" cy="776288"/>
            </a:xfrm>
            <a:custGeom>
              <a:avLst/>
              <a:gdLst>
                <a:gd name="T0" fmla="*/ 49 w 85"/>
                <a:gd name="T1" fmla="*/ 222 h 265"/>
                <a:gd name="T2" fmla="*/ 49 w 85"/>
                <a:gd name="T3" fmla="*/ 18 h 265"/>
                <a:gd name="T4" fmla="*/ 31 w 85"/>
                <a:gd name="T5" fmla="*/ 0 h 265"/>
                <a:gd name="T6" fmla="*/ 2 w 85"/>
                <a:gd name="T7" fmla="*/ 0 h 265"/>
                <a:gd name="T8" fmla="*/ 0 w 85"/>
                <a:gd name="T9" fmla="*/ 1 h 265"/>
                <a:gd name="T10" fmla="*/ 2 w 85"/>
                <a:gd name="T11" fmla="*/ 3 h 265"/>
                <a:gd name="T12" fmla="*/ 31 w 85"/>
                <a:gd name="T13" fmla="*/ 3 h 265"/>
                <a:gd name="T14" fmla="*/ 46 w 85"/>
                <a:gd name="T15" fmla="*/ 18 h 265"/>
                <a:gd name="T16" fmla="*/ 46 w 85"/>
                <a:gd name="T17" fmla="*/ 222 h 265"/>
                <a:gd name="T18" fmla="*/ 15 w 85"/>
                <a:gd name="T19" fmla="*/ 222 h 265"/>
                <a:gd name="T20" fmla="*/ 15 w 85"/>
                <a:gd name="T21" fmla="*/ 265 h 265"/>
                <a:gd name="T22" fmla="*/ 24 w 85"/>
                <a:gd name="T23" fmla="*/ 265 h 265"/>
                <a:gd name="T24" fmla="*/ 30 w 85"/>
                <a:gd name="T25" fmla="*/ 264 h 265"/>
                <a:gd name="T26" fmla="*/ 36 w 85"/>
                <a:gd name="T27" fmla="*/ 265 h 265"/>
                <a:gd name="T28" fmla="*/ 85 w 85"/>
                <a:gd name="T29" fmla="*/ 265 h 265"/>
                <a:gd name="T30" fmla="*/ 85 w 85"/>
                <a:gd name="T31" fmla="*/ 222 h 265"/>
                <a:gd name="T32" fmla="*/ 49 w 85"/>
                <a:gd name="T33" fmla="*/ 22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5" h="265">
                  <a:moveTo>
                    <a:pt x="49" y="222"/>
                  </a:moveTo>
                  <a:cubicBezTo>
                    <a:pt x="49" y="18"/>
                    <a:pt x="49" y="18"/>
                    <a:pt x="49" y="18"/>
                  </a:cubicBezTo>
                  <a:cubicBezTo>
                    <a:pt x="49" y="8"/>
                    <a:pt x="41" y="0"/>
                    <a:pt x="31" y="0"/>
                  </a:cubicBezTo>
                  <a:cubicBezTo>
                    <a:pt x="2" y="0"/>
                    <a:pt x="2" y="0"/>
                    <a:pt x="2" y="0"/>
                  </a:cubicBezTo>
                  <a:cubicBezTo>
                    <a:pt x="1" y="0"/>
                    <a:pt x="0" y="0"/>
                    <a:pt x="0" y="1"/>
                  </a:cubicBezTo>
                  <a:cubicBezTo>
                    <a:pt x="0" y="2"/>
                    <a:pt x="1" y="3"/>
                    <a:pt x="2" y="3"/>
                  </a:cubicBezTo>
                  <a:cubicBezTo>
                    <a:pt x="31" y="3"/>
                    <a:pt x="31" y="3"/>
                    <a:pt x="31" y="3"/>
                  </a:cubicBezTo>
                  <a:cubicBezTo>
                    <a:pt x="39" y="3"/>
                    <a:pt x="46" y="9"/>
                    <a:pt x="46" y="18"/>
                  </a:cubicBezTo>
                  <a:cubicBezTo>
                    <a:pt x="46" y="222"/>
                    <a:pt x="46" y="222"/>
                    <a:pt x="46" y="222"/>
                  </a:cubicBezTo>
                  <a:cubicBezTo>
                    <a:pt x="15" y="222"/>
                    <a:pt x="15" y="222"/>
                    <a:pt x="15" y="222"/>
                  </a:cubicBezTo>
                  <a:cubicBezTo>
                    <a:pt x="15" y="265"/>
                    <a:pt x="15" y="265"/>
                    <a:pt x="15" y="265"/>
                  </a:cubicBezTo>
                  <a:cubicBezTo>
                    <a:pt x="24" y="265"/>
                    <a:pt x="24" y="265"/>
                    <a:pt x="24" y="265"/>
                  </a:cubicBezTo>
                  <a:cubicBezTo>
                    <a:pt x="26" y="264"/>
                    <a:pt x="28" y="264"/>
                    <a:pt x="30" y="264"/>
                  </a:cubicBezTo>
                  <a:cubicBezTo>
                    <a:pt x="32" y="264"/>
                    <a:pt x="34" y="264"/>
                    <a:pt x="36" y="265"/>
                  </a:cubicBezTo>
                  <a:cubicBezTo>
                    <a:pt x="85" y="265"/>
                    <a:pt x="85" y="265"/>
                    <a:pt x="85" y="265"/>
                  </a:cubicBezTo>
                  <a:cubicBezTo>
                    <a:pt x="85" y="222"/>
                    <a:pt x="85" y="222"/>
                    <a:pt x="85" y="222"/>
                  </a:cubicBezTo>
                  <a:lnTo>
                    <a:pt x="49" y="222"/>
                  </a:lnTo>
                  <a:close/>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9" name="Freeform 1564">
              <a:extLst>
                <a:ext uri="{FF2B5EF4-FFF2-40B4-BE49-F238E27FC236}">
                  <a16:creationId xmlns:a16="http://schemas.microsoft.com/office/drawing/2014/main" id="{88EE4AA6-6CDA-495D-B9C7-BD61D0213A20}"/>
                </a:ext>
              </a:extLst>
            </p:cNvPr>
            <p:cNvSpPr>
              <a:spLocks/>
            </p:cNvSpPr>
            <p:nvPr/>
          </p:nvSpPr>
          <p:spPr bwMode="auto">
            <a:xfrm>
              <a:off x="9218613" y="419100"/>
              <a:ext cx="196850" cy="350838"/>
            </a:xfrm>
            <a:custGeom>
              <a:avLst/>
              <a:gdLst>
                <a:gd name="T0" fmla="*/ 1 w 67"/>
                <a:gd name="T1" fmla="*/ 120 h 120"/>
                <a:gd name="T2" fmla="*/ 0 w 67"/>
                <a:gd name="T3" fmla="*/ 119 h 120"/>
                <a:gd name="T4" fmla="*/ 0 w 67"/>
                <a:gd name="T5" fmla="*/ 22 h 120"/>
                <a:gd name="T6" fmla="*/ 22 w 67"/>
                <a:gd name="T7" fmla="*/ 0 h 120"/>
                <a:gd name="T8" fmla="*/ 65 w 67"/>
                <a:gd name="T9" fmla="*/ 0 h 120"/>
                <a:gd name="T10" fmla="*/ 67 w 67"/>
                <a:gd name="T11" fmla="*/ 2 h 120"/>
                <a:gd name="T12" fmla="*/ 65 w 67"/>
                <a:gd name="T13" fmla="*/ 3 h 120"/>
                <a:gd name="T14" fmla="*/ 22 w 67"/>
                <a:gd name="T15" fmla="*/ 3 h 120"/>
                <a:gd name="T16" fmla="*/ 3 w 67"/>
                <a:gd name="T17" fmla="*/ 22 h 120"/>
                <a:gd name="T18" fmla="*/ 3 w 67"/>
                <a:gd name="T19" fmla="*/ 119 h 120"/>
                <a:gd name="T20" fmla="*/ 1 w 67"/>
                <a:gd name="T21" fmla="*/ 12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120">
                  <a:moveTo>
                    <a:pt x="1" y="120"/>
                  </a:moveTo>
                  <a:cubicBezTo>
                    <a:pt x="0" y="120"/>
                    <a:pt x="0" y="120"/>
                    <a:pt x="0" y="119"/>
                  </a:cubicBezTo>
                  <a:cubicBezTo>
                    <a:pt x="0" y="22"/>
                    <a:pt x="0" y="22"/>
                    <a:pt x="0" y="22"/>
                  </a:cubicBezTo>
                  <a:cubicBezTo>
                    <a:pt x="0" y="10"/>
                    <a:pt x="10" y="0"/>
                    <a:pt x="22" y="0"/>
                  </a:cubicBezTo>
                  <a:cubicBezTo>
                    <a:pt x="65" y="0"/>
                    <a:pt x="65" y="0"/>
                    <a:pt x="65" y="0"/>
                  </a:cubicBezTo>
                  <a:cubicBezTo>
                    <a:pt x="66" y="0"/>
                    <a:pt x="67" y="1"/>
                    <a:pt x="67" y="2"/>
                  </a:cubicBezTo>
                  <a:cubicBezTo>
                    <a:pt x="67" y="2"/>
                    <a:pt x="66" y="3"/>
                    <a:pt x="65" y="3"/>
                  </a:cubicBezTo>
                  <a:cubicBezTo>
                    <a:pt x="22" y="3"/>
                    <a:pt x="22" y="3"/>
                    <a:pt x="22" y="3"/>
                  </a:cubicBezTo>
                  <a:cubicBezTo>
                    <a:pt x="11" y="3"/>
                    <a:pt x="3" y="12"/>
                    <a:pt x="3" y="22"/>
                  </a:cubicBezTo>
                  <a:cubicBezTo>
                    <a:pt x="3" y="119"/>
                    <a:pt x="3" y="119"/>
                    <a:pt x="3" y="119"/>
                  </a:cubicBezTo>
                  <a:cubicBezTo>
                    <a:pt x="3" y="120"/>
                    <a:pt x="2" y="120"/>
                    <a:pt x="1" y="120"/>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50" name="Rectangle 1565">
              <a:extLst>
                <a:ext uri="{FF2B5EF4-FFF2-40B4-BE49-F238E27FC236}">
                  <a16:creationId xmlns:a16="http://schemas.microsoft.com/office/drawing/2014/main" id="{1ECA69B1-03C8-40E6-A2AF-7BAB3BF19451}"/>
                </a:ext>
              </a:extLst>
            </p:cNvPr>
            <p:cNvSpPr>
              <a:spLocks noChangeArrowheads="1"/>
            </p:cNvSpPr>
            <p:nvPr/>
          </p:nvSpPr>
          <p:spPr bwMode="auto">
            <a:xfrm>
              <a:off x="9696450" y="1081088"/>
              <a:ext cx="22225" cy="34925"/>
            </a:xfrm>
            <a:prstGeom prst="rect">
              <a:avLst/>
            </a:prstGeom>
            <a:solidFill>
              <a:srgbClr val="1386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51" name="Rectangle 1566">
              <a:extLst>
                <a:ext uri="{FF2B5EF4-FFF2-40B4-BE49-F238E27FC236}">
                  <a16:creationId xmlns:a16="http://schemas.microsoft.com/office/drawing/2014/main" id="{F8F486CD-9207-4F1F-8383-0E5538F761A4}"/>
                </a:ext>
              </a:extLst>
            </p:cNvPr>
            <p:cNvSpPr>
              <a:spLocks noChangeArrowheads="1"/>
            </p:cNvSpPr>
            <p:nvPr/>
          </p:nvSpPr>
          <p:spPr bwMode="auto">
            <a:xfrm>
              <a:off x="9731375" y="1042988"/>
              <a:ext cx="23813" cy="73025"/>
            </a:xfrm>
            <a:prstGeom prst="rect">
              <a:avLst/>
            </a:prstGeom>
            <a:solidFill>
              <a:srgbClr val="1DB0E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52" name="Rectangle 1567">
              <a:extLst>
                <a:ext uri="{FF2B5EF4-FFF2-40B4-BE49-F238E27FC236}">
                  <a16:creationId xmlns:a16="http://schemas.microsoft.com/office/drawing/2014/main" id="{57DCB284-C2CC-4D6A-8DA4-4B9B7CC00DCF}"/>
                </a:ext>
              </a:extLst>
            </p:cNvPr>
            <p:cNvSpPr>
              <a:spLocks noChangeArrowheads="1"/>
            </p:cNvSpPr>
            <p:nvPr/>
          </p:nvSpPr>
          <p:spPr bwMode="auto">
            <a:xfrm>
              <a:off x="9766300" y="1011238"/>
              <a:ext cx="23813" cy="104775"/>
            </a:xfrm>
            <a:prstGeom prst="rect">
              <a:avLst/>
            </a:prstGeom>
            <a:solidFill>
              <a:srgbClr val="49CD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53" name="Freeform 1568">
              <a:extLst>
                <a:ext uri="{FF2B5EF4-FFF2-40B4-BE49-F238E27FC236}">
                  <a16:creationId xmlns:a16="http://schemas.microsoft.com/office/drawing/2014/main" id="{B28240A3-ED88-4ED6-BE8B-80643D01FBBA}"/>
                </a:ext>
              </a:extLst>
            </p:cNvPr>
            <p:cNvSpPr>
              <a:spLocks/>
            </p:cNvSpPr>
            <p:nvPr/>
          </p:nvSpPr>
          <p:spPr bwMode="auto">
            <a:xfrm>
              <a:off x="9699625" y="1050925"/>
              <a:ext cx="84138" cy="38100"/>
            </a:xfrm>
            <a:custGeom>
              <a:avLst/>
              <a:gdLst>
                <a:gd name="T0" fmla="*/ 27 w 29"/>
                <a:gd name="T1" fmla="*/ 8 h 13"/>
                <a:gd name="T2" fmla="*/ 25 w 29"/>
                <a:gd name="T3" fmla="*/ 9 h 13"/>
                <a:gd name="T4" fmla="*/ 17 w 29"/>
                <a:gd name="T5" fmla="*/ 3 h 13"/>
                <a:gd name="T6" fmla="*/ 17 w 29"/>
                <a:gd name="T7" fmla="*/ 2 h 13"/>
                <a:gd name="T8" fmla="*/ 14 w 29"/>
                <a:gd name="T9" fmla="*/ 0 h 13"/>
                <a:gd name="T10" fmla="*/ 12 w 29"/>
                <a:gd name="T11" fmla="*/ 2 h 13"/>
                <a:gd name="T12" fmla="*/ 12 w 29"/>
                <a:gd name="T13" fmla="*/ 2 h 13"/>
                <a:gd name="T14" fmla="*/ 5 w 29"/>
                <a:gd name="T15" fmla="*/ 5 h 13"/>
                <a:gd name="T16" fmla="*/ 3 w 29"/>
                <a:gd name="T17" fmla="*/ 4 h 13"/>
                <a:gd name="T18" fmla="*/ 0 w 29"/>
                <a:gd name="T19" fmla="*/ 6 h 13"/>
                <a:gd name="T20" fmla="*/ 3 w 29"/>
                <a:gd name="T21" fmla="*/ 8 h 13"/>
                <a:gd name="T22" fmla="*/ 5 w 29"/>
                <a:gd name="T23" fmla="*/ 6 h 13"/>
                <a:gd name="T24" fmla="*/ 5 w 29"/>
                <a:gd name="T25" fmla="*/ 6 h 13"/>
                <a:gd name="T26" fmla="*/ 12 w 29"/>
                <a:gd name="T27" fmla="*/ 3 h 13"/>
                <a:gd name="T28" fmla="*/ 14 w 29"/>
                <a:gd name="T29" fmla="*/ 4 h 13"/>
                <a:gd name="T30" fmla="*/ 16 w 29"/>
                <a:gd name="T31" fmla="*/ 4 h 13"/>
                <a:gd name="T32" fmla="*/ 24 w 29"/>
                <a:gd name="T33" fmla="*/ 10 h 13"/>
                <a:gd name="T34" fmla="*/ 24 w 29"/>
                <a:gd name="T35" fmla="*/ 10 h 13"/>
                <a:gd name="T36" fmla="*/ 27 w 29"/>
                <a:gd name="T37" fmla="*/ 13 h 13"/>
                <a:gd name="T38" fmla="*/ 29 w 29"/>
                <a:gd name="T39" fmla="*/ 10 h 13"/>
                <a:gd name="T40" fmla="*/ 27 w 29"/>
                <a:gd name="T41" fmla="*/ 8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 h="13">
                  <a:moveTo>
                    <a:pt x="27" y="8"/>
                  </a:moveTo>
                  <a:cubicBezTo>
                    <a:pt x="26" y="8"/>
                    <a:pt x="25" y="8"/>
                    <a:pt x="25" y="9"/>
                  </a:cubicBezTo>
                  <a:cubicBezTo>
                    <a:pt x="17" y="3"/>
                    <a:pt x="17" y="3"/>
                    <a:pt x="17" y="3"/>
                  </a:cubicBezTo>
                  <a:cubicBezTo>
                    <a:pt x="17" y="3"/>
                    <a:pt x="17" y="2"/>
                    <a:pt x="17" y="2"/>
                  </a:cubicBezTo>
                  <a:cubicBezTo>
                    <a:pt x="17" y="1"/>
                    <a:pt x="16" y="0"/>
                    <a:pt x="14" y="0"/>
                  </a:cubicBezTo>
                  <a:cubicBezTo>
                    <a:pt x="13" y="0"/>
                    <a:pt x="12" y="1"/>
                    <a:pt x="12" y="2"/>
                  </a:cubicBezTo>
                  <a:cubicBezTo>
                    <a:pt x="12" y="2"/>
                    <a:pt x="12" y="2"/>
                    <a:pt x="12" y="2"/>
                  </a:cubicBezTo>
                  <a:cubicBezTo>
                    <a:pt x="5" y="5"/>
                    <a:pt x="5" y="5"/>
                    <a:pt x="5" y="5"/>
                  </a:cubicBezTo>
                  <a:cubicBezTo>
                    <a:pt x="4" y="4"/>
                    <a:pt x="3" y="4"/>
                    <a:pt x="3" y="4"/>
                  </a:cubicBezTo>
                  <a:cubicBezTo>
                    <a:pt x="1" y="4"/>
                    <a:pt x="0" y="5"/>
                    <a:pt x="0" y="6"/>
                  </a:cubicBezTo>
                  <a:cubicBezTo>
                    <a:pt x="0" y="7"/>
                    <a:pt x="1" y="8"/>
                    <a:pt x="3" y="8"/>
                  </a:cubicBezTo>
                  <a:cubicBezTo>
                    <a:pt x="4" y="8"/>
                    <a:pt x="5" y="7"/>
                    <a:pt x="5" y="6"/>
                  </a:cubicBezTo>
                  <a:cubicBezTo>
                    <a:pt x="5" y="6"/>
                    <a:pt x="5" y="6"/>
                    <a:pt x="5" y="6"/>
                  </a:cubicBezTo>
                  <a:cubicBezTo>
                    <a:pt x="12" y="3"/>
                    <a:pt x="12" y="3"/>
                    <a:pt x="12" y="3"/>
                  </a:cubicBezTo>
                  <a:cubicBezTo>
                    <a:pt x="13" y="4"/>
                    <a:pt x="14" y="4"/>
                    <a:pt x="14" y="4"/>
                  </a:cubicBezTo>
                  <a:cubicBezTo>
                    <a:pt x="15" y="4"/>
                    <a:pt x="16" y="4"/>
                    <a:pt x="16" y="4"/>
                  </a:cubicBezTo>
                  <a:cubicBezTo>
                    <a:pt x="24" y="10"/>
                    <a:pt x="24" y="10"/>
                    <a:pt x="24" y="10"/>
                  </a:cubicBezTo>
                  <a:cubicBezTo>
                    <a:pt x="24" y="10"/>
                    <a:pt x="24" y="10"/>
                    <a:pt x="24" y="10"/>
                  </a:cubicBezTo>
                  <a:cubicBezTo>
                    <a:pt x="24" y="12"/>
                    <a:pt x="25" y="13"/>
                    <a:pt x="27" y="13"/>
                  </a:cubicBezTo>
                  <a:cubicBezTo>
                    <a:pt x="28" y="13"/>
                    <a:pt x="29" y="12"/>
                    <a:pt x="29" y="10"/>
                  </a:cubicBezTo>
                  <a:cubicBezTo>
                    <a:pt x="29" y="9"/>
                    <a:pt x="28" y="8"/>
                    <a:pt x="27" y="8"/>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grpSp>
      <p:sp>
        <p:nvSpPr>
          <p:cNvPr id="10" name="Oval 9">
            <a:extLst>
              <a:ext uri="{FF2B5EF4-FFF2-40B4-BE49-F238E27FC236}">
                <a16:creationId xmlns:a16="http://schemas.microsoft.com/office/drawing/2014/main" id="{7D09E98E-A6E0-4BAA-974D-67881A1342B6}"/>
              </a:ext>
            </a:extLst>
          </p:cNvPr>
          <p:cNvSpPr/>
          <p:nvPr/>
        </p:nvSpPr>
        <p:spPr bwMode="auto">
          <a:xfrm>
            <a:off x="2439418" y="2464929"/>
            <a:ext cx="689929" cy="689929"/>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6623" rIns="0" bIns="46623" numCol="1" rtlCol="0" anchor="ctr" anchorCtr="0" compatLnSpc="1">
            <a:prstTxWarp prst="textNoShape">
              <a:avLst/>
            </a:prstTxWarp>
          </a:bodyPr>
          <a:lstStyle/>
          <a:p>
            <a:pPr algn="ctr" defTabSz="932113" fontAlgn="base">
              <a:spcBef>
                <a:spcPct val="0"/>
              </a:spcBef>
              <a:spcAft>
                <a:spcPct val="0"/>
              </a:spcAft>
              <a:defRPr/>
            </a:pPr>
            <a:endParaRPr lang="en-US" sz="2000" kern="0" dirty="0">
              <a:gradFill>
                <a:gsLst>
                  <a:gs pos="0">
                    <a:srgbClr val="FFFFFF"/>
                  </a:gs>
                  <a:gs pos="100000">
                    <a:srgbClr val="FFFFFF"/>
                  </a:gs>
                </a:gsLst>
                <a:lin ang="5400000" scaled="0"/>
              </a:gradFill>
              <a:latin typeface="Segoe UI Semilight"/>
            </a:endParaRPr>
          </a:p>
        </p:txBody>
      </p:sp>
      <p:sp>
        <p:nvSpPr>
          <p:cNvPr id="15" name="Freeform: Shape 14">
            <a:extLst>
              <a:ext uri="{FF2B5EF4-FFF2-40B4-BE49-F238E27FC236}">
                <a16:creationId xmlns:a16="http://schemas.microsoft.com/office/drawing/2014/main" id="{26791C88-397B-4951-9F64-09C40CC8E582}"/>
              </a:ext>
            </a:extLst>
          </p:cNvPr>
          <p:cNvSpPr/>
          <p:nvPr/>
        </p:nvSpPr>
        <p:spPr bwMode="auto">
          <a:xfrm>
            <a:off x="2517003" y="2952687"/>
            <a:ext cx="534759" cy="169489"/>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t" anchorCtr="0" forceAA="0" compatLnSpc="1">
            <a:prstTxWarp prst="textNoShape">
              <a:avLst/>
            </a:prstTxWarp>
            <a:noAutofit/>
          </a:bodyPr>
          <a:lstStyle/>
          <a:p>
            <a:pPr defTabSz="932113" fontAlgn="base">
              <a:spcBef>
                <a:spcPct val="0"/>
              </a:spcBef>
              <a:spcAft>
                <a:spcPct val="0"/>
              </a:spcAft>
              <a:defRPr/>
            </a:pPr>
            <a:endParaRPr lang="en-US" sz="20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6" name="Graphic 5">
            <a:extLst>
              <a:ext uri="{FF2B5EF4-FFF2-40B4-BE49-F238E27FC236}">
                <a16:creationId xmlns:a16="http://schemas.microsoft.com/office/drawing/2014/main" id="{EF4A7D9D-436D-45E7-8033-14BAAC8A6783}"/>
              </a:ext>
            </a:extLst>
          </p:cNvPr>
          <p:cNvGrpSpPr/>
          <p:nvPr/>
        </p:nvGrpSpPr>
        <p:grpSpPr>
          <a:xfrm>
            <a:off x="2640446" y="2602863"/>
            <a:ext cx="291814" cy="410116"/>
            <a:chOff x="5734892" y="3294297"/>
            <a:chExt cx="564097" cy="792785"/>
          </a:xfrm>
        </p:grpSpPr>
        <p:sp>
          <p:nvSpPr>
            <p:cNvPr id="401" name="Freeform: Shape 400">
              <a:extLst>
                <a:ext uri="{FF2B5EF4-FFF2-40B4-BE49-F238E27FC236}">
                  <a16:creationId xmlns:a16="http://schemas.microsoft.com/office/drawing/2014/main" id="{AAD1ECA0-1452-452D-92C5-9DF3DAFF3068}"/>
                </a:ext>
              </a:extLst>
            </p:cNvPr>
            <p:cNvSpPr/>
            <p:nvPr/>
          </p:nvSpPr>
          <p:spPr>
            <a:xfrm>
              <a:off x="5734892" y="3294297"/>
              <a:ext cx="564097" cy="792785"/>
            </a:xfrm>
            <a:custGeom>
              <a:avLst/>
              <a:gdLst>
                <a:gd name="connsiteX0" fmla="*/ 11434 w 564096"/>
                <a:gd name="connsiteY0" fmla="*/ 788973 h 792784"/>
                <a:gd name="connsiteX1" fmla="*/ 11434 w 564096"/>
                <a:gd name="connsiteY1" fmla="*/ 727990 h 792784"/>
                <a:gd name="connsiteX2" fmla="*/ 28205 w 564096"/>
                <a:gd name="connsiteY2" fmla="*/ 615171 h 792784"/>
                <a:gd name="connsiteX3" fmla="*/ 78516 w 564096"/>
                <a:gd name="connsiteY3" fmla="*/ 525220 h 792784"/>
                <a:gd name="connsiteX4" fmla="*/ 198958 w 564096"/>
                <a:gd name="connsiteY4" fmla="*/ 416974 h 792784"/>
                <a:gd name="connsiteX5" fmla="*/ 279762 w 564096"/>
                <a:gd name="connsiteY5" fmla="*/ 348368 h 792784"/>
                <a:gd name="connsiteX6" fmla="*/ 310253 w 564096"/>
                <a:gd name="connsiteY6" fmla="*/ 307204 h 792784"/>
                <a:gd name="connsiteX7" fmla="*/ 319401 w 564096"/>
                <a:gd name="connsiteY7" fmla="*/ 264516 h 792784"/>
                <a:gd name="connsiteX8" fmla="*/ 227926 w 564096"/>
                <a:gd name="connsiteY8" fmla="*/ 188286 h 792784"/>
                <a:gd name="connsiteX9" fmla="*/ 51074 w 564096"/>
                <a:gd name="connsiteY9" fmla="*/ 255368 h 792784"/>
                <a:gd name="connsiteX10" fmla="*/ 51074 w 564096"/>
                <a:gd name="connsiteY10" fmla="*/ 67844 h 792784"/>
                <a:gd name="connsiteX11" fmla="*/ 169991 w 564096"/>
                <a:gd name="connsiteY11" fmla="*/ 23631 h 792784"/>
                <a:gd name="connsiteX12" fmla="*/ 282811 w 564096"/>
                <a:gd name="connsiteY12" fmla="*/ 11434 h 792784"/>
                <a:gd name="connsiteX13" fmla="*/ 476433 w 564096"/>
                <a:gd name="connsiteY13" fmla="*/ 70893 h 792784"/>
                <a:gd name="connsiteX14" fmla="*/ 545039 w 564096"/>
                <a:gd name="connsiteY14" fmla="*/ 238598 h 792784"/>
                <a:gd name="connsiteX15" fmla="*/ 509974 w 564096"/>
                <a:gd name="connsiteY15" fmla="*/ 378860 h 792784"/>
                <a:gd name="connsiteX16" fmla="*/ 377335 w 564096"/>
                <a:gd name="connsiteY16" fmla="*/ 499302 h 792784"/>
                <a:gd name="connsiteX17" fmla="*/ 278237 w 564096"/>
                <a:gd name="connsiteY17" fmla="*/ 569433 h 792784"/>
                <a:gd name="connsiteX18" fmla="*/ 253844 w 564096"/>
                <a:gd name="connsiteY18" fmla="*/ 607548 h 792784"/>
                <a:gd name="connsiteX19" fmla="*/ 552662 w 564096"/>
                <a:gd name="connsiteY19" fmla="*/ 607548 h 792784"/>
                <a:gd name="connsiteX20" fmla="*/ 552662 w 564096"/>
                <a:gd name="connsiteY20" fmla="*/ 790498 h 792784"/>
                <a:gd name="connsiteX21" fmla="*/ 11434 w 564096"/>
                <a:gd name="connsiteY21" fmla="*/ 790498 h 792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64096" h="792784">
                  <a:moveTo>
                    <a:pt x="11434" y="788973"/>
                  </a:moveTo>
                  <a:lnTo>
                    <a:pt x="11434" y="727990"/>
                  </a:lnTo>
                  <a:cubicBezTo>
                    <a:pt x="11434" y="685302"/>
                    <a:pt x="17533" y="647187"/>
                    <a:pt x="28205" y="615171"/>
                  </a:cubicBezTo>
                  <a:cubicBezTo>
                    <a:pt x="38877" y="583154"/>
                    <a:pt x="55647" y="552663"/>
                    <a:pt x="78516" y="525220"/>
                  </a:cubicBezTo>
                  <a:cubicBezTo>
                    <a:pt x="101385" y="497777"/>
                    <a:pt x="141024" y="461187"/>
                    <a:pt x="198958" y="416974"/>
                  </a:cubicBezTo>
                  <a:cubicBezTo>
                    <a:pt x="240122" y="384958"/>
                    <a:pt x="266040" y="362089"/>
                    <a:pt x="279762" y="348368"/>
                  </a:cubicBezTo>
                  <a:cubicBezTo>
                    <a:pt x="293483" y="334647"/>
                    <a:pt x="302630" y="320925"/>
                    <a:pt x="310253" y="307204"/>
                  </a:cubicBezTo>
                  <a:cubicBezTo>
                    <a:pt x="316352" y="293483"/>
                    <a:pt x="319401" y="279762"/>
                    <a:pt x="319401" y="264516"/>
                  </a:cubicBezTo>
                  <a:cubicBezTo>
                    <a:pt x="319401" y="214204"/>
                    <a:pt x="288909" y="188286"/>
                    <a:pt x="227926" y="188286"/>
                  </a:cubicBezTo>
                  <a:cubicBezTo>
                    <a:pt x="165418" y="188286"/>
                    <a:pt x="105959" y="211155"/>
                    <a:pt x="51074" y="255368"/>
                  </a:cubicBezTo>
                  <a:lnTo>
                    <a:pt x="51074" y="67844"/>
                  </a:lnTo>
                  <a:cubicBezTo>
                    <a:pt x="93762" y="46500"/>
                    <a:pt x="133401" y="31254"/>
                    <a:pt x="169991" y="23631"/>
                  </a:cubicBezTo>
                  <a:cubicBezTo>
                    <a:pt x="205057" y="16008"/>
                    <a:pt x="243171" y="11434"/>
                    <a:pt x="282811" y="11434"/>
                  </a:cubicBezTo>
                  <a:cubicBezTo>
                    <a:pt x="366663" y="11434"/>
                    <a:pt x="430695" y="31254"/>
                    <a:pt x="476433" y="70893"/>
                  </a:cubicBezTo>
                  <a:cubicBezTo>
                    <a:pt x="522171" y="110533"/>
                    <a:pt x="545039" y="165418"/>
                    <a:pt x="545039" y="238598"/>
                  </a:cubicBezTo>
                  <a:cubicBezTo>
                    <a:pt x="545039" y="293483"/>
                    <a:pt x="532843" y="340745"/>
                    <a:pt x="509974" y="378860"/>
                  </a:cubicBezTo>
                  <a:cubicBezTo>
                    <a:pt x="485581" y="416974"/>
                    <a:pt x="441368" y="456614"/>
                    <a:pt x="377335" y="499302"/>
                  </a:cubicBezTo>
                  <a:cubicBezTo>
                    <a:pt x="328548" y="531318"/>
                    <a:pt x="295007" y="554187"/>
                    <a:pt x="278237" y="569433"/>
                  </a:cubicBezTo>
                  <a:cubicBezTo>
                    <a:pt x="261466" y="584679"/>
                    <a:pt x="253844" y="596876"/>
                    <a:pt x="253844" y="607548"/>
                  </a:cubicBezTo>
                  <a:lnTo>
                    <a:pt x="552662" y="607548"/>
                  </a:lnTo>
                  <a:lnTo>
                    <a:pt x="552662" y="790498"/>
                  </a:lnTo>
                  <a:lnTo>
                    <a:pt x="11434" y="790498"/>
                  </a:lnTo>
                  <a:close/>
                </a:path>
              </a:pathLst>
            </a:custGeom>
            <a:solidFill>
              <a:schemeClr val="bg1"/>
            </a:solidFill>
            <a:ln w="9525" cap="flat">
              <a:noFill/>
              <a:prstDash val="solid"/>
              <a:miter/>
            </a:ln>
          </p:spPr>
          <p:txBody>
            <a:bodyPr rtlCol="0" anchor="ctr"/>
            <a:lstStyle/>
            <a:p>
              <a:pPr defTabSz="896182">
                <a:defRPr/>
              </a:pPr>
              <a:endParaRPr lang="en-US" dirty="0">
                <a:solidFill>
                  <a:srgbClr val="1A1A1A"/>
                </a:solidFill>
                <a:latin typeface="Segoe UI"/>
              </a:endParaRPr>
            </a:p>
          </p:txBody>
        </p:sp>
        <p:sp>
          <p:nvSpPr>
            <p:cNvPr id="402" name="Freeform: Shape 401">
              <a:extLst>
                <a:ext uri="{FF2B5EF4-FFF2-40B4-BE49-F238E27FC236}">
                  <a16:creationId xmlns:a16="http://schemas.microsoft.com/office/drawing/2014/main" id="{03894297-EBD6-4F26-B0D8-7598A67554CE}"/>
                </a:ext>
              </a:extLst>
            </p:cNvPr>
            <p:cNvSpPr/>
            <p:nvPr/>
          </p:nvSpPr>
          <p:spPr>
            <a:xfrm>
              <a:off x="5734892" y="3974262"/>
              <a:ext cx="548851" cy="106721"/>
            </a:xfrm>
            <a:custGeom>
              <a:avLst/>
              <a:gdLst>
                <a:gd name="connsiteX0" fmla="*/ 11434 w 548850"/>
                <a:gd name="connsiteY0" fmla="*/ 109008 h 106721"/>
                <a:gd name="connsiteX1" fmla="*/ 11434 w 548850"/>
                <a:gd name="connsiteY1" fmla="*/ 12959 h 106721"/>
                <a:gd name="connsiteX2" fmla="*/ 551138 w 548850"/>
                <a:gd name="connsiteY2" fmla="*/ 11434 h 106721"/>
                <a:gd name="connsiteX3" fmla="*/ 551138 w 548850"/>
                <a:gd name="connsiteY3" fmla="*/ 109008 h 106721"/>
                <a:gd name="connsiteX4" fmla="*/ 11434 w 548850"/>
                <a:gd name="connsiteY4" fmla="*/ 109008 h 106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850" h="106721">
                  <a:moveTo>
                    <a:pt x="11434" y="109008"/>
                  </a:moveTo>
                  <a:lnTo>
                    <a:pt x="11434" y="12959"/>
                  </a:lnTo>
                  <a:lnTo>
                    <a:pt x="551138" y="11434"/>
                  </a:lnTo>
                  <a:lnTo>
                    <a:pt x="551138" y="109008"/>
                  </a:lnTo>
                  <a:lnTo>
                    <a:pt x="11434" y="109008"/>
                  </a:lnTo>
                  <a:close/>
                </a:path>
              </a:pathLst>
            </a:custGeom>
            <a:solidFill>
              <a:srgbClr val="A6A6A6"/>
            </a:solidFill>
            <a:ln w="9525" cap="flat">
              <a:noFill/>
              <a:prstDash val="solid"/>
              <a:miter/>
            </a:ln>
          </p:spPr>
          <p:txBody>
            <a:bodyPr rtlCol="0" anchor="ctr"/>
            <a:lstStyle/>
            <a:p>
              <a:pPr defTabSz="896182">
                <a:defRPr/>
              </a:pPr>
              <a:endParaRPr lang="en-US">
                <a:solidFill>
                  <a:srgbClr val="1A1A1A"/>
                </a:solidFill>
                <a:latin typeface="Segoe UI"/>
              </a:endParaRPr>
            </a:p>
          </p:txBody>
        </p:sp>
        <p:sp>
          <p:nvSpPr>
            <p:cNvPr id="403" name="Freeform: Shape 402">
              <a:extLst>
                <a:ext uri="{FF2B5EF4-FFF2-40B4-BE49-F238E27FC236}">
                  <a16:creationId xmlns:a16="http://schemas.microsoft.com/office/drawing/2014/main" id="{3F37316F-986C-4471-A006-85BA467B6F6A}"/>
                </a:ext>
              </a:extLst>
            </p:cNvPr>
            <p:cNvSpPr/>
            <p:nvPr/>
          </p:nvSpPr>
          <p:spPr>
            <a:xfrm>
              <a:off x="5773006" y="3388821"/>
              <a:ext cx="381146" cy="259180"/>
            </a:xfrm>
            <a:custGeom>
              <a:avLst/>
              <a:gdLst>
                <a:gd name="connsiteX0" fmla="*/ 240122 w 381146"/>
                <a:gd name="connsiteY0" fmla="*/ 252319 h 259179"/>
                <a:gd name="connsiteX1" fmla="*/ 270614 w 381146"/>
                <a:gd name="connsiteY1" fmla="*/ 211155 h 259179"/>
                <a:gd name="connsiteX2" fmla="*/ 279762 w 381146"/>
                <a:gd name="connsiteY2" fmla="*/ 168467 h 259179"/>
                <a:gd name="connsiteX3" fmla="*/ 188286 w 381146"/>
                <a:gd name="connsiteY3" fmla="*/ 92237 h 259179"/>
                <a:gd name="connsiteX4" fmla="*/ 11434 w 381146"/>
                <a:gd name="connsiteY4" fmla="*/ 159319 h 259179"/>
                <a:gd name="connsiteX5" fmla="*/ 11434 w 381146"/>
                <a:gd name="connsiteY5" fmla="*/ 67844 h 259179"/>
                <a:gd name="connsiteX6" fmla="*/ 130352 w 381146"/>
                <a:gd name="connsiteY6" fmla="*/ 23631 h 259179"/>
                <a:gd name="connsiteX7" fmla="*/ 243171 w 381146"/>
                <a:gd name="connsiteY7" fmla="*/ 11434 h 259179"/>
                <a:gd name="connsiteX8" fmla="*/ 363614 w 381146"/>
                <a:gd name="connsiteY8" fmla="*/ 70893 h 259179"/>
                <a:gd name="connsiteX9" fmla="*/ 355991 w 381146"/>
                <a:gd name="connsiteY9" fmla="*/ 150172 h 259179"/>
                <a:gd name="connsiteX10" fmla="*/ 240122 w 381146"/>
                <a:gd name="connsiteY10" fmla="*/ 252319 h 259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1146" h="259179">
                  <a:moveTo>
                    <a:pt x="240122" y="252319"/>
                  </a:moveTo>
                  <a:cubicBezTo>
                    <a:pt x="253844" y="238598"/>
                    <a:pt x="262991" y="224876"/>
                    <a:pt x="270614" y="211155"/>
                  </a:cubicBezTo>
                  <a:cubicBezTo>
                    <a:pt x="276712" y="197434"/>
                    <a:pt x="279762" y="183713"/>
                    <a:pt x="279762" y="168467"/>
                  </a:cubicBezTo>
                  <a:cubicBezTo>
                    <a:pt x="279762" y="118155"/>
                    <a:pt x="249270" y="92237"/>
                    <a:pt x="188286" y="92237"/>
                  </a:cubicBezTo>
                  <a:cubicBezTo>
                    <a:pt x="125778" y="92237"/>
                    <a:pt x="66319" y="115106"/>
                    <a:pt x="11434" y="159319"/>
                  </a:cubicBezTo>
                  <a:lnTo>
                    <a:pt x="11434" y="67844"/>
                  </a:lnTo>
                  <a:cubicBezTo>
                    <a:pt x="54123" y="46500"/>
                    <a:pt x="93762" y="32779"/>
                    <a:pt x="130352" y="23631"/>
                  </a:cubicBezTo>
                  <a:cubicBezTo>
                    <a:pt x="166942" y="16008"/>
                    <a:pt x="205057" y="11434"/>
                    <a:pt x="243171" y="11434"/>
                  </a:cubicBezTo>
                  <a:cubicBezTo>
                    <a:pt x="327024" y="11434"/>
                    <a:pt x="355991" y="51074"/>
                    <a:pt x="363614" y="70893"/>
                  </a:cubicBezTo>
                  <a:cubicBezTo>
                    <a:pt x="371237" y="90713"/>
                    <a:pt x="375810" y="122729"/>
                    <a:pt x="355991" y="150172"/>
                  </a:cubicBezTo>
                  <a:cubicBezTo>
                    <a:pt x="336171" y="177614"/>
                    <a:pt x="279762" y="221827"/>
                    <a:pt x="240122" y="252319"/>
                  </a:cubicBezTo>
                  <a:close/>
                </a:path>
              </a:pathLst>
            </a:custGeom>
            <a:solidFill>
              <a:srgbClr val="A6A6A6"/>
            </a:solidFill>
            <a:ln w="9525" cap="flat">
              <a:noFill/>
              <a:prstDash val="solid"/>
              <a:miter/>
            </a:ln>
          </p:spPr>
          <p:txBody>
            <a:bodyPr rtlCol="0" anchor="ctr"/>
            <a:lstStyle/>
            <a:p>
              <a:pPr defTabSz="896182">
                <a:defRPr/>
              </a:pPr>
              <a:endParaRPr lang="en-US">
                <a:solidFill>
                  <a:srgbClr val="1A1A1A"/>
                </a:solidFill>
                <a:latin typeface="Segoe UI"/>
              </a:endParaRPr>
            </a:p>
          </p:txBody>
        </p:sp>
        <p:sp>
          <p:nvSpPr>
            <p:cNvPr id="404" name="Freeform: Shape 403">
              <a:extLst>
                <a:ext uri="{FF2B5EF4-FFF2-40B4-BE49-F238E27FC236}">
                  <a16:creationId xmlns:a16="http://schemas.microsoft.com/office/drawing/2014/main" id="{62127678-2EAC-4BC0-964F-832F3B87EE12}"/>
                </a:ext>
              </a:extLst>
            </p:cNvPr>
            <p:cNvSpPr/>
            <p:nvPr/>
          </p:nvSpPr>
          <p:spPr>
            <a:xfrm>
              <a:off x="5904121" y="3519935"/>
              <a:ext cx="381146" cy="381147"/>
            </a:xfrm>
            <a:custGeom>
              <a:avLst/>
              <a:gdLst>
                <a:gd name="connsiteX0" fmla="*/ 11434 w 381146"/>
                <a:gd name="connsiteY0" fmla="*/ 380384 h 381146"/>
                <a:gd name="connsiteX1" fmla="*/ 55647 w 381146"/>
                <a:gd name="connsiteY1" fmla="*/ 298057 h 381146"/>
                <a:gd name="connsiteX2" fmla="*/ 182188 w 381146"/>
                <a:gd name="connsiteY2" fmla="*/ 202008 h 381146"/>
                <a:gd name="connsiteX3" fmla="*/ 272139 w 381146"/>
                <a:gd name="connsiteY3" fmla="*/ 150172 h 381146"/>
                <a:gd name="connsiteX4" fmla="*/ 331597 w 381146"/>
                <a:gd name="connsiteY4" fmla="*/ 96811 h 381146"/>
                <a:gd name="connsiteX5" fmla="*/ 377335 w 381146"/>
                <a:gd name="connsiteY5" fmla="*/ 11434 h 381146"/>
                <a:gd name="connsiteX6" fmla="*/ 342269 w 381146"/>
                <a:gd name="connsiteY6" fmla="*/ 151696 h 381146"/>
                <a:gd name="connsiteX7" fmla="*/ 209631 w 381146"/>
                <a:gd name="connsiteY7" fmla="*/ 272139 h 381146"/>
                <a:gd name="connsiteX8" fmla="*/ 110532 w 381146"/>
                <a:gd name="connsiteY8" fmla="*/ 342270 h 381146"/>
                <a:gd name="connsiteX9" fmla="*/ 86139 w 381146"/>
                <a:gd name="connsiteY9" fmla="*/ 380384 h 381146"/>
                <a:gd name="connsiteX10" fmla="*/ 11434 w 381146"/>
                <a:gd name="connsiteY10" fmla="*/ 380384 h 381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1146" h="381146">
                  <a:moveTo>
                    <a:pt x="11434" y="380384"/>
                  </a:moveTo>
                  <a:cubicBezTo>
                    <a:pt x="11434" y="380384"/>
                    <a:pt x="32779" y="327024"/>
                    <a:pt x="55647" y="298057"/>
                  </a:cubicBezTo>
                  <a:cubicBezTo>
                    <a:pt x="78516" y="270614"/>
                    <a:pt x="118155" y="240122"/>
                    <a:pt x="182188" y="202008"/>
                  </a:cubicBezTo>
                  <a:cubicBezTo>
                    <a:pt x="226401" y="176090"/>
                    <a:pt x="272139" y="150172"/>
                    <a:pt x="272139" y="150172"/>
                  </a:cubicBezTo>
                  <a:cubicBezTo>
                    <a:pt x="272139" y="150172"/>
                    <a:pt x="322450" y="109008"/>
                    <a:pt x="331597" y="96811"/>
                  </a:cubicBezTo>
                  <a:cubicBezTo>
                    <a:pt x="340745" y="86139"/>
                    <a:pt x="355991" y="60221"/>
                    <a:pt x="377335" y="11434"/>
                  </a:cubicBezTo>
                  <a:cubicBezTo>
                    <a:pt x="377335" y="66319"/>
                    <a:pt x="365138" y="113582"/>
                    <a:pt x="342269" y="151696"/>
                  </a:cubicBezTo>
                  <a:cubicBezTo>
                    <a:pt x="317876" y="189811"/>
                    <a:pt x="273663" y="229450"/>
                    <a:pt x="209631" y="272139"/>
                  </a:cubicBezTo>
                  <a:cubicBezTo>
                    <a:pt x="160844" y="304155"/>
                    <a:pt x="127303" y="327024"/>
                    <a:pt x="110532" y="342270"/>
                  </a:cubicBezTo>
                  <a:cubicBezTo>
                    <a:pt x="93762" y="357515"/>
                    <a:pt x="86139" y="369712"/>
                    <a:pt x="86139" y="380384"/>
                  </a:cubicBezTo>
                  <a:lnTo>
                    <a:pt x="11434" y="380384"/>
                  </a:lnTo>
                  <a:close/>
                </a:path>
              </a:pathLst>
            </a:custGeom>
            <a:solidFill>
              <a:srgbClr val="A6A6A6"/>
            </a:solidFill>
            <a:ln w="9525" cap="flat">
              <a:noFill/>
              <a:prstDash val="solid"/>
              <a:miter/>
            </a:ln>
          </p:spPr>
          <p:txBody>
            <a:bodyPr rtlCol="0" anchor="ctr"/>
            <a:lstStyle/>
            <a:p>
              <a:pPr defTabSz="896182">
                <a:defRPr/>
              </a:pPr>
              <a:endParaRPr lang="en-US" dirty="0">
                <a:solidFill>
                  <a:srgbClr val="1A1A1A"/>
                </a:solidFill>
                <a:latin typeface="Segoe UI"/>
              </a:endParaRPr>
            </a:p>
          </p:txBody>
        </p:sp>
      </p:grpSp>
    </p:spTree>
    <p:extLst>
      <p:ext uri="{BB962C8B-B14F-4D97-AF65-F5344CB8AC3E}">
        <p14:creationId xmlns:p14="http://schemas.microsoft.com/office/powerpoint/2010/main" val="1842244456"/>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8E0DD-B5C0-42BD-AD53-C285EF2A376F}"/>
              </a:ext>
            </a:extLst>
          </p:cNvPr>
          <p:cNvSpPr>
            <a:spLocks noGrp="1"/>
          </p:cNvSpPr>
          <p:nvPr>
            <p:ph type="title"/>
          </p:nvPr>
        </p:nvSpPr>
        <p:spPr>
          <a:xfrm>
            <a:off x="585764" y="2579749"/>
            <a:ext cx="2033814" cy="553982"/>
          </a:xfrm>
        </p:spPr>
        <p:txBody>
          <a:bodyPr/>
          <a:lstStyle/>
          <a:p>
            <a:r>
              <a:rPr lang="en-US" dirty="0"/>
              <a:t>Pop Quiz</a:t>
            </a:r>
          </a:p>
        </p:txBody>
      </p:sp>
      <p:sp>
        <p:nvSpPr>
          <p:cNvPr id="3" name="Text Placeholder 2">
            <a:extLst>
              <a:ext uri="{FF2B5EF4-FFF2-40B4-BE49-F238E27FC236}">
                <a16:creationId xmlns:a16="http://schemas.microsoft.com/office/drawing/2014/main" id="{719A5F27-4C6F-40AD-8655-81C0D6D686A0}"/>
              </a:ext>
            </a:extLst>
          </p:cNvPr>
          <p:cNvSpPr>
            <a:spLocks noGrp="1"/>
          </p:cNvSpPr>
          <p:nvPr>
            <p:ph type="body" sz="quarter" idx="10"/>
          </p:nvPr>
        </p:nvSpPr>
        <p:spPr>
          <a:xfrm>
            <a:off x="585764" y="3535511"/>
            <a:ext cx="4603011" cy="615522"/>
          </a:xfrm>
        </p:spPr>
        <p:txBody>
          <a:bodyPr/>
          <a:lstStyle/>
          <a:p>
            <a:r>
              <a:rPr lang="en-US" dirty="0"/>
              <a:t>True or False: Both COPY command AND Polybase require CONTROL permissions</a:t>
            </a:r>
          </a:p>
        </p:txBody>
      </p:sp>
      <p:sp>
        <p:nvSpPr>
          <p:cNvPr id="113" name="Rectangle: Rounded Corners 112">
            <a:extLst>
              <a:ext uri="{FF2B5EF4-FFF2-40B4-BE49-F238E27FC236}">
                <a16:creationId xmlns:a16="http://schemas.microsoft.com/office/drawing/2014/main" id="{676E08DA-CE8B-472F-9BB9-1AB16D390DFD}"/>
              </a:ext>
            </a:extLst>
          </p:cNvPr>
          <p:cNvSpPr/>
          <p:nvPr/>
        </p:nvSpPr>
        <p:spPr bwMode="auto">
          <a:xfrm>
            <a:off x="955032" y="5149224"/>
            <a:ext cx="1221072" cy="842599"/>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TRUE</a:t>
            </a:r>
          </a:p>
        </p:txBody>
      </p:sp>
      <p:sp>
        <p:nvSpPr>
          <p:cNvPr id="5" name="Rectangle: Rounded Corners 4">
            <a:extLst>
              <a:ext uri="{FF2B5EF4-FFF2-40B4-BE49-F238E27FC236}">
                <a16:creationId xmlns:a16="http://schemas.microsoft.com/office/drawing/2014/main" id="{467C6208-0493-4133-BEBF-FB6225800BC0}"/>
              </a:ext>
            </a:extLst>
          </p:cNvPr>
          <p:cNvSpPr/>
          <p:nvPr/>
        </p:nvSpPr>
        <p:spPr bwMode="auto">
          <a:xfrm>
            <a:off x="2367038" y="5149224"/>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961" b="1" dirty="0">
                <a:gradFill>
                  <a:gsLst>
                    <a:gs pos="0">
                      <a:srgbClr val="FFFFFF"/>
                    </a:gs>
                    <a:gs pos="100000">
                      <a:srgbClr val="FFFFFF"/>
                    </a:gs>
                  </a:gsLst>
                  <a:lin ang="5400000" scaled="0"/>
                </a:gradFill>
                <a:latin typeface="Segoe UI"/>
                <a:ea typeface="Segoe UI" pitchFamily="34" charset="0"/>
                <a:cs typeface="Segoe UI" pitchFamily="34" charset="0"/>
              </a:rPr>
              <a:t>FALSE</a:t>
            </a:r>
          </a:p>
        </p:txBody>
      </p:sp>
      <p:grpSp>
        <p:nvGrpSpPr>
          <p:cNvPr id="7" name="Group 6">
            <a:extLst>
              <a:ext uri="{FF2B5EF4-FFF2-40B4-BE49-F238E27FC236}">
                <a16:creationId xmlns:a16="http://schemas.microsoft.com/office/drawing/2014/main" id="{AAD4DFDD-4AFF-4D8D-8F18-A83F687A5321}"/>
              </a:ext>
            </a:extLst>
          </p:cNvPr>
          <p:cNvGrpSpPr/>
          <p:nvPr/>
        </p:nvGrpSpPr>
        <p:grpSpPr>
          <a:xfrm>
            <a:off x="6150774" y="644508"/>
            <a:ext cx="5177293" cy="5466662"/>
            <a:chOff x="8923338" y="96838"/>
            <a:chExt cx="1050925" cy="1109663"/>
          </a:xfrm>
        </p:grpSpPr>
        <p:sp>
          <p:nvSpPr>
            <p:cNvPr id="122" name="Freeform 1437">
              <a:extLst>
                <a:ext uri="{FF2B5EF4-FFF2-40B4-BE49-F238E27FC236}">
                  <a16:creationId xmlns:a16="http://schemas.microsoft.com/office/drawing/2014/main" id="{6582092A-90A8-4C5F-A145-2F08387EC74F}"/>
                </a:ext>
              </a:extLst>
            </p:cNvPr>
            <p:cNvSpPr>
              <a:spLocks/>
            </p:cNvSpPr>
            <p:nvPr/>
          </p:nvSpPr>
          <p:spPr bwMode="auto">
            <a:xfrm>
              <a:off x="9488488" y="1008063"/>
              <a:ext cx="485775" cy="198438"/>
            </a:xfrm>
            <a:custGeom>
              <a:avLst/>
              <a:gdLst>
                <a:gd name="T0" fmla="*/ 153 w 166"/>
                <a:gd name="T1" fmla="*/ 41 h 68"/>
                <a:gd name="T2" fmla="*/ 145 w 166"/>
                <a:gd name="T3" fmla="*/ 43 h 68"/>
                <a:gd name="T4" fmla="*/ 145 w 166"/>
                <a:gd name="T5" fmla="*/ 42 h 68"/>
                <a:gd name="T6" fmla="*/ 119 w 166"/>
                <a:gd name="T7" fmla="*/ 16 h 68"/>
                <a:gd name="T8" fmla="*/ 101 w 166"/>
                <a:gd name="T9" fmla="*/ 23 h 68"/>
                <a:gd name="T10" fmla="*/ 69 w 166"/>
                <a:gd name="T11" fmla="*/ 0 h 68"/>
                <a:gd name="T12" fmla="*/ 35 w 166"/>
                <a:gd name="T13" fmla="*/ 34 h 68"/>
                <a:gd name="T14" fmla="*/ 20 w 166"/>
                <a:gd name="T15" fmla="*/ 27 h 68"/>
                <a:gd name="T16" fmla="*/ 0 w 166"/>
                <a:gd name="T17" fmla="*/ 48 h 68"/>
                <a:gd name="T18" fmla="*/ 20 w 166"/>
                <a:gd name="T19" fmla="*/ 68 h 68"/>
                <a:gd name="T20" fmla="*/ 153 w 166"/>
                <a:gd name="T21" fmla="*/ 68 h 68"/>
                <a:gd name="T22" fmla="*/ 166 w 166"/>
                <a:gd name="T23" fmla="*/ 55 h 68"/>
                <a:gd name="T24" fmla="*/ 153 w 166"/>
                <a:gd name="T25" fmla="*/ 4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6" h="68">
                  <a:moveTo>
                    <a:pt x="153" y="41"/>
                  </a:moveTo>
                  <a:cubicBezTo>
                    <a:pt x="150" y="41"/>
                    <a:pt x="147" y="42"/>
                    <a:pt x="145" y="43"/>
                  </a:cubicBezTo>
                  <a:cubicBezTo>
                    <a:pt x="145" y="43"/>
                    <a:pt x="145" y="42"/>
                    <a:pt x="145" y="42"/>
                  </a:cubicBezTo>
                  <a:cubicBezTo>
                    <a:pt x="145" y="27"/>
                    <a:pt x="134" y="16"/>
                    <a:pt x="119" y="16"/>
                  </a:cubicBezTo>
                  <a:cubicBezTo>
                    <a:pt x="112" y="16"/>
                    <a:pt x="106" y="18"/>
                    <a:pt x="101" y="23"/>
                  </a:cubicBezTo>
                  <a:cubicBezTo>
                    <a:pt x="96" y="10"/>
                    <a:pt x="84" y="0"/>
                    <a:pt x="69" y="0"/>
                  </a:cubicBezTo>
                  <a:cubicBezTo>
                    <a:pt x="50" y="0"/>
                    <a:pt x="35" y="15"/>
                    <a:pt x="35" y="34"/>
                  </a:cubicBezTo>
                  <a:cubicBezTo>
                    <a:pt x="31" y="30"/>
                    <a:pt x="26" y="27"/>
                    <a:pt x="20" y="27"/>
                  </a:cubicBezTo>
                  <a:cubicBezTo>
                    <a:pt x="9" y="27"/>
                    <a:pt x="0" y="37"/>
                    <a:pt x="0" y="48"/>
                  </a:cubicBezTo>
                  <a:cubicBezTo>
                    <a:pt x="0" y="59"/>
                    <a:pt x="9" y="68"/>
                    <a:pt x="20" y="68"/>
                  </a:cubicBezTo>
                  <a:cubicBezTo>
                    <a:pt x="153" y="68"/>
                    <a:pt x="153" y="68"/>
                    <a:pt x="153" y="68"/>
                  </a:cubicBezTo>
                  <a:cubicBezTo>
                    <a:pt x="160" y="68"/>
                    <a:pt x="166" y="62"/>
                    <a:pt x="166" y="55"/>
                  </a:cubicBezTo>
                  <a:cubicBezTo>
                    <a:pt x="166" y="47"/>
                    <a:pt x="160" y="41"/>
                    <a:pt x="153" y="4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3" name="Freeform 1438">
              <a:extLst>
                <a:ext uri="{FF2B5EF4-FFF2-40B4-BE49-F238E27FC236}">
                  <a16:creationId xmlns:a16="http://schemas.microsoft.com/office/drawing/2014/main" id="{69587E78-B996-4B6A-B50D-E42F232A0A07}"/>
                </a:ext>
              </a:extLst>
            </p:cNvPr>
            <p:cNvSpPr>
              <a:spLocks/>
            </p:cNvSpPr>
            <p:nvPr/>
          </p:nvSpPr>
          <p:spPr bwMode="auto">
            <a:xfrm>
              <a:off x="8923338" y="787400"/>
              <a:ext cx="638175" cy="263525"/>
            </a:xfrm>
            <a:custGeom>
              <a:avLst/>
              <a:gdLst>
                <a:gd name="T0" fmla="*/ 16 w 218"/>
                <a:gd name="T1" fmla="*/ 58 h 90"/>
                <a:gd name="T2" fmla="*/ 28 w 218"/>
                <a:gd name="T3" fmla="*/ 63 h 90"/>
                <a:gd name="T4" fmla="*/ 27 w 218"/>
                <a:gd name="T5" fmla="*/ 60 h 90"/>
                <a:gd name="T6" fmla="*/ 57 w 218"/>
                <a:gd name="T7" fmla="*/ 30 h 90"/>
                <a:gd name="T8" fmla="*/ 83 w 218"/>
                <a:gd name="T9" fmla="*/ 45 h 90"/>
                <a:gd name="T10" fmla="*/ 83 w 218"/>
                <a:gd name="T11" fmla="*/ 45 h 90"/>
                <a:gd name="T12" fmla="*/ 128 w 218"/>
                <a:gd name="T13" fmla="*/ 0 h 90"/>
                <a:gd name="T14" fmla="*/ 173 w 218"/>
                <a:gd name="T15" fmla="*/ 45 h 90"/>
                <a:gd name="T16" fmla="*/ 172 w 218"/>
                <a:gd name="T17" fmla="*/ 54 h 90"/>
                <a:gd name="T18" fmla="*/ 193 w 218"/>
                <a:gd name="T19" fmla="*/ 42 h 90"/>
                <a:gd name="T20" fmla="*/ 218 w 218"/>
                <a:gd name="T21" fmla="*/ 66 h 90"/>
                <a:gd name="T22" fmla="*/ 193 w 218"/>
                <a:gd name="T23" fmla="*/ 90 h 90"/>
                <a:gd name="T24" fmla="*/ 128 w 218"/>
                <a:gd name="T25" fmla="*/ 90 h 90"/>
                <a:gd name="T26" fmla="*/ 57 w 218"/>
                <a:gd name="T27" fmla="*/ 90 h 90"/>
                <a:gd name="T28" fmla="*/ 16 w 218"/>
                <a:gd name="T29" fmla="*/ 90 h 90"/>
                <a:gd name="T30" fmla="*/ 0 w 218"/>
                <a:gd name="T31" fmla="*/ 74 h 90"/>
                <a:gd name="T32" fmla="*/ 16 w 218"/>
                <a:gd name="T33" fmla="*/ 58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8" h="90">
                  <a:moveTo>
                    <a:pt x="16" y="58"/>
                  </a:moveTo>
                  <a:cubicBezTo>
                    <a:pt x="20" y="58"/>
                    <a:pt x="25" y="60"/>
                    <a:pt x="28" y="63"/>
                  </a:cubicBezTo>
                  <a:cubicBezTo>
                    <a:pt x="27" y="62"/>
                    <a:pt x="27" y="61"/>
                    <a:pt x="27" y="60"/>
                  </a:cubicBezTo>
                  <a:cubicBezTo>
                    <a:pt x="27" y="44"/>
                    <a:pt x="41" y="30"/>
                    <a:pt x="57" y="30"/>
                  </a:cubicBezTo>
                  <a:cubicBezTo>
                    <a:pt x="68" y="30"/>
                    <a:pt x="78" y="36"/>
                    <a:pt x="83" y="45"/>
                  </a:cubicBezTo>
                  <a:cubicBezTo>
                    <a:pt x="83" y="45"/>
                    <a:pt x="83" y="45"/>
                    <a:pt x="83" y="45"/>
                  </a:cubicBezTo>
                  <a:cubicBezTo>
                    <a:pt x="83" y="20"/>
                    <a:pt x="103" y="0"/>
                    <a:pt x="128" y="0"/>
                  </a:cubicBezTo>
                  <a:cubicBezTo>
                    <a:pt x="153" y="0"/>
                    <a:pt x="173" y="20"/>
                    <a:pt x="173" y="45"/>
                  </a:cubicBezTo>
                  <a:cubicBezTo>
                    <a:pt x="173" y="48"/>
                    <a:pt x="173" y="51"/>
                    <a:pt x="172" y="54"/>
                  </a:cubicBezTo>
                  <a:cubicBezTo>
                    <a:pt x="176" y="47"/>
                    <a:pt x="184" y="42"/>
                    <a:pt x="193" y="42"/>
                  </a:cubicBezTo>
                  <a:cubicBezTo>
                    <a:pt x="207" y="42"/>
                    <a:pt x="218" y="53"/>
                    <a:pt x="218" y="66"/>
                  </a:cubicBezTo>
                  <a:cubicBezTo>
                    <a:pt x="218" y="79"/>
                    <a:pt x="207" y="90"/>
                    <a:pt x="193" y="90"/>
                  </a:cubicBezTo>
                  <a:cubicBezTo>
                    <a:pt x="128" y="90"/>
                    <a:pt x="128" y="90"/>
                    <a:pt x="128" y="90"/>
                  </a:cubicBezTo>
                  <a:cubicBezTo>
                    <a:pt x="57" y="90"/>
                    <a:pt x="57" y="90"/>
                    <a:pt x="57" y="90"/>
                  </a:cubicBezTo>
                  <a:cubicBezTo>
                    <a:pt x="16" y="90"/>
                    <a:pt x="16" y="90"/>
                    <a:pt x="16" y="90"/>
                  </a:cubicBezTo>
                  <a:cubicBezTo>
                    <a:pt x="7" y="90"/>
                    <a:pt x="0" y="83"/>
                    <a:pt x="0" y="74"/>
                  </a:cubicBezTo>
                  <a:cubicBezTo>
                    <a:pt x="0" y="65"/>
                    <a:pt x="7" y="58"/>
                    <a:pt x="16" y="5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4" name="Freeform 1439">
              <a:extLst>
                <a:ext uri="{FF2B5EF4-FFF2-40B4-BE49-F238E27FC236}">
                  <a16:creationId xmlns:a16="http://schemas.microsoft.com/office/drawing/2014/main" id="{45B90F60-2304-4406-A781-BFA23D214525}"/>
                </a:ext>
              </a:extLst>
            </p:cNvPr>
            <p:cNvSpPr>
              <a:spLocks/>
            </p:cNvSpPr>
            <p:nvPr/>
          </p:nvSpPr>
          <p:spPr bwMode="auto">
            <a:xfrm>
              <a:off x="9093200" y="163513"/>
              <a:ext cx="122238" cy="85725"/>
            </a:xfrm>
            <a:custGeom>
              <a:avLst/>
              <a:gdLst>
                <a:gd name="T0" fmla="*/ 38 w 42"/>
                <a:gd name="T1" fmla="*/ 21 h 29"/>
                <a:gd name="T2" fmla="*/ 36 w 42"/>
                <a:gd name="T3" fmla="*/ 21 h 29"/>
                <a:gd name="T4" fmla="*/ 38 w 42"/>
                <a:gd name="T5" fmla="*/ 14 h 29"/>
                <a:gd name="T6" fmla="*/ 23 w 42"/>
                <a:gd name="T7" fmla="*/ 0 h 29"/>
                <a:gd name="T8" fmla="*/ 9 w 42"/>
                <a:gd name="T9" fmla="*/ 14 h 29"/>
                <a:gd name="T10" fmla="*/ 9 w 42"/>
                <a:gd name="T11" fmla="*/ 16 h 29"/>
                <a:gd name="T12" fmla="*/ 7 w 42"/>
                <a:gd name="T13" fmla="*/ 15 h 29"/>
                <a:gd name="T14" fmla="*/ 0 w 42"/>
                <a:gd name="T15" fmla="*/ 22 h 29"/>
                <a:gd name="T16" fmla="*/ 7 w 42"/>
                <a:gd name="T17" fmla="*/ 29 h 29"/>
                <a:gd name="T18" fmla="*/ 38 w 42"/>
                <a:gd name="T19" fmla="*/ 29 h 29"/>
                <a:gd name="T20" fmla="*/ 42 w 42"/>
                <a:gd name="T21" fmla="*/ 25 h 29"/>
                <a:gd name="T22" fmla="*/ 38 w 42"/>
                <a:gd name="T23"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 h="29">
                  <a:moveTo>
                    <a:pt x="38" y="21"/>
                  </a:moveTo>
                  <a:cubicBezTo>
                    <a:pt x="37" y="21"/>
                    <a:pt x="36" y="21"/>
                    <a:pt x="36" y="21"/>
                  </a:cubicBezTo>
                  <a:cubicBezTo>
                    <a:pt x="37" y="19"/>
                    <a:pt x="38" y="17"/>
                    <a:pt x="38" y="14"/>
                  </a:cubicBezTo>
                  <a:cubicBezTo>
                    <a:pt x="38" y="7"/>
                    <a:pt x="31" y="0"/>
                    <a:pt x="23" y="0"/>
                  </a:cubicBezTo>
                  <a:cubicBezTo>
                    <a:pt x="16" y="0"/>
                    <a:pt x="9" y="7"/>
                    <a:pt x="9" y="14"/>
                  </a:cubicBezTo>
                  <a:cubicBezTo>
                    <a:pt x="9" y="15"/>
                    <a:pt x="9" y="15"/>
                    <a:pt x="9" y="16"/>
                  </a:cubicBezTo>
                  <a:cubicBezTo>
                    <a:pt x="9" y="16"/>
                    <a:pt x="8" y="15"/>
                    <a:pt x="7" y="15"/>
                  </a:cubicBezTo>
                  <a:cubicBezTo>
                    <a:pt x="3" y="15"/>
                    <a:pt x="0" y="18"/>
                    <a:pt x="0" y="22"/>
                  </a:cubicBezTo>
                  <a:cubicBezTo>
                    <a:pt x="0" y="26"/>
                    <a:pt x="3" y="29"/>
                    <a:pt x="7" y="29"/>
                  </a:cubicBezTo>
                  <a:cubicBezTo>
                    <a:pt x="38" y="29"/>
                    <a:pt x="38" y="29"/>
                    <a:pt x="38" y="29"/>
                  </a:cubicBezTo>
                  <a:cubicBezTo>
                    <a:pt x="40" y="29"/>
                    <a:pt x="42" y="27"/>
                    <a:pt x="42" y="25"/>
                  </a:cubicBezTo>
                  <a:cubicBezTo>
                    <a:pt x="42" y="23"/>
                    <a:pt x="40" y="21"/>
                    <a:pt x="38" y="21"/>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5" name="Freeform 1440">
              <a:extLst>
                <a:ext uri="{FF2B5EF4-FFF2-40B4-BE49-F238E27FC236}">
                  <a16:creationId xmlns:a16="http://schemas.microsoft.com/office/drawing/2014/main" id="{D54D5F0C-5C9B-44A9-9830-98305C51FD92}"/>
                </a:ext>
              </a:extLst>
            </p:cNvPr>
            <p:cNvSpPr>
              <a:spLocks noEditPoints="1"/>
            </p:cNvSpPr>
            <p:nvPr/>
          </p:nvSpPr>
          <p:spPr bwMode="auto">
            <a:xfrm>
              <a:off x="9031288" y="96838"/>
              <a:ext cx="893763" cy="498475"/>
            </a:xfrm>
            <a:custGeom>
              <a:avLst/>
              <a:gdLst>
                <a:gd name="T0" fmla="*/ 293 w 305"/>
                <a:gd name="T1" fmla="*/ 147 h 170"/>
                <a:gd name="T2" fmla="*/ 285 w 305"/>
                <a:gd name="T3" fmla="*/ 150 h 170"/>
                <a:gd name="T4" fmla="*/ 285 w 305"/>
                <a:gd name="T5" fmla="*/ 149 h 170"/>
                <a:gd name="T6" fmla="*/ 264 w 305"/>
                <a:gd name="T7" fmla="*/ 128 h 170"/>
                <a:gd name="T8" fmla="*/ 249 w 305"/>
                <a:gd name="T9" fmla="*/ 134 h 170"/>
                <a:gd name="T10" fmla="*/ 249 w 305"/>
                <a:gd name="T11" fmla="*/ 116 h 170"/>
                <a:gd name="T12" fmla="*/ 237 w 305"/>
                <a:gd name="T13" fmla="*/ 116 h 170"/>
                <a:gd name="T14" fmla="*/ 236 w 305"/>
                <a:gd name="T15" fmla="*/ 115 h 170"/>
                <a:gd name="T16" fmla="*/ 236 w 305"/>
                <a:gd name="T17" fmla="*/ 47 h 170"/>
                <a:gd name="T18" fmla="*/ 197 w 305"/>
                <a:gd name="T19" fmla="*/ 47 h 170"/>
                <a:gd name="T20" fmla="*/ 197 w 305"/>
                <a:gd name="T21" fmla="*/ 72 h 170"/>
                <a:gd name="T22" fmla="*/ 177 w 305"/>
                <a:gd name="T23" fmla="*/ 72 h 170"/>
                <a:gd name="T24" fmla="*/ 177 w 305"/>
                <a:gd name="T25" fmla="*/ 19 h 170"/>
                <a:gd name="T26" fmla="*/ 145 w 305"/>
                <a:gd name="T27" fmla="*/ 19 h 170"/>
                <a:gd name="T28" fmla="*/ 145 w 305"/>
                <a:gd name="T29" fmla="*/ 59 h 170"/>
                <a:gd name="T30" fmla="*/ 137 w 305"/>
                <a:gd name="T31" fmla="*/ 59 h 170"/>
                <a:gd name="T32" fmla="*/ 137 w 305"/>
                <a:gd name="T33" fmla="*/ 0 h 170"/>
                <a:gd name="T34" fmla="*/ 113 w 305"/>
                <a:gd name="T35" fmla="*/ 25 h 170"/>
                <a:gd name="T36" fmla="*/ 113 w 305"/>
                <a:gd name="T37" fmla="*/ 108 h 170"/>
                <a:gd name="T38" fmla="*/ 65 w 305"/>
                <a:gd name="T39" fmla="*/ 108 h 170"/>
                <a:gd name="T40" fmla="*/ 65 w 305"/>
                <a:gd name="T41" fmla="*/ 81 h 170"/>
                <a:gd name="T42" fmla="*/ 47 w 305"/>
                <a:gd name="T43" fmla="*/ 81 h 170"/>
                <a:gd name="T44" fmla="*/ 47 w 305"/>
                <a:gd name="T45" fmla="*/ 125 h 170"/>
                <a:gd name="T46" fmla="*/ 41 w 305"/>
                <a:gd name="T47" fmla="*/ 125 h 170"/>
                <a:gd name="T48" fmla="*/ 41 w 305"/>
                <a:gd name="T49" fmla="*/ 109 h 170"/>
                <a:gd name="T50" fmla="*/ 27 w 305"/>
                <a:gd name="T51" fmla="*/ 109 h 170"/>
                <a:gd name="T52" fmla="*/ 27 w 305"/>
                <a:gd name="T53" fmla="*/ 125 h 170"/>
                <a:gd name="T54" fmla="*/ 15 w 305"/>
                <a:gd name="T55" fmla="*/ 125 h 170"/>
                <a:gd name="T56" fmla="*/ 15 w 305"/>
                <a:gd name="T57" fmla="*/ 142 h 170"/>
                <a:gd name="T58" fmla="*/ 11 w 305"/>
                <a:gd name="T59" fmla="*/ 141 h 170"/>
                <a:gd name="T60" fmla="*/ 0 w 305"/>
                <a:gd name="T61" fmla="*/ 152 h 170"/>
                <a:gd name="T62" fmla="*/ 11 w 305"/>
                <a:gd name="T63" fmla="*/ 163 h 170"/>
                <a:gd name="T64" fmla="*/ 55 w 305"/>
                <a:gd name="T65" fmla="*/ 163 h 170"/>
                <a:gd name="T66" fmla="*/ 63 w 305"/>
                <a:gd name="T67" fmla="*/ 155 h 170"/>
                <a:gd name="T68" fmla="*/ 57 w 305"/>
                <a:gd name="T69" fmla="*/ 147 h 170"/>
                <a:gd name="T70" fmla="*/ 67 w 305"/>
                <a:gd name="T71" fmla="*/ 147 h 170"/>
                <a:gd name="T72" fmla="*/ 152 w 305"/>
                <a:gd name="T73" fmla="*/ 147 h 170"/>
                <a:gd name="T74" fmla="*/ 151 w 305"/>
                <a:gd name="T75" fmla="*/ 153 h 170"/>
                <a:gd name="T76" fmla="*/ 168 w 305"/>
                <a:gd name="T77" fmla="*/ 170 h 170"/>
                <a:gd name="T78" fmla="*/ 214 w 305"/>
                <a:gd name="T79" fmla="*/ 170 h 170"/>
                <a:gd name="T80" fmla="*/ 264 w 305"/>
                <a:gd name="T81" fmla="*/ 170 h 170"/>
                <a:gd name="T82" fmla="*/ 293 w 305"/>
                <a:gd name="T83" fmla="*/ 170 h 170"/>
                <a:gd name="T84" fmla="*/ 305 w 305"/>
                <a:gd name="T85" fmla="*/ 158 h 170"/>
                <a:gd name="T86" fmla="*/ 293 w 305"/>
                <a:gd name="T87" fmla="*/ 147 h 170"/>
                <a:gd name="T88" fmla="*/ 51 w 305"/>
                <a:gd name="T89" fmla="*/ 148 h 170"/>
                <a:gd name="T90" fmla="*/ 51 w 305"/>
                <a:gd name="T91" fmla="*/ 147 h 170"/>
                <a:gd name="T92" fmla="*/ 52 w 305"/>
                <a:gd name="T93" fmla="*/ 147 h 170"/>
                <a:gd name="T94" fmla="*/ 51 w 305"/>
                <a:gd name="T95" fmla="*/ 148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05" h="170">
                  <a:moveTo>
                    <a:pt x="293" y="147"/>
                  </a:moveTo>
                  <a:cubicBezTo>
                    <a:pt x="290" y="147"/>
                    <a:pt x="287" y="148"/>
                    <a:pt x="285" y="150"/>
                  </a:cubicBezTo>
                  <a:cubicBezTo>
                    <a:pt x="285" y="150"/>
                    <a:pt x="285" y="149"/>
                    <a:pt x="285" y="149"/>
                  </a:cubicBezTo>
                  <a:cubicBezTo>
                    <a:pt x="285" y="137"/>
                    <a:pt x="276" y="128"/>
                    <a:pt x="264" y="128"/>
                  </a:cubicBezTo>
                  <a:cubicBezTo>
                    <a:pt x="258" y="128"/>
                    <a:pt x="253" y="130"/>
                    <a:pt x="249" y="134"/>
                  </a:cubicBezTo>
                  <a:cubicBezTo>
                    <a:pt x="249" y="116"/>
                    <a:pt x="249" y="116"/>
                    <a:pt x="249" y="116"/>
                  </a:cubicBezTo>
                  <a:cubicBezTo>
                    <a:pt x="237" y="116"/>
                    <a:pt x="237" y="116"/>
                    <a:pt x="237" y="116"/>
                  </a:cubicBezTo>
                  <a:cubicBezTo>
                    <a:pt x="237" y="115"/>
                    <a:pt x="236" y="115"/>
                    <a:pt x="236" y="115"/>
                  </a:cubicBezTo>
                  <a:cubicBezTo>
                    <a:pt x="236" y="47"/>
                    <a:pt x="236" y="47"/>
                    <a:pt x="236" y="47"/>
                  </a:cubicBezTo>
                  <a:cubicBezTo>
                    <a:pt x="197" y="47"/>
                    <a:pt x="197" y="47"/>
                    <a:pt x="197" y="47"/>
                  </a:cubicBezTo>
                  <a:cubicBezTo>
                    <a:pt x="197" y="72"/>
                    <a:pt x="197" y="72"/>
                    <a:pt x="197" y="72"/>
                  </a:cubicBezTo>
                  <a:cubicBezTo>
                    <a:pt x="177" y="72"/>
                    <a:pt x="177" y="72"/>
                    <a:pt x="177" y="72"/>
                  </a:cubicBezTo>
                  <a:cubicBezTo>
                    <a:pt x="177" y="19"/>
                    <a:pt x="177" y="19"/>
                    <a:pt x="177" y="19"/>
                  </a:cubicBezTo>
                  <a:cubicBezTo>
                    <a:pt x="145" y="19"/>
                    <a:pt x="145" y="19"/>
                    <a:pt x="145" y="19"/>
                  </a:cubicBezTo>
                  <a:cubicBezTo>
                    <a:pt x="145" y="59"/>
                    <a:pt x="145" y="59"/>
                    <a:pt x="145" y="59"/>
                  </a:cubicBezTo>
                  <a:cubicBezTo>
                    <a:pt x="137" y="59"/>
                    <a:pt x="137" y="59"/>
                    <a:pt x="137" y="59"/>
                  </a:cubicBezTo>
                  <a:cubicBezTo>
                    <a:pt x="137" y="0"/>
                    <a:pt x="137" y="0"/>
                    <a:pt x="137" y="0"/>
                  </a:cubicBezTo>
                  <a:cubicBezTo>
                    <a:pt x="113" y="25"/>
                    <a:pt x="113" y="25"/>
                    <a:pt x="113" y="25"/>
                  </a:cubicBezTo>
                  <a:cubicBezTo>
                    <a:pt x="113" y="108"/>
                    <a:pt x="113" y="108"/>
                    <a:pt x="113" y="108"/>
                  </a:cubicBezTo>
                  <a:cubicBezTo>
                    <a:pt x="65" y="108"/>
                    <a:pt x="65" y="108"/>
                    <a:pt x="65" y="108"/>
                  </a:cubicBezTo>
                  <a:cubicBezTo>
                    <a:pt x="65" y="81"/>
                    <a:pt x="65" y="81"/>
                    <a:pt x="65" y="81"/>
                  </a:cubicBezTo>
                  <a:cubicBezTo>
                    <a:pt x="47" y="81"/>
                    <a:pt x="47" y="81"/>
                    <a:pt x="47" y="81"/>
                  </a:cubicBezTo>
                  <a:cubicBezTo>
                    <a:pt x="47" y="125"/>
                    <a:pt x="47" y="125"/>
                    <a:pt x="47" y="125"/>
                  </a:cubicBezTo>
                  <a:cubicBezTo>
                    <a:pt x="41" y="125"/>
                    <a:pt x="41" y="125"/>
                    <a:pt x="41" y="125"/>
                  </a:cubicBezTo>
                  <a:cubicBezTo>
                    <a:pt x="41" y="109"/>
                    <a:pt x="41" y="109"/>
                    <a:pt x="41" y="109"/>
                  </a:cubicBezTo>
                  <a:cubicBezTo>
                    <a:pt x="27" y="109"/>
                    <a:pt x="27" y="109"/>
                    <a:pt x="27" y="109"/>
                  </a:cubicBezTo>
                  <a:cubicBezTo>
                    <a:pt x="27" y="125"/>
                    <a:pt x="27" y="125"/>
                    <a:pt x="27" y="125"/>
                  </a:cubicBezTo>
                  <a:cubicBezTo>
                    <a:pt x="15" y="125"/>
                    <a:pt x="15" y="125"/>
                    <a:pt x="15" y="125"/>
                  </a:cubicBezTo>
                  <a:cubicBezTo>
                    <a:pt x="15" y="142"/>
                    <a:pt x="15" y="142"/>
                    <a:pt x="15" y="142"/>
                  </a:cubicBezTo>
                  <a:cubicBezTo>
                    <a:pt x="13" y="141"/>
                    <a:pt x="12" y="141"/>
                    <a:pt x="11" y="141"/>
                  </a:cubicBezTo>
                  <a:cubicBezTo>
                    <a:pt x="5" y="141"/>
                    <a:pt x="0" y="146"/>
                    <a:pt x="0" y="152"/>
                  </a:cubicBezTo>
                  <a:cubicBezTo>
                    <a:pt x="0" y="158"/>
                    <a:pt x="5" y="163"/>
                    <a:pt x="11" y="163"/>
                  </a:cubicBezTo>
                  <a:cubicBezTo>
                    <a:pt x="55" y="163"/>
                    <a:pt x="55" y="163"/>
                    <a:pt x="55" y="163"/>
                  </a:cubicBezTo>
                  <a:cubicBezTo>
                    <a:pt x="59" y="163"/>
                    <a:pt x="63" y="159"/>
                    <a:pt x="63" y="155"/>
                  </a:cubicBezTo>
                  <a:cubicBezTo>
                    <a:pt x="63" y="151"/>
                    <a:pt x="60" y="148"/>
                    <a:pt x="57" y="147"/>
                  </a:cubicBezTo>
                  <a:cubicBezTo>
                    <a:pt x="67" y="147"/>
                    <a:pt x="67" y="147"/>
                    <a:pt x="67" y="147"/>
                  </a:cubicBezTo>
                  <a:cubicBezTo>
                    <a:pt x="152" y="147"/>
                    <a:pt x="152" y="147"/>
                    <a:pt x="152" y="147"/>
                  </a:cubicBezTo>
                  <a:cubicBezTo>
                    <a:pt x="152" y="149"/>
                    <a:pt x="151" y="151"/>
                    <a:pt x="151" y="153"/>
                  </a:cubicBezTo>
                  <a:cubicBezTo>
                    <a:pt x="151" y="162"/>
                    <a:pt x="159" y="170"/>
                    <a:pt x="168" y="170"/>
                  </a:cubicBezTo>
                  <a:cubicBezTo>
                    <a:pt x="214" y="170"/>
                    <a:pt x="214" y="170"/>
                    <a:pt x="214" y="170"/>
                  </a:cubicBezTo>
                  <a:cubicBezTo>
                    <a:pt x="264" y="170"/>
                    <a:pt x="264" y="170"/>
                    <a:pt x="264" y="170"/>
                  </a:cubicBezTo>
                  <a:cubicBezTo>
                    <a:pt x="293" y="170"/>
                    <a:pt x="293" y="170"/>
                    <a:pt x="293" y="170"/>
                  </a:cubicBezTo>
                  <a:cubicBezTo>
                    <a:pt x="300" y="170"/>
                    <a:pt x="305" y="165"/>
                    <a:pt x="305" y="158"/>
                  </a:cubicBezTo>
                  <a:cubicBezTo>
                    <a:pt x="305" y="152"/>
                    <a:pt x="300" y="147"/>
                    <a:pt x="293" y="147"/>
                  </a:cubicBezTo>
                  <a:moveTo>
                    <a:pt x="51" y="148"/>
                  </a:moveTo>
                  <a:cubicBezTo>
                    <a:pt x="51" y="148"/>
                    <a:pt x="51" y="147"/>
                    <a:pt x="51" y="147"/>
                  </a:cubicBezTo>
                  <a:cubicBezTo>
                    <a:pt x="52" y="147"/>
                    <a:pt x="52" y="147"/>
                    <a:pt x="52" y="147"/>
                  </a:cubicBezTo>
                  <a:cubicBezTo>
                    <a:pt x="52" y="147"/>
                    <a:pt x="51" y="147"/>
                    <a:pt x="51" y="148"/>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6" name="Rectangle 1441">
              <a:extLst>
                <a:ext uri="{FF2B5EF4-FFF2-40B4-BE49-F238E27FC236}">
                  <a16:creationId xmlns:a16="http://schemas.microsoft.com/office/drawing/2014/main" id="{BE5EA920-E11E-4A6C-A6F1-84C70A4F63E3}"/>
                </a:ext>
              </a:extLst>
            </p:cNvPr>
            <p:cNvSpPr>
              <a:spLocks noChangeArrowheads="1"/>
            </p:cNvSpPr>
            <p:nvPr/>
          </p:nvSpPr>
          <p:spPr bwMode="auto">
            <a:xfrm>
              <a:off x="9266238" y="249238"/>
              <a:ext cx="171450" cy="3571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7" name="Rectangle 1442">
              <a:extLst>
                <a:ext uri="{FF2B5EF4-FFF2-40B4-BE49-F238E27FC236}">
                  <a16:creationId xmlns:a16="http://schemas.microsoft.com/office/drawing/2014/main" id="{72025771-B938-4556-B54C-C266ABEF24F7}"/>
                </a:ext>
              </a:extLst>
            </p:cNvPr>
            <p:cNvSpPr>
              <a:spLocks noChangeArrowheads="1"/>
            </p:cNvSpPr>
            <p:nvPr/>
          </p:nvSpPr>
          <p:spPr bwMode="auto">
            <a:xfrm>
              <a:off x="9437688" y="249238"/>
              <a:ext cx="50800" cy="357188"/>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8" name="Rectangle 1443">
              <a:extLst>
                <a:ext uri="{FF2B5EF4-FFF2-40B4-BE49-F238E27FC236}">
                  <a16:creationId xmlns:a16="http://schemas.microsoft.com/office/drawing/2014/main" id="{A4CD0634-C1ED-4B26-AE88-75A03FA24E7E}"/>
                </a:ext>
              </a:extLst>
            </p:cNvPr>
            <p:cNvSpPr>
              <a:spLocks noChangeArrowheads="1"/>
            </p:cNvSpPr>
            <p:nvPr/>
          </p:nvSpPr>
          <p:spPr bwMode="auto">
            <a:xfrm>
              <a:off x="9283700" y="266700"/>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9" name="Rectangle 1444">
              <a:extLst>
                <a:ext uri="{FF2B5EF4-FFF2-40B4-BE49-F238E27FC236}">
                  <a16:creationId xmlns:a16="http://schemas.microsoft.com/office/drawing/2014/main" id="{F021B20D-CEB6-442A-B214-B86596FBC3FE}"/>
                </a:ext>
              </a:extLst>
            </p:cNvPr>
            <p:cNvSpPr>
              <a:spLocks noChangeArrowheads="1"/>
            </p:cNvSpPr>
            <p:nvPr/>
          </p:nvSpPr>
          <p:spPr bwMode="auto">
            <a:xfrm>
              <a:off x="9288463" y="273050"/>
              <a:ext cx="6350"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0" name="Rectangle 1445">
              <a:extLst>
                <a:ext uri="{FF2B5EF4-FFF2-40B4-BE49-F238E27FC236}">
                  <a16:creationId xmlns:a16="http://schemas.microsoft.com/office/drawing/2014/main" id="{99786EDC-158C-4B3A-B73A-EDF8268394E8}"/>
                </a:ext>
              </a:extLst>
            </p:cNvPr>
            <p:cNvSpPr>
              <a:spLocks noChangeArrowheads="1"/>
            </p:cNvSpPr>
            <p:nvPr/>
          </p:nvSpPr>
          <p:spPr bwMode="auto">
            <a:xfrm>
              <a:off x="9297988" y="273050"/>
              <a:ext cx="7938"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1" name="Rectangle 1446">
              <a:extLst>
                <a:ext uri="{FF2B5EF4-FFF2-40B4-BE49-F238E27FC236}">
                  <a16:creationId xmlns:a16="http://schemas.microsoft.com/office/drawing/2014/main" id="{8EC16103-0D3D-4F85-A3D5-15D5C442DC7B}"/>
                </a:ext>
              </a:extLst>
            </p:cNvPr>
            <p:cNvSpPr>
              <a:spLocks noChangeArrowheads="1"/>
            </p:cNvSpPr>
            <p:nvPr/>
          </p:nvSpPr>
          <p:spPr bwMode="auto">
            <a:xfrm>
              <a:off x="9309100" y="273050"/>
              <a:ext cx="6350"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2" name="Rectangle 1447">
              <a:extLst>
                <a:ext uri="{FF2B5EF4-FFF2-40B4-BE49-F238E27FC236}">
                  <a16:creationId xmlns:a16="http://schemas.microsoft.com/office/drawing/2014/main" id="{965CFBE8-B179-4415-BA1D-FF2748E83D26}"/>
                </a:ext>
              </a:extLst>
            </p:cNvPr>
            <p:cNvSpPr>
              <a:spLocks noChangeArrowheads="1"/>
            </p:cNvSpPr>
            <p:nvPr/>
          </p:nvSpPr>
          <p:spPr bwMode="auto">
            <a:xfrm>
              <a:off x="9318625" y="273050"/>
              <a:ext cx="7938"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3" name="Oval 1448">
              <a:extLst>
                <a:ext uri="{FF2B5EF4-FFF2-40B4-BE49-F238E27FC236}">
                  <a16:creationId xmlns:a16="http://schemas.microsoft.com/office/drawing/2014/main" id="{3FD1BCB2-69ED-4241-A565-BA3D5F13ADBA}"/>
                </a:ext>
              </a:extLst>
            </p:cNvPr>
            <p:cNvSpPr>
              <a:spLocks noChangeArrowheads="1"/>
            </p:cNvSpPr>
            <p:nvPr/>
          </p:nvSpPr>
          <p:spPr bwMode="auto">
            <a:xfrm>
              <a:off x="9391650" y="28098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4" name="Oval 1449">
              <a:extLst>
                <a:ext uri="{FF2B5EF4-FFF2-40B4-BE49-F238E27FC236}">
                  <a16:creationId xmlns:a16="http://schemas.microsoft.com/office/drawing/2014/main" id="{56D29CF3-2F5C-411B-BAEA-BF09AC2DE003}"/>
                </a:ext>
              </a:extLst>
            </p:cNvPr>
            <p:cNvSpPr>
              <a:spLocks noChangeArrowheads="1"/>
            </p:cNvSpPr>
            <p:nvPr/>
          </p:nvSpPr>
          <p:spPr bwMode="auto">
            <a:xfrm>
              <a:off x="9405938" y="28098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5" name="Rectangle 1450">
              <a:extLst>
                <a:ext uri="{FF2B5EF4-FFF2-40B4-BE49-F238E27FC236}">
                  <a16:creationId xmlns:a16="http://schemas.microsoft.com/office/drawing/2014/main" id="{232D7E8B-0088-482F-8881-7A4E74C41534}"/>
                </a:ext>
              </a:extLst>
            </p:cNvPr>
            <p:cNvSpPr>
              <a:spLocks noChangeArrowheads="1"/>
            </p:cNvSpPr>
            <p:nvPr/>
          </p:nvSpPr>
          <p:spPr bwMode="auto">
            <a:xfrm>
              <a:off x="9283700" y="312738"/>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6" name="Rectangle 1451">
              <a:extLst>
                <a:ext uri="{FF2B5EF4-FFF2-40B4-BE49-F238E27FC236}">
                  <a16:creationId xmlns:a16="http://schemas.microsoft.com/office/drawing/2014/main" id="{97E3AA29-AA59-49A6-82AE-4C2E2FB2A9B6}"/>
                </a:ext>
              </a:extLst>
            </p:cNvPr>
            <p:cNvSpPr>
              <a:spLocks noChangeArrowheads="1"/>
            </p:cNvSpPr>
            <p:nvPr/>
          </p:nvSpPr>
          <p:spPr bwMode="auto">
            <a:xfrm>
              <a:off x="9288463" y="3190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7" name="Rectangle 1452">
              <a:extLst>
                <a:ext uri="{FF2B5EF4-FFF2-40B4-BE49-F238E27FC236}">
                  <a16:creationId xmlns:a16="http://schemas.microsoft.com/office/drawing/2014/main" id="{7441A792-85F7-4DF9-953C-8A6FEEC0A48D}"/>
                </a:ext>
              </a:extLst>
            </p:cNvPr>
            <p:cNvSpPr>
              <a:spLocks noChangeArrowheads="1"/>
            </p:cNvSpPr>
            <p:nvPr/>
          </p:nvSpPr>
          <p:spPr bwMode="auto">
            <a:xfrm>
              <a:off x="9297988" y="3190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8" name="Rectangle 1453">
              <a:extLst>
                <a:ext uri="{FF2B5EF4-FFF2-40B4-BE49-F238E27FC236}">
                  <a16:creationId xmlns:a16="http://schemas.microsoft.com/office/drawing/2014/main" id="{3ECBDDB4-C848-483B-A8D8-86A6D613D6B0}"/>
                </a:ext>
              </a:extLst>
            </p:cNvPr>
            <p:cNvSpPr>
              <a:spLocks noChangeArrowheads="1"/>
            </p:cNvSpPr>
            <p:nvPr/>
          </p:nvSpPr>
          <p:spPr bwMode="auto">
            <a:xfrm>
              <a:off x="9309100" y="3190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9" name="Rectangle 1454">
              <a:extLst>
                <a:ext uri="{FF2B5EF4-FFF2-40B4-BE49-F238E27FC236}">
                  <a16:creationId xmlns:a16="http://schemas.microsoft.com/office/drawing/2014/main" id="{8BED0342-5CD7-431C-8E3D-94513807B78F}"/>
                </a:ext>
              </a:extLst>
            </p:cNvPr>
            <p:cNvSpPr>
              <a:spLocks noChangeArrowheads="1"/>
            </p:cNvSpPr>
            <p:nvPr/>
          </p:nvSpPr>
          <p:spPr bwMode="auto">
            <a:xfrm>
              <a:off x="9318625" y="3190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0" name="Oval 1455">
              <a:extLst>
                <a:ext uri="{FF2B5EF4-FFF2-40B4-BE49-F238E27FC236}">
                  <a16:creationId xmlns:a16="http://schemas.microsoft.com/office/drawing/2014/main" id="{DC37E677-4A87-481B-BE53-0CBE6B126730}"/>
                </a:ext>
              </a:extLst>
            </p:cNvPr>
            <p:cNvSpPr>
              <a:spLocks noChangeArrowheads="1"/>
            </p:cNvSpPr>
            <p:nvPr/>
          </p:nvSpPr>
          <p:spPr bwMode="auto">
            <a:xfrm>
              <a:off x="9391650" y="328613"/>
              <a:ext cx="7938"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1" name="Oval 1456">
              <a:extLst>
                <a:ext uri="{FF2B5EF4-FFF2-40B4-BE49-F238E27FC236}">
                  <a16:creationId xmlns:a16="http://schemas.microsoft.com/office/drawing/2014/main" id="{69A086CF-DDC9-440F-B3DB-F02FA7834862}"/>
                </a:ext>
              </a:extLst>
            </p:cNvPr>
            <p:cNvSpPr>
              <a:spLocks noChangeArrowheads="1"/>
            </p:cNvSpPr>
            <p:nvPr/>
          </p:nvSpPr>
          <p:spPr bwMode="auto">
            <a:xfrm>
              <a:off x="9405938" y="328613"/>
              <a:ext cx="6350"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2" name="Rectangle 1457">
              <a:extLst>
                <a:ext uri="{FF2B5EF4-FFF2-40B4-BE49-F238E27FC236}">
                  <a16:creationId xmlns:a16="http://schemas.microsoft.com/office/drawing/2014/main" id="{BC676484-84D5-4B69-9182-16CB7037B25E}"/>
                </a:ext>
              </a:extLst>
            </p:cNvPr>
            <p:cNvSpPr>
              <a:spLocks noChangeArrowheads="1"/>
            </p:cNvSpPr>
            <p:nvPr/>
          </p:nvSpPr>
          <p:spPr bwMode="auto">
            <a:xfrm>
              <a:off x="9283700" y="357188"/>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3" name="Rectangle 1458">
              <a:extLst>
                <a:ext uri="{FF2B5EF4-FFF2-40B4-BE49-F238E27FC236}">
                  <a16:creationId xmlns:a16="http://schemas.microsoft.com/office/drawing/2014/main" id="{3D8D01B6-C3C1-44CE-83D4-0A3D9DF710DE}"/>
                </a:ext>
              </a:extLst>
            </p:cNvPr>
            <p:cNvSpPr>
              <a:spLocks noChangeArrowheads="1"/>
            </p:cNvSpPr>
            <p:nvPr/>
          </p:nvSpPr>
          <p:spPr bwMode="auto">
            <a:xfrm>
              <a:off x="9288463" y="363538"/>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4" name="Rectangle 1459">
              <a:extLst>
                <a:ext uri="{FF2B5EF4-FFF2-40B4-BE49-F238E27FC236}">
                  <a16:creationId xmlns:a16="http://schemas.microsoft.com/office/drawing/2014/main" id="{ADE52027-909C-4E53-B106-19A4942589F9}"/>
                </a:ext>
              </a:extLst>
            </p:cNvPr>
            <p:cNvSpPr>
              <a:spLocks noChangeArrowheads="1"/>
            </p:cNvSpPr>
            <p:nvPr/>
          </p:nvSpPr>
          <p:spPr bwMode="auto">
            <a:xfrm>
              <a:off x="9297988" y="363538"/>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5" name="Rectangle 1460">
              <a:extLst>
                <a:ext uri="{FF2B5EF4-FFF2-40B4-BE49-F238E27FC236}">
                  <a16:creationId xmlns:a16="http://schemas.microsoft.com/office/drawing/2014/main" id="{D71BCF7D-C6D7-4DDB-BFBB-ADF57CE43E7B}"/>
                </a:ext>
              </a:extLst>
            </p:cNvPr>
            <p:cNvSpPr>
              <a:spLocks noChangeArrowheads="1"/>
            </p:cNvSpPr>
            <p:nvPr/>
          </p:nvSpPr>
          <p:spPr bwMode="auto">
            <a:xfrm>
              <a:off x="9309100" y="363538"/>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6" name="Rectangle 1461">
              <a:extLst>
                <a:ext uri="{FF2B5EF4-FFF2-40B4-BE49-F238E27FC236}">
                  <a16:creationId xmlns:a16="http://schemas.microsoft.com/office/drawing/2014/main" id="{37453C4C-5716-4439-8ABB-848B616F88D1}"/>
                </a:ext>
              </a:extLst>
            </p:cNvPr>
            <p:cNvSpPr>
              <a:spLocks noChangeArrowheads="1"/>
            </p:cNvSpPr>
            <p:nvPr/>
          </p:nvSpPr>
          <p:spPr bwMode="auto">
            <a:xfrm>
              <a:off x="9318625" y="363538"/>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7" name="Oval 1462">
              <a:extLst>
                <a:ext uri="{FF2B5EF4-FFF2-40B4-BE49-F238E27FC236}">
                  <a16:creationId xmlns:a16="http://schemas.microsoft.com/office/drawing/2014/main" id="{13F8B493-ACB0-456C-9B84-9FBEE1F911A4}"/>
                </a:ext>
              </a:extLst>
            </p:cNvPr>
            <p:cNvSpPr>
              <a:spLocks noChangeArrowheads="1"/>
            </p:cNvSpPr>
            <p:nvPr/>
          </p:nvSpPr>
          <p:spPr bwMode="auto">
            <a:xfrm>
              <a:off x="9391650" y="374650"/>
              <a:ext cx="7938" cy="6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8" name="Oval 1463">
              <a:extLst>
                <a:ext uri="{FF2B5EF4-FFF2-40B4-BE49-F238E27FC236}">
                  <a16:creationId xmlns:a16="http://schemas.microsoft.com/office/drawing/2014/main" id="{BDCE6BAF-4624-48FE-8D16-1D14911326AF}"/>
                </a:ext>
              </a:extLst>
            </p:cNvPr>
            <p:cNvSpPr>
              <a:spLocks noChangeArrowheads="1"/>
            </p:cNvSpPr>
            <p:nvPr/>
          </p:nvSpPr>
          <p:spPr bwMode="auto">
            <a:xfrm>
              <a:off x="9405938" y="374650"/>
              <a:ext cx="6350" cy="6350"/>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9" name="Rectangle 1464">
              <a:extLst>
                <a:ext uri="{FF2B5EF4-FFF2-40B4-BE49-F238E27FC236}">
                  <a16:creationId xmlns:a16="http://schemas.microsoft.com/office/drawing/2014/main" id="{A216A21A-932A-4427-B868-CB6AD658D7D8}"/>
                </a:ext>
              </a:extLst>
            </p:cNvPr>
            <p:cNvSpPr>
              <a:spLocks noChangeArrowheads="1"/>
            </p:cNvSpPr>
            <p:nvPr/>
          </p:nvSpPr>
          <p:spPr bwMode="auto">
            <a:xfrm>
              <a:off x="9283700" y="404813"/>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0" name="Rectangle 1465">
              <a:extLst>
                <a:ext uri="{FF2B5EF4-FFF2-40B4-BE49-F238E27FC236}">
                  <a16:creationId xmlns:a16="http://schemas.microsoft.com/office/drawing/2014/main" id="{699E671F-EDD1-4801-9C5B-9ACC42CC71F3}"/>
                </a:ext>
              </a:extLst>
            </p:cNvPr>
            <p:cNvSpPr>
              <a:spLocks noChangeArrowheads="1"/>
            </p:cNvSpPr>
            <p:nvPr/>
          </p:nvSpPr>
          <p:spPr bwMode="auto">
            <a:xfrm>
              <a:off x="9288463" y="40957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1" name="Rectangle 1466">
              <a:extLst>
                <a:ext uri="{FF2B5EF4-FFF2-40B4-BE49-F238E27FC236}">
                  <a16:creationId xmlns:a16="http://schemas.microsoft.com/office/drawing/2014/main" id="{AF37300E-D11D-4900-8C87-E058640DFFF4}"/>
                </a:ext>
              </a:extLst>
            </p:cNvPr>
            <p:cNvSpPr>
              <a:spLocks noChangeArrowheads="1"/>
            </p:cNvSpPr>
            <p:nvPr/>
          </p:nvSpPr>
          <p:spPr bwMode="auto">
            <a:xfrm>
              <a:off x="9297988" y="409575"/>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2" name="Rectangle 1467">
              <a:extLst>
                <a:ext uri="{FF2B5EF4-FFF2-40B4-BE49-F238E27FC236}">
                  <a16:creationId xmlns:a16="http://schemas.microsoft.com/office/drawing/2014/main" id="{1C0691F3-1DE5-4EF8-A3A6-0A5232D29130}"/>
                </a:ext>
              </a:extLst>
            </p:cNvPr>
            <p:cNvSpPr>
              <a:spLocks noChangeArrowheads="1"/>
            </p:cNvSpPr>
            <p:nvPr/>
          </p:nvSpPr>
          <p:spPr bwMode="auto">
            <a:xfrm>
              <a:off x="9309100" y="40957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3" name="Rectangle 1468">
              <a:extLst>
                <a:ext uri="{FF2B5EF4-FFF2-40B4-BE49-F238E27FC236}">
                  <a16:creationId xmlns:a16="http://schemas.microsoft.com/office/drawing/2014/main" id="{9D50FCC0-4D21-4307-9FAA-3A9F390465A8}"/>
                </a:ext>
              </a:extLst>
            </p:cNvPr>
            <p:cNvSpPr>
              <a:spLocks noChangeArrowheads="1"/>
            </p:cNvSpPr>
            <p:nvPr/>
          </p:nvSpPr>
          <p:spPr bwMode="auto">
            <a:xfrm>
              <a:off x="9318625" y="409575"/>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4" name="Rectangle 1469">
              <a:extLst>
                <a:ext uri="{FF2B5EF4-FFF2-40B4-BE49-F238E27FC236}">
                  <a16:creationId xmlns:a16="http://schemas.microsoft.com/office/drawing/2014/main" id="{C512A48A-A8D9-42EE-AA28-3F5C0C724F00}"/>
                </a:ext>
              </a:extLst>
            </p:cNvPr>
            <p:cNvSpPr>
              <a:spLocks noChangeArrowheads="1"/>
            </p:cNvSpPr>
            <p:nvPr/>
          </p:nvSpPr>
          <p:spPr bwMode="auto">
            <a:xfrm>
              <a:off x="9283700" y="447675"/>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5" name="Rectangle 1470">
              <a:extLst>
                <a:ext uri="{FF2B5EF4-FFF2-40B4-BE49-F238E27FC236}">
                  <a16:creationId xmlns:a16="http://schemas.microsoft.com/office/drawing/2014/main" id="{476A1846-7232-4D2B-89C0-46B369A0B09A}"/>
                </a:ext>
              </a:extLst>
            </p:cNvPr>
            <p:cNvSpPr>
              <a:spLocks noChangeArrowheads="1"/>
            </p:cNvSpPr>
            <p:nvPr/>
          </p:nvSpPr>
          <p:spPr bwMode="auto">
            <a:xfrm>
              <a:off x="9288463" y="45402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6" name="Rectangle 1471">
              <a:extLst>
                <a:ext uri="{FF2B5EF4-FFF2-40B4-BE49-F238E27FC236}">
                  <a16:creationId xmlns:a16="http://schemas.microsoft.com/office/drawing/2014/main" id="{BF5A9602-FFA6-4B25-84B3-28275EFBCFD5}"/>
                </a:ext>
              </a:extLst>
            </p:cNvPr>
            <p:cNvSpPr>
              <a:spLocks noChangeArrowheads="1"/>
            </p:cNvSpPr>
            <p:nvPr/>
          </p:nvSpPr>
          <p:spPr bwMode="auto">
            <a:xfrm>
              <a:off x="9297988" y="454025"/>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7" name="Rectangle 1472">
              <a:extLst>
                <a:ext uri="{FF2B5EF4-FFF2-40B4-BE49-F238E27FC236}">
                  <a16:creationId xmlns:a16="http://schemas.microsoft.com/office/drawing/2014/main" id="{C4D09389-DD74-41C4-970A-63F3B3D7D76C}"/>
                </a:ext>
              </a:extLst>
            </p:cNvPr>
            <p:cNvSpPr>
              <a:spLocks noChangeArrowheads="1"/>
            </p:cNvSpPr>
            <p:nvPr/>
          </p:nvSpPr>
          <p:spPr bwMode="auto">
            <a:xfrm>
              <a:off x="9309100" y="45402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8" name="Rectangle 1473">
              <a:extLst>
                <a:ext uri="{FF2B5EF4-FFF2-40B4-BE49-F238E27FC236}">
                  <a16:creationId xmlns:a16="http://schemas.microsoft.com/office/drawing/2014/main" id="{B8B2A389-EC57-462B-B250-1BA186C9CFAD}"/>
                </a:ext>
              </a:extLst>
            </p:cNvPr>
            <p:cNvSpPr>
              <a:spLocks noChangeArrowheads="1"/>
            </p:cNvSpPr>
            <p:nvPr/>
          </p:nvSpPr>
          <p:spPr bwMode="auto">
            <a:xfrm>
              <a:off x="9318625" y="454025"/>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9" name="Oval 1474">
              <a:extLst>
                <a:ext uri="{FF2B5EF4-FFF2-40B4-BE49-F238E27FC236}">
                  <a16:creationId xmlns:a16="http://schemas.microsoft.com/office/drawing/2014/main" id="{007A6479-A3AF-4981-8E4A-4906EBCFACEF}"/>
                </a:ext>
              </a:extLst>
            </p:cNvPr>
            <p:cNvSpPr>
              <a:spLocks noChangeArrowheads="1"/>
            </p:cNvSpPr>
            <p:nvPr/>
          </p:nvSpPr>
          <p:spPr bwMode="auto">
            <a:xfrm>
              <a:off x="9391650" y="46513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0" name="Oval 1475">
              <a:extLst>
                <a:ext uri="{FF2B5EF4-FFF2-40B4-BE49-F238E27FC236}">
                  <a16:creationId xmlns:a16="http://schemas.microsoft.com/office/drawing/2014/main" id="{DC281131-A051-4966-8ADD-C2744E10080C}"/>
                </a:ext>
              </a:extLst>
            </p:cNvPr>
            <p:cNvSpPr>
              <a:spLocks noChangeArrowheads="1"/>
            </p:cNvSpPr>
            <p:nvPr/>
          </p:nvSpPr>
          <p:spPr bwMode="auto">
            <a:xfrm>
              <a:off x="9405938" y="46513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1" name="Rectangle 1476">
              <a:extLst>
                <a:ext uri="{FF2B5EF4-FFF2-40B4-BE49-F238E27FC236}">
                  <a16:creationId xmlns:a16="http://schemas.microsoft.com/office/drawing/2014/main" id="{B9E99860-94B2-4550-BF9D-D1722455D07B}"/>
                </a:ext>
              </a:extLst>
            </p:cNvPr>
            <p:cNvSpPr>
              <a:spLocks noChangeArrowheads="1"/>
            </p:cNvSpPr>
            <p:nvPr/>
          </p:nvSpPr>
          <p:spPr bwMode="auto">
            <a:xfrm>
              <a:off x="9283700" y="495300"/>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2" name="Rectangle 1477">
              <a:extLst>
                <a:ext uri="{FF2B5EF4-FFF2-40B4-BE49-F238E27FC236}">
                  <a16:creationId xmlns:a16="http://schemas.microsoft.com/office/drawing/2014/main" id="{F7A83A66-AFB4-4A2F-9C96-EEAFC996F283}"/>
                </a:ext>
              </a:extLst>
            </p:cNvPr>
            <p:cNvSpPr>
              <a:spLocks noChangeArrowheads="1"/>
            </p:cNvSpPr>
            <p:nvPr/>
          </p:nvSpPr>
          <p:spPr bwMode="auto">
            <a:xfrm>
              <a:off x="9288463" y="501650"/>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3" name="Rectangle 1478">
              <a:extLst>
                <a:ext uri="{FF2B5EF4-FFF2-40B4-BE49-F238E27FC236}">
                  <a16:creationId xmlns:a16="http://schemas.microsoft.com/office/drawing/2014/main" id="{6A31CCB5-D527-4CBE-AA80-8AAD97E5E7AE}"/>
                </a:ext>
              </a:extLst>
            </p:cNvPr>
            <p:cNvSpPr>
              <a:spLocks noChangeArrowheads="1"/>
            </p:cNvSpPr>
            <p:nvPr/>
          </p:nvSpPr>
          <p:spPr bwMode="auto">
            <a:xfrm>
              <a:off x="9297988" y="501650"/>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4" name="Rectangle 1479">
              <a:extLst>
                <a:ext uri="{FF2B5EF4-FFF2-40B4-BE49-F238E27FC236}">
                  <a16:creationId xmlns:a16="http://schemas.microsoft.com/office/drawing/2014/main" id="{D61DE326-F376-439B-9371-BDC7F807FB39}"/>
                </a:ext>
              </a:extLst>
            </p:cNvPr>
            <p:cNvSpPr>
              <a:spLocks noChangeArrowheads="1"/>
            </p:cNvSpPr>
            <p:nvPr/>
          </p:nvSpPr>
          <p:spPr bwMode="auto">
            <a:xfrm>
              <a:off x="9309100" y="501650"/>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5" name="Rectangle 1480">
              <a:extLst>
                <a:ext uri="{FF2B5EF4-FFF2-40B4-BE49-F238E27FC236}">
                  <a16:creationId xmlns:a16="http://schemas.microsoft.com/office/drawing/2014/main" id="{03154A29-9686-4883-B2E2-4EA7DBDF4D0B}"/>
                </a:ext>
              </a:extLst>
            </p:cNvPr>
            <p:cNvSpPr>
              <a:spLocks noChangeArrowheads="1"/>
            </p:cNvSpPr>
            <p:nvPr/>
          </p:nvSpPr>
          <p:spPr bwMode="auto">
            <a:xfrm>
              <a:off x="9318625" y="501650"/>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6" name="Oval 1481">
              <a:extLst>
                <a:ext uri="{FF2B5EF4-FFF2-40B4-BE49-F238E27FC236}">
                  <a16:creationId xmlns:a16="http://schemas.microsoft.com/office/drawing/2014/main" id="{37CF8701-1502-4300-A7D8-5E2F35038E85}"/>
                </a:ext>
              </a:extLst>
            </p:cNvPr>
            <p:cNvSpPr>
              <a:spLocks noChangeArrowheads="1"/>
            </p:cNvSpPr>
            <p:nvPr/>
          </p:nvSpPr>
          <p:spPr bwMode="auto">
            <a:xfrm>
              <a:off x="9391650" y="50958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7" name="Oval 1482">
              <a:extLst>
                <a:ext uri="{FF2B5EF4-FFF2-40B4-BE49-F238E27FC236}">
                  <a16:creationId xmlns:a16="http://schemas.microsoft.com/office/drawing/2014/main" id="{CEB54FAD-65AF-472D-AACB-C6EA29ACC06F}"/>
                </a:ext>
              </a:extLst>
            </p:cNvPr>
            <p:cNvSpPr>
              <a:spLocks noChangeArrowheads="1"/>
            </p:cNvSpPr>
            <p:nvPr/>
          </p:nvSpPr>
          <p:spPr bwMode="auto">
            <a:xfrm>
              <a:off x="9405938" y="50958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8" name="Rectangle 1483">
              <a:extLst>
                <a:ext uri="{FF2B5EF4-FFF2-40B4-BE49-F238E27FC236}">
                  <a16:creationId xmlns:a16="http://schemas.microsoft.com/office/drawing/2014/main" id="{333E67E8-AA4E-4DE3-8FDB-9DEAF287A126}"/>
                </a:ext>
              </a:extLst>
            </p:cNvPr>
            <p:cNvSpPr>
              <a:spLocks noChangeArrowheads="1"/>
            </p:cNvSpPr>
            <p:nvPr/>
          </p:nvSpPr>
          <p:spPr bwMode="auto">
            <a:xfrm>
              <a:off x="9283700" y="541338"/>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9" name="Rectangle 1484">
              <a:extLst>
                <a:ext uri="{FF2B5EF4-FFF2-40B4-BE49-F238E27FC236}">
                  <a16:creationId xmlns:a16="http://schemas.microsoft.com/office/drawing/2014/main" id="{F3347384-42B4-40D2-9EFF-DB9233090D55}"/>
                </a:ext>
              </a:extLst>
            </p:cNvPr>
            <p:cNvSpPr>
              <a:spLocks noChangeArrowheads="1"/>
            </p:cNvSpPr>
            <p:nvPr/>
          </p:nvSpPr>
          <p:spPr bwMode="auto">
            <a:xfrm>
              <a:off x="9288463" y="5476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0" name="Rectangle 1485">
              <a:extLst>
                <a:ext uri="{FF2B5EF4-FFF2-40B4-BE49-F238E27FC236}">
                  <a16:creationId xmlns:a16="http://schemas.microsoft.com/office/drawing/2014/main" id="{312203AB-5697-4CBC-848E-6DE0E7E4BFD4}"/>
                </a:ext>
              </a:extLst>
            </p:cNvPr>
            <p:cNvSpPr>
              <a:spLocks noChangeArrowheads="1"/>
            </p:cNvSpPr>
            <p:nvPr/>
          </p:nvSpPr>
          <p:spPr bwMode="auto">
            <a:xfrm>
              <a:off x="9297988" y="5476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1" name="Rectangle 1486">
              <a:extLst>
                <a:ext uri="{FF2B5EF4-FFF2-40B4-BE49-F238E27FC236}">
                  <a16:creationId xmlns:a16="http://schemas.microsoft.com/office/drawing/2014/main" id="{064617C6-1B43-472C-9051-F974995FDDAF}"/>
                </a:ext>
              </a:extLst>
            </p:cNvPr>
            <p:cNvSpPr>
              <a:spLocks noChangeArrowheads="1"/>
            </p:cNvSpPr>
            <p:nvPr/>
          </p:nvSpPr>
          <p:spPr bwMode="auto">
            <a:xfrm>
              <a:off x="9309100" y="5476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2" name="Rectangle 1487">
              <a:extLst>
                <a:ext uri="{FF2B5EF4-FFF2-40B4-BE49-F238E27FC236}">
                  <a16:creationId xmlns:a16="http://schemas.microsoft.com/office/drawing/2014/main" id="{599ED514-CA2F-4620-8989-91845222BF65}"/>
                </a:ext>
              </a:extLst>
            </p:cNvPr>
            <p:cNvSpPr>
              <a:spLocks noChangeArrowheads="1"/>
            </p:cNvSpPr>
            <p:nvPr/>
          </p:nvSpPr>
          <p:spPr bwMode="auto">
            <a:xfrm>
              <a:off x="9318625" y="5476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3" name="Oval 1488">
              <a:extLst>
                <a:ext uri="{FF2B5EF4-FFF2-40B4-BE49-F238E27FC236}">
                  <a16:creationId xmlns:a16="http://schemas.microsoft.com/office/drawing/2014/main" id="{427C3479-9E7D-4DAD-8953-0DF945D11857}"/>
                </a:ext>
              </a:extLst>
            </p:cNvPr>
            <p:cNvSpPr>
              <a:spLocks noChangeArrowheads="1"/>
            </p:cNvSpPr>
            <p:nvPr/>
          </p:nvSpPr>
          <p:spPr bwMode="auto">
            <a:xfrm>
              <a:off x="9391650" y="557213"/>
              <a:ext cx="7938"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4" name="Oval 1489">
              <a:extLst>
                <a:ext uri="{FF2B5EF4-FFF2-40B4-BE49-F238E27FC236}">
                  <a16:creationId xmlns:a16="http://schemas.microsoft.com/office/drawing/2014/main" id="{B25993D5-E636-4858-8D35-6E16D871D320}"/>
                </a:ext>
              </a:extLst>
            </p:cNvPr>
            <p:cNvSpPr>
              <a:spLocks noChangeArrowheads="1"/>
            </p:cNvSpPr>
            <p:nvPr/>
          </p:nvSpPr>
          <p:spPr bwMode="auto">
            <a:xfrm>
              <a:off x="9405938" y="557213"/>
              <a:ext cx="6350"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5" name="Rectangle 1490">
              <a:extLst>
                <a:ext uri="{FF2B5EF4-FFF2-40B4-BE49-F238E27FC236}">
                  <a16:creationId xmlns:a16="http://schemas.microsoft.com/office/drawing/2014/main" id="{44AC893B-CF18-448B-8E16-06E0CD25F398}"/>
                </a:ext>
              </a:extLst>
            </p:cNvPr>
            <p:cNvSpPr>
              <a:spLocks noChangeArrowheads="1"/>
            </p:cNvSpPr>
            <p:nvPr/>
          </p:nvSpPr>
          <p:spPr bwMode="auto">
            <a:xfrm>
              <a:off x="9458325" y="312738"/>
              <a:ext cx="173038" cy="360363"/>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6" name="Rectangle 1491">
              <a:extLst>
                <a:ext uri="{FF2B5EF4-FFF2-40B4-BE49-F238E27FC236}">
                  <a16:creationId xmlns:a16="http://schemas.microsoft.com/office/drawing/2014/main" id="{A1B779F7-AA30-419B-BA9F-1D977527FC0F}"/>
                </a:ext>
              </a:extLst>
            </p:cNvPr>
            <p:cNvSpPr>
              <a:spLocks noChangeArrowheads="1"/>
            </p:cNvSpPr>
            <p:nvPr/>
          </p:nvSpPr>
          <p:spPr bwMode="auto">
            <a:xfrm>
              <a:off x="9631363" y="312738"/>
              <a:ext cx="49213" cy="360363"/>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7" name="Rectangle 1492">
              <a:extLst>
                <a:ext uri="{FF2B5EF4-FFF2-40B4-BE49-F238E27FC236}">
                  <a16:creationId xmlns:a16="http://schemas.microsoft.com/office/drawing/2014/main" id="{4D361A2F-1B48-4FF9-93AB-2A0C9372359F}"/>
                </a:ext>
              </a:extLst>
            </p:cNvPr>
            <p:cNvSpPr>
              <a:spLocks noChangeArrowheads="1"/>
            </p:cNvSpPr>
            <p:nvPr/>
          </p:nvSpPr>
          <p:spPr bwMode="auto">
            <a:xfrm>
              <a:off x="9474200" y="333375"/>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8" name="Rectangle 1493">
              <a:extLst>
                <a:ext uri="{FF2B5EF4-FFF2-40B4-BE49-F238E27FC236}">
                  <a16:creationId xmlns:a16="http://schemas.microsoft.com/office/drawing/2014/main" id="{EA7F31DF-2FA2-40F2-A5B1-BC598DED77FD}"/>
                </a:ext>
              </a:extLst>
            </p:cNvPr>
            <p:cNvSpPr>
              <a:spLocks noChangeArrowheads="1"/>
            </p:cNvSpPr>
            <p:nvPr/>
          </p:nvSpPr>
          <p:spPr bwMode="auto">
            <a:xfrm>
              <a:off x="9482138" y="3397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9" name="Rectangle 1494">
              <a:extLst>
                <a:ext uri="{FF2B5EF4-FFF2-40B4-BE49-F238E27FC236}">
                  <a16:creationId xmlns:a16="http://schemas.microsoft.com/office/drawing/2014/main" id="{099B9953-54BD-4B1D-AEE0-AC82F9992BF4}"/>
                </a:ext>
              </a:extLst>
            </p:cNvPr>
            <p:cNvSpPr>
              <a:spLocks noChangeArrowheads="1"/>
            </p:cNvSpPr>
            <p:nvPr/>
          </p:nvSpPr>
          <p:spPr bwMode="auto">
            <a:xfrm>
              <a:off x="9491663" y="339725"/>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0" name="Rectangle 1495">
              <a:extLst>
                <a:ext uri="{FF2B5EF4-FFF2-40B4-BE49-F238E27FC236}">
                  <a16:creationId xmlns:a16="http://schemas.microsoft.com/office/drawing/2014/main" id="{8E3DEE11-EB0B-492F-AFD7-DF8E8D4E9A31}"/>
                </a:ext>
              </a:extLst>
            </p:cNvPr>
            <p:cNvSpPr>
              <a:spLocks noChangeArrowheads="1"/>
            </p:cNvSpPr>
            <p:nvPr/>
          </p:nvSpPr>
          <p:spPr bwMode="auto">
            <a:xfrm>
              <a:off x="9502775" y="3397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1" name="Rectangle 1496">
              <a:extLst>
                <a:ext uri="{FF2B5EF4-FFF2-40B4-BE49-F238E27FC236}">
                  <a16:creationId xmlns:a16="http://schemas.microsoft.com/office/drawing/2014/main" id="{43E0B3C9-F65D-461A-8313-CE25DE0470A2}"/>
                </a:ext>
              </a:extLst>
            </p:cNvPr>
            <p:cNvSpPr>
              <a:spLocks noChangeArrowheads="1"/>
            </p:cNvSpPr>
            <p:nvPr/>
          </p:nvSpPr>
          <p:spPr bwMode="auto">
            <a:xfrm>
              <a:off x="9510713" y="339725"/>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2" name="Oval 1497">
              <a:extLst>
                <a:ext uri="{FF2B5EF4-FFF2-40B4-BE49-F238E27FC236}">
                  <a16:creationId xmlns:a16="http://schemas.microsoft.com/office/drawing/2014/main" id="{5BC6C8C6-8382-4C41-98F8-FC52AD04BB1B}"/>
                </a:ext>
              </a:extLst>
            </p:cNvPr>
            <p:cNvSpPr>
              <a:spLocks noChangeArrowheads="1"/>
            </p:cNvSpPr>
            <p:nvPr/>
          </p:nvSpPr>
          <p:spPr bwMode="auto">
            <a:xfrm>
              <a:off x="9585325" y="349250"/>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3" name="Oval 1498">
              <a:extLst>
                <a:ext uri="{FF2B5EF4-FFF2-40B4-BE49-F238E27FC236}">
                  <a16:creationId xmlns:a16="http://schemas.microsoft.com/office/drawing/2014/main" id="{96EFAA4D-E9A2-40BD-B1FE-49F32ABC3B85}"/>
                </a:ext>
              </a:extLst>
            </p:cNvPr>
            <p:cNvSpPr>
              <a:spLocks noChangeArrowheads="1"/>
            </p:cNvSpPr>
            <p:nvPr/>
          </p:nvSpPr>
          <p:spPr bwMode="auto">
            <a:xfrm>
              <a:off x="9596438" y="349250"/>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4" name="Rectangle 1499">
              <a:extLst>
                <a:ext uri="{FF2B5EF4-FFF2-40B4-BE49-F238E27FC236}">
                  <a16:creationId xmlns:a16="http://schemas.microsoft.com/office/drawing/2014/main" id="{79F32C54-8151-44DA-B298-013B150EC907}"/>
                </a:ext>
              </a:extLst>
            </p:cNvPr>
            <p:cNvSpPr>
              <a:spLocks noChangeArrowheads="1"/>
            </p:cNvSpPr>
            <p:nvPr/>
          </p:nvSpPr>
          <p:spPr bwMode="auto">
            <a:xfrm>
              <a:off x="9474200" y="377825"/>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5" name="Rectangle 1500">
              <a:extLst>
                <a:ext uri="{FF2B5EF4-FFF2-40B4-BE49-F238E27FC236}">
                  <a16:creationId xmlns:a16="http://schemas.microsoft.com/office/drawing/2014/main" id="{5BF79886-813A-477B-95CE-CBF2861E7A5D}"/>
                </a:ext>
              </a:extLst>
            </p:cNvPr>
            <p:cNvSpPr>
              <a:spLocks noChangeArrowheads="1"/>
            </p:cNvSpPr>
            <p:nvPr/>
          </p:nvSpPr>
          <p:spPr bwMode="auto">
            <a:xfrm>
              <a:off x="9482138" y="3841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6" name="Rectangle 1501">
              <a:extLst>
                <a:ext uri="{FF2B5EF4-FFF2-40B4-BE49-F238E27FC236}">
                  <a16:creationId xmlns:a16="http://schemas.microsoft.com/office/drawing/2014/main" id="{94012B40-43B1-403C-A661-125D4E348EE8}"/>
                </a:ext>
              </a:extLst>
            </p:cNvPr>
            <p:cNvSpPr>
              <a:spLocks noChangeArrowheads="1"/>
            </p:cNvSpPr>
            <p:nvPr/>
          </p:nvSpPr>
          <p:spPr bwMode="auto">
            <a:xfrm>
              <a:off x="9491663" y="384175"/>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7" name="Rectangle 1502">
              <a:extLst>
                <a:ext uri="{FF2B5EF4-FFF2-40B4-BE49-F238E27FC236}">
                  <a16:creationId xmlns:a16="http://schemas.microsoft.com/office/drawing/2014/main" id="{D7C52611-7A99-4485-94C9-9BF58E14AC43}"/>
                </a:ext>
              </a:extLst>
            </p:cNvPr>
            <p:cNvSpPr>
              <a:spLocks noChangeArrowheads="1"/>
            </p:cNvSpPr>
            <p:nvPr/>
          </p:nvSpPr>
          <p:spPr bwMode="auto">
            <a:xfrm>
              <a:off x="9502775" y="3841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8" name="Rectangle 1503">
              <a:extLst>
                <a:ext uri="{FF2B5EF4-FFF2-40B4-BE49-F238E27FC236}">
                  <a16:creationId xmlns:a16="http://schemas.microsoft.com/office/drawing/2014/main" id="{E912EDD4-6367-4E8C-A869-2A3DA10EBEB8}"/>
                </a:ext>
              </a:extLst>
            </p:cNvPr>
            <p:cNvSpPr>
              <a:spLocks noChangeArrowheads="1"/>
            </p:cNvSpPr>
            <p:nvPr/>
          </p:nvSpPr>
          <p:spPr bwMode="auto">
            <a:xfrm>
              <a:off x="9510713" y="384175"/>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9" name="Oval 1504">
              <a:extLst>
                <a:ext uri="{FF2B5EF4-FFF2-40B4-BE49-F238E27FC236}">
                  <a16:creationId xmlns:a16="http://schemas.microsoft.com/office/drawing/2014/main" id="{DF102457-D5A9-4C9B-8470-D7D5E79D5671}"/>
                </a:ext>
              </a:extLst>
            </p:cNvPr>
            <p:cNvSpPr>
              <a:spLocks noChangeArrowheads="1"/>
            </p:cNvSpPr>
            <p:nvPr/>
          </p:nvSpPr>
          <p:spPr bwMode="auto">
            <a:xfrm>
              <a:off x="9585325" y="392113"/>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0" name="Oval 1505">
              <a:extLst>
                <a:ext uri="{FF2B5EF4-FFF2-40B4-BE49-F238E27FC236}">
                  <a16:creationId xmlns:a16="http://schemas.microsoft.com/office/drawing/2014/main" id="{72F9E0DC-EE05-4AD0-A040-5BE00F7F8352}"/>
                </a:ext>
              </a:extLst>
            </p:cNvPr>
            <p:cNvSpPr>
              <a:spLocks noChangeArrowheads="1"/>
            </p:cNvSpPr>
            <p:nvPr/>
          </p:nvSpPr>
          <p:spPr bwMode="auto">
            <a:xfrm>
              <a:off x="9596438" y="392113"/>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1" name="Rectangle 1506">
              <a:extLst>
                <a:ext uri="{FF2B5EF4-FFF2-40B4-BE49-F238E27FC236}">
                  <a16:creationId xmlns:a16="http://schemas.microsoft.com/office/drawing/2014/main" id="{E718D009-3FA5-4EE8-B118-8B3E11BF3AE4}"/>
                </a:ext>
              </a:extLst>
            </p:cNvPr>
            <p:cNvSpPr>
              <a:spLocks noChangeArrowheads="1"/>
            </p:cNvSpPr>
            <p:nvPr/>
          </p:nvSpPr>
          <p:spPr bwMode="auto">
            <a:xfrm>
              <a:off x="9474200" y="425450"/>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2" name="Rectangle 1507">
              <a:extLst>
                <a:ext uri="{FF2B5EF4-FFF2-40B4-BE49-F238E27FC236}">
                  <a16:creationId xmlns:a16="http://schemas.microsoft.com/office/drawing/2014/main" id="{74ECA034-F637-411E-BF19-4A94F8DA2D99}"/>
                </a:ext>
              </a:extLst>
            </p:cNvPr>
            <p:cNvSpPr>
              <a:spLocks noChangeArrowheads="1"/>
            </p:cNvSpPr>
            <p:nvPr/>
          </p:nvSpPr>
          <p:spPr bwMode="auto">
            <a:xfrm>
              <a:off x="9482138" y="430213"/>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3" name="Rectangle 1508">
              <a:extLst>
                <a:ext uri="{FF2B5EF4-FFF2-40B4-BE49-F238E27FC236}">
                  <a16:creationId xmlns:a16="http://schemas.microsoft.com/office/drawing/2014/main" id="{DA435052-82E1-43A6-B814-5DCE481A6CA7}"/>
                </a:ext>
              </a:extLst>
            </p:cNvPr>
            <p:cNvSpPr>
              <a:spLocks noChangeArrowheads="1"/>
            </p:cNvSpPr>
            <p:nvPr/>
          </p:nvSpPr>
          <p:spPr bwMode="auto">
            <a:xfrm>
              <a:off x="9491663" y="430213"/>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4" name="Rectangle 1509">
              <a:extLst>
                <a:ext uri="{FF2B5EF4-FFF2-40B4-BE49-F238E27FC236}">
                  <a16:creationId xmlns:a16="http://schemas.microsoft.com/office/drawing/2014/main" id="{8F36DB08-BCF5-4DFD-ADF2-C07427C3DB2D}"/>
                </a:ext>
              </a:extLst>
            </p:cNvPr>
            <p:cNvSpPr>
              <a:spLocks noChangeArrowheads="1"/>
            </p:cNvSpPr>
            <p:nvPr/>
          </p:nvSpPr>
          <p:spPr bwMode="auto">
            <a:xfrm>
              <a:off x="9502775" y="430213"/>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5" name="Rectangle 1510">
              <a:extLst>
                <a:ext uri="{FF2B5EF4-FFF2-40B4-BE49-F238E27FC236}">
                  <a16:creationId xmlns:a16="http://schemas.microsoft.com/office/drawing/2014/main" id="{88947B31-AADC-4644-9877-C25EEE511C20}"/>
                </a:ext>
              </a:extLst>
            </p:cNvPr>
            <p:cNvSpPr>
              <a:spLocks noChangeArrowheads="1"/>
            </p:cNvSpPr>
            <p:nvPr/>
          </p:nvSpPr>
          <p:spPr bwMode="auto">
            <a:xfrm>
              <a:off x="9510713" y="430213"/>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6" name="Oval 1511">
              <a:extLst>
                <a:ext uri="{FF2B5EF4-FFF2-40B4-BE49-F238E27FC236}">
                  <a16:creationId xmlns:a16="http://schemas.microsoft.com/office/drawing/2014/main" id="{4949F16D-B044-4402-8F12-8CEF6B939BAB}"/>
                </a:ext>
              </a:extLst>
            </p:cNvPr>
            <p:cNvSpPr>
              <a:spLocks noChangeArrowheads="1"/>
            </p:cNvSpPr>
            <p:nvPr/>
          </p:nvSpPr>
          <p:spPr bwMode="auto">
            <a:xfrm>
              <a:off x="9585325" y="439738"/>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7" name="Oval 1512">
              <a:extLst>
                <a:ext uri="{FF2B5EF4-FFF2-40B4-BE49-F238E27FC236}">
                  <a16:creationId xmlns:a16="http://schemas.microsoft.com/office/drawing/2014/main" id="{B9CA2D72-8F51-4A17-9ECB-16C200B8139D}"/>
                </a:ext>
              </a:extLst>
            </p:cNvPr>
            <p:cNvSpPr>
              <a:spLocks noChangeArrowheads="1"/>
            </p:cNvSpPr>
            <p:nvPr/>
          </p:nvSpPr>
          <p:spPr bwMode="auto">
            <a:xfrm>
              <a:off x="9596438" y="439738"/>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8" name="Rectangle 1513">
              <a:extLst>
                <a:ext uri="{FF2B5EF4-FFF2-40B4-BE49-F238E27FC236}">
                  <a16:creationId xmlns:a16="http://schemas.microsoft.com/office/drawing/2014/main" id="{7FD4BFFF-B08F-4FF5-8A72-A32DE4485547}"/>
                </a:ext>
              </a:extLst>
            </p:cNvPr>
            <p:cNvSpPr>
              <a:spLocks noChangeArrowheads="1"/>
            </p:cNvSpPr>
            <p:nvPr/>
          </p:nvSpPr>
          <p:spPr bwMode="auto">
            <a:xfrm>
              <a:off x="9474200" y="468313"/>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9" name="Rectangle 1514">
              <a:extLst>
                <a:ext uri="{FF2B5EF4-FFF2-40B4-BE49-F238E27FC236}">
                  <a16:creationId xmlns:a16="http://schemas.microsoft.com/office/drawing/2014/main" id="{4AA10D4B-0001-4183-9A53-FA75C8318227}"/>
                </a:ext>
              </a:extLst>
            </p:cNvPr>
            <p:cNvSpPr>
              <a:spLocks noChangeArrowheads="1"/>
            </p:cNvSpPr>
            <p:nvPr/>
          </p:nvSpPr>
          <p:spPr bwMode="auto">
            <a:xfrm>
              <a:off x="9482138" y="474663"/>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0" name="Rectangle 1515">
              <a:extLst>
                <a:ext uri="{FF2B5EF4-FFF2-40B4-BE49-F238E27FC236}">
                  <a16:creationId xmlns:a16="http://schemas.microsoft.com/office/drawing/2014/main" id="{2E23CBBC-4289-4484-9246-9E43ED698FC3}"/>
                </a:ext>
              </a:extLst>
            </p:cNvPr>
            <p:cNvSpPr>
              <a:spLocks noChangeArrowheads="1"/>
            </p:cNvSpPr>
            <p:nvPr/>
          </p:nvSpPr>
          <p:spPr bwMode="auto">
            <a:xfrm>
              <a:off x="9491663" y="474663"/>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1" name="Rectangle 1516">
              <a:extLst>
                <a:ext uri="{FF2B5EF4-FFF2-40B4-BE49-F238E27FC236}">
                  <a16:creationId xmlns:a16="http://schemas.microsoft.com/office/drawing/2014/main" id="{96E33998-C60E-4FD9-B771-249875937052}"/>
                </a:ext>
              </a:extLst>
            </p:cNvPr>
            <p:cNvSpPr>
              <a:spLocks noChangeArrowheads="1"/>
            </p:cNvSpPr>
            <p:nvPr/>
          </p:nvSpPr>
          <p:spPr bwMode="auto">
            <a:xfrm>
              <a:off x="9502775" y="474663"/>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2" name="Rectangle 1517">
              <a:extLst>
                <a:ext uri="{FF2B5EF4-FFF2-40B4-BE49-F238E27FC236}">
                  <a16:creationId xmlns:a16="http://schemas.microsoft.com/office/drawing/2014/main" id="{88779C8F-86D4-4923-B840-DF62FFED6BB7}"/>
                </a:ext>
              </a:extLst>
            </p:cNvPr>
            <p:cNvSpPr>
              <a:spLocks noChangeArrowheads="1"/>
            </p:cNvSpPr>
            <p:nvPr/>
          </p:nvSpPr>
          <p:spPr bwMode="auto">
            <a:xfrm>
              <a:off x="9510713" y="474663"/>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3" name="Oval 1518">
              <a:extLst>
                <a:ext uri="{FF2B5EF4-FFF2-40B4-BE49-F238E27FC236}">
                  <a16:creationId xmlns:a16="http://schemas.microsoft.com/office/drawing/2014/main" id="{31C14E44-712F-4556-9FE9-5A942ABC2CE2}"/>
                </a:ext>
              </a:extLst>
            </p:cNvPr>
            <p:cNvSpPr>
              <a:spLocks noChangeArrowheads="1"/>
            </p:cNvSpPr>
            <p:nvPr/>
          </p:nvSpPr>
          <p:spPr bwMode="auto">
            <a:xfrm>
              <a:off x="9585325" y="485775"/>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4" name="Oval 1519">
              <a:extLst>
                <a:ext uri="{FF2B5EF4-FFF2-40B4-BE49-F238E27FC236}">
                  <a16:creationId xmlns:a16="http://schemas.microsoft.com/office/drawing/2014/main" id="{F3DAA2BF-744B-46DC-AC1F-A900D4CECB8B}"/>
                </a:ext>
              </a:extLst>
            </p:cNvPr>
            <p:cNvSpPr>
              <a:spLocks noChangeArrowheads="1"/>
            </p:cNvSpPr>
            <p:nvPr/>
          </p:nvSpPr>
          <p:spPr bwMode="auto">
            <a:xfrm>
              <a:off x="9596438" y="485775"/>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5" name="Rectangle 1520">
              <a:extLst>
                <a:ext uri="{FF2B5EF4-FFF2-40B4-BE49-F238E27FC236}">
                  <a16:creationId xmlns:a16="http://schemas.microsoft.com/office/drawing/2014/main" id="{4C261D08-754A-4667-9B4E-53450C0F2D0C}"/>
                </a:ext>
              </a:extLst>
            </p:cNvPr>
            <p:cNvSpPr>
              <a:spLocks noChangeArrowheads="1"/>
            </p:cNvSpPr>
            <p:nvPr/>
          </p:nvSpPr>
          <p:spPr bwMode="auto">
            <a:xfrm>
              <a:off x="9474200" y="515938"/>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6" name="Rectangle 1521">
              <a:extLst>
                <a:ext uri="{FF2B5EF4-FFF2-40B4-BE49-F238E27FC236}">
                  <a16:creationId xmlns:a16="http://schemas.microsoft.com/office/drawing/2014/main" id="{0FA86536-5DB7-4716-8E9C-792E4F116C00}"/>
                </a:ext>
              </a:extLst>
            </p:cNvPr>
            <p:cNvSpPr>
              <a:spLocks noChangeArrowheads="1"/>
            </p:cNvSpPr>
            <p:nvPr/>
          </p:nvSpPr>
          <p:spPr bwMode="auto">
            <a:xfrm>
              <a:off x="9482138" y="520700"/>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7" name="Rectangle 1522">
              <a:extLst>
                <a:ext uri="{FF2B5EF4-FFF2-40B4-BE49-F238E27FC236}">
                  <a16:creationId xmlns:a16="http://schemas.microsoft.com/office/drawing/2014/main" id="{8EBFE76D-752F-4104-8B4C-DF877A644C0A}"/>
                </a:ext>
              </a:extLst>
            </p:cNvPr>
            <p:cNvSpPr>
              <a:spLocks noChangeArrowheads="1"/>
            </p:cNvSpPr>
            <p:nvPr/>
          </p:nvSpPr>
          <p:spPr bwMode="auto">
            <a:xfrm>
              <a:off x="9491663" y="520700"/>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8" name="Rectangle 1523">
              <a:extLst>
                <a:ext uri="{FF2B5EF4-FFF2-40B4-BE49-F238E27FC236}">
                  <a16:creationId xmlns:a16="http://schemas.microsoft.com/office/drawing/2014/main" id="{A3F10D7B-2ABC-4F02-8805-ABF47113D68B}"/>
                </a:ext>
              </a:extLst>
            </p:cNvPr>
            <p:cNvSpPr>
              <a:spLocks noChangeArrowheads="1"/>
            </p:cNvSpPr>
            <p:nvPr/>
          </p:nvSpPr>
          <p:spPr bwMode="auto">
            <a:xfrm>
              <a:off x="9502775" y="520700"/>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9" name="Rectangle 1524">
              <a:extLst>
                <a:ext uri="{FF2B5EF4-FFF2-40B4-BE49-F238E27FC236}">
                  <a16:creationId xmlns:a16="http://schemas.microsoft.com/office/drawing/2014/main" id="{506027EB-0D28-4C64-B46B-C648A5FCBAF2}"/>
                </a:ext>
              </a:extLst>
            </p:cNvPr>
            <p:cNvSpPr>
              <a:spLocks noChangeArrowheads="1"/>
            </p:cNvSpPr>
            <p:nvPr/>
          </p:nvSpPr>
          <p:spPr bwMode="auto">
            <a:xfrm>
              <a:off x="9510713" y="520700"/>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0" name="Oval 1525">
              <a:extLst>
                <a:ext uri="{FF2B5EF4-FFF2-40B4-BE49-F238E27FC236}">
                  <a16:creationId xmlns:a16="http://schemas.microsoft.com/office/drawing/2014/main" id="{F85DCC0D-E9C4-437E-B30E-F0A3A36A57BE}"/>
                </a:ext>
              </a:extLst>
            </p:cNvPr>
            <p:cNvSpPr>
              <a:spLocks noChangeArrowheads="1"/>
            </p:cNvSpPr>
            <p:nvPr/>
          </p:nvSpPr>
          <p:spPr bwMode="auto">
            <a:xfrm>
              <a:off x="9585325" y="530225"/>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1" name="Oval 1526">
              <a:extLst>
                <a:ext uri="{FF2B5EF4-FFF2-40B4-BE49-F238E27FC236}">
                  <a16:creationId xmlns:a16="http://schemas.microsoft.com/office/drawing/2014/main" id="{BB0C4790-683D-4930-A6B8-D0A684AC4626}"/>
                </a:ext>
              </a:extLst>
            </p:cNvPr>
            <p:cNvSpPr>
              <a:spLocks noChangeArrowheads="1"/>
            </p:cNvSpPr>
            <p:nvPr/>
          </p:nvSpPr>
          <p:spPr bwMode="auto">
            <a:xfrm>
              <a:off x="9596438" y="530225"/>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2" name="Rectangle 1527">
              <a:extLst>
                <a:ext uri="{FF2B5EF4-FFF2-40B4-BE49-F238E27FC236}">
                  <a16:creationId xmlns:a16="http://schemas.microsoft.com/office/drawing/2014/main" id="{9B824949-E564-4956-81FD-A899FCB67C46}"/>
                </a:ext>
              </a:extLst>
            </p:cNvPr>
            <p:cNvSpPr>
              <a:spLocks noChangeArrowheads="1"/>
            </p:cNvSpPr>
            <p:nvPr/>
          </p:nvSpPr>
          <p:spPr bwMode="auto">
            <a:xfrm>
              <a:off x="9474200" y="561975"/>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3" name="Rectangle 1528">
              <a:extLst>
                <a:ext uri="{FF2B5EF4-FFF2-40B4-BE49-F238E27FC236}">
                  <a16:creationId xmlns:a16="http://schemas.microsoft.com/office/drawing/2014/main" id="{AD4F0560-5081-4CBA-B5CC-37067120A21D}"/>
                </a:ext>
              </a:extLst>
            </p:cNvPr>
            <p:cNvSpPr>
              <a:spLocks noChangeArrowheads="1"/>
            </p:cNvSpPr>
            <p:nvPr/>
          </p:nvSpPr>
          <p:spPr bwMode="auto">
            <a:xfrm>
              <a:off x="9482138" y="5683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4" name="Rectangle 1529">
              <a:extLst>
                <a:ext uri="{FF2B5EF4-FFF2-40B4-BE49-F238E27FC236}">
                  <a16:creationId xmlns:a16="http://schemas.microsoft.com/office/drawing/2014/main" id="{5937FD5F-6ACA-4507-BDBA-633F8386FF64}"/>
                </a:ext>
              </a:extLst>
            </p:cNvPr>
            <p:cNvSpPr>
              <a:spLocks noChangeArrowheads="1"/>
            </p:cNvSpPr>
            <p:nvPr/>
          </p:nvSpPr>
          <p:spPr bwMode="auto">
            <a:xfrm>
              <a:off x="9491663" y="568325"/>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5" name="Rectangle 1530">
              <a:extLst>
                <a:ext uri="{FF2B5EF4-FFF2-40B4-BE49-F238E27FC236}">
                  <a16:creationId xmlns:a16="http://schemas.microsoft.com/office/drawing/2014/main" id="{670F85ED-C974-4CA0-9451-B9447198FDD8}"/>
                </a:ext>
              </a:extLst>
            </p:cNvPr>
            <p:cNvSpPr>
              <a:spLocks noChangeArrowheads="1"/>
            </p:cNvSpPr>
            <p:nvPr/>
          </p:nvSpPr>
          <p:spPr bwMode="auto">
            <a:xfrm>
              <a:off x="9502775" y="5683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6" name="Rectangle 1531">
              <a:extLst>
                <a:ext uri="{FF2B5EF4-FFF2-40B4-BE49-F238E27FC236}">
                  <a16:creationId xmlns:a16="http://schemas.microsoft.com/office/drawing/2014/main" id="{D8F77711-CB1D-4AB3-AEB9-2019AEA6F823}"/>
                </a:ext>
              </a:extLst>
            </p:cNvPr>
            <p:cNvSpPr>
              <a:spLocks noChangeArrowheads="1"/>
            </p:cNvSpPr>
            <p:nvPr/>
          </p:nvSpPr>
          <p:spPr bwMode="auto">
            <a:xfrm>
              <a:off x="9510713" y="568325"/>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7" name="Oval 1532">
              <a:extLst>
                <a:ext uri="{FF2B5EF4-FFF2-40B4-BE49-F238E27FC236}">
                  <a16:creationId xmlns:a16="http://schemas.microsoft.com/office/drawing/2014/main" id="{3D9FAE20-0EA3-4449-AD32-A43A58FF10E6}"/>
                </a:ext>
              </a:extLst>
            </p:cNvPr>
            <p:cNvSpPr>
              <a:spLocks noChangeArrowheads="1"/>
            </p:cNvSpPr>
            <p:nvPr/>
          </p:nvSpPr>
          <p:spPr bwMode="auto">
            <a:xfrm>
              <a:off x="9585325" y="577850"/>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8" name="Oval 1533">
              <a:extLst>
                <a:ext uri="{FF2B5EF4-FFF2-40B4-BE49-F238E27FC236}">
                  <a16:creationId xmlns:a16="http://schemas.microsoft.com/office/drawing/2014/main" id="{4361C906-A62F-45DE-BAE8-4F8C56BC3975}"/>
                </a:ext>
              </a:extLst>
            </p:cNvPr>
            <p:cNvSpPr>
              <a:spLocks noChangeArrowheads="1"/>
            </p:cNvSpPr>
            <p:nvPr/>
          </p:nvSpPr>
          <p:spPr bwMode="auto">
            <a:xfrm>
              <a:off x="9596438" y="577850"/>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9" name="Rectangle 1534">
              <a:extLst>
                <a:ext uri="{FF2B5EF4-FFF2-40B4-BE49-F238E27FC236}">
                  <a16:creationId xmlns:a16="http://schemas.microsoft.com/office/drawing/2014/main" id="{A1275AD5-38AE-40E5-83FE-8B6C1CE2B06B}"/>
                </a:ext>
              </a:extLst>
            </p:cNvPr>
            <p:cNvSpPr>
              <a:spLocks noChangeArrowheads="1"/>
            </p:cNvSpPr>
            <p:nvPr/>
          </p:nvSpPr>
          <p:spPr bwMode="auto">
            <a:xfrm>
              <a:off x="9474200" y="606425"/>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0" name="Rectangle 1535">
              <a:extLst>
                <a:ext uri="{FF2B5EF4-FFF2-40B4-BE49-F238E27FC236}">
                  <a16:creationId xmlns:a16="http://schemas.microsoft.com/office/drawing/2014/main" id="{139F7910-1F38-4BCC-B826-796A4D6E7E40}"/>
                </a:ext>
              </a:extLst>
            </p:cNvPr>
            <p:cNvSpPr>
              <a:spLocks noChangeArrowheads="1"/>
            </p:cNvSpPr>
            <p:nvPr/>
          </p:nvSpPr>
          <p:spPr bwMode="auto">
            <a:xfrm>
              <a:off x="9482138" y="6127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1" name="Rectangle 1536">
              <a:extLst>
                <a:ext uri="{FF2B5EF4-FFF2-40B4-BE49-F238E27FC236}">
                  <a16:creationId xmlns:a16="http://schemas.microsoft.com/office/drawing/2014/main" id="{DEFF6D50-985A-4081-B8AA-4974DEBDCAFC}"/>
                </a:ext>
              </a:extLst>
            </p:cNvPr>
            <p:cNvSpPr>
              <a:spLocks noChangeArrowheads="1"/>
            </p:cNvSpPr>
            <p:nvPr/>
          </p:nvSpPr>
          <p:spPr bwMode="auto">
            <a:xfrm>
              <a:off x="9491663" y="612775"/>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2" name="Rectangle 1537">
              <a:extLst>
                <a:ext uri="{FF2B5EF4-FFF2-40B4-BE49-F238E27FC236}">
                  <a16:creationId xmlns:a16="http://schemas.microsoft.com/office/drawing/2014/main" id="{37CBCDC6-BD8C-4C32-8857-46CB203C9847}"/>
                </a:ext>
              </a:extLst>
            </p:cNvPr>
            <p:cNvSpPr>
              <a:spLocks noChangeArrowheads="1"/>
            </p:cNvSpPr>
            <p:nvPr/>
          </p:nvSpPr>
          <p:spPr bwMode="auto">
            <a:xfrm>
              <a:off x="9502775" y="6127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3" name="Rectangle 1538">
              <a:extLst>
                <a:ext uri="{FF2B5EF4-FFF2-40B4-BE49-F238E27FC236}">
                  <a16:creationId xmlns:a16="http://schemas.microsoft.com/office/drawing/2014/main" id="{3554CE67-5045-4AB5-B9D9-156402661E77}"/>
                </a:ext>
              </a:extLst>
            </p:cNvPr>
            <p:cNvSpPr>
              <a:spLocks noChangeArrowheads="1"/>
            </p:cNvSpPr>
            <p:nvPr/>
          </p:nvSpPr>
          <p:spPr bwMode="auto">
            <a:xfrm>
              <a:off x="9510713" y="612775"/>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4" name="Oval 1539">
              <a:extLst>
                <a:ext uri="{FF2B5EF4-FFF2-40B4-BE49-F238E27FC236}">
                  <a16:creationId xmlns:a16="http://schemas.microsoft.com/office/drawing/2014/main" id="{751BB722-A525-4FBE-A545-25486FE3DCC1}"/>
                </a:ext>
              </a:extLst>
            </p:cNvPr>
            <p:cNvSpPr>
              <a:spLocks noChangeArrowheads="1"/>
            </p:cNvSpPr>
            <p:nvPr/>
          </p:nvSpPr>
          <p:spPr bwMode="auto">
            <a:xfrm>
              <a:off x="9585325" y="623888"/>
              <a:ext cx="4763" cy="6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5" name="Oval 1540">
              <a:extLst>
                <a:ext uri="{FF2B5EF4-FFF2-40B4-BE49-F238E27FC236}">
                  <a16:creationId xmlns:a16="http://schemas.microsoft.com/office/drawing/2014/main" id="{138816A2-79B3-406D-92EA-9323A2DFBF75}"/>
                </a:ext>
              </a:extLst>
            </p:cNvPr>
            <p:cNvSpPr>
              <a:spLocks noChangeArrowheads="1"/>
            </p:cNvSpPr>
            <p:nvPr/>
          </p:nvSpPr>
          <p:spPr bwMode="auto">
            <a:xfrm>
              <a:off x="9596438" y="623888"/>
              <a:ext cx="9525" cy="6350"/>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6" name="Freeform 1541">
              <a:extLst>
                <a:ext uri="{FF2B5EF4-FFF2-40B4-BE49-F238E27FC236}">
                  <a16:creationId xmlns:a16="http://schemas.microsoft.com/office/drawing/2014/main" id="{A451E560-979E-49D8-AC36-5AF15A796C59}"/>
                </a:ext>
              </a:extLst>
            </p:cNvPr>
            <p:cNvSpPr>
              <a:spLocks/>
            </p:cNvSpPr>
            <p:nvPr/>
          </p:nvSpPr>
          <p:spPr bwMode="auto">
            <a:xfrm>
              <a:off x="9080500" y="471488"/>
              <a:ext cx="682625" cy="222250"/>
            </a:xfrm>
            <a:custGeom>
              <a:avLst/>
              <a:gdLst>
                <a:gd name="T0" fmla="*/ 219 w 233"/>
                <a:gd name="T1" fmla="*/ 48 h 76"/>
                <a:gd name="T2" fmla="*/ 213 w 233"/>
                <a:gd name="T3" fmla="*/ 49 h 76"/>
                <a:gd name="T4" fmla="*/ 213 w 233"/>
                <a:gd name="T5" fmla="*/ 48 h 76"/>
                <a:gd name="T6" fmla="*/ 185 w 233"/>
                <a:gd name="T7" fmla="*/ 20 h 76"/>
                <a:gd name="T8" fmla="*/ 157 w 233"/>
                <a:gd name="T9" fmla="*/ 45 h 76"/>
                <a:gd name="T10" fmla="*/ 142 w 233"/>
                <a:gd name="T11" fmla="*/ 37 h 76"/>
                <a:gd name="T12" fmla="*/ 134 w 233"/>
                <a:gd name="T13" fmla="*/ 39 h 76"/>
                <a:gd name="T14" fmla="*/ 127 w 233"/>
                <a:gd name="T15" fmla="*/ 36 h 76"/>
                <a:gd name="T16" fmla="*/ 120 w 233"/>
                <a:gd name="T17" fmla="*/ 39 h 76"/>
                <a:gd name="T18" fmla="*/ 120 w 233"/>
                <a:gd name="T19" fmla="*/ 38 h 76"/>
                <a:gd name="T20" fmla="*/ 101 w 233"/>
                <a:gd name="T21" fmla="*/ 19 h 76"/>
                <a:gd name="T22" fmla="*/ 85 w 233"/>
                <a:gd name="T23" fmla="*/ 29 h 76"/>
                <a:gd name="T24" fmla="*/ 85 w 233"/>
                <a:gd name="T25" fmla="*/ 28 h 76"/>
                <a:gd name="T26" fmla="*/ 56 w 233"/>
                <a:gd name="T27" fmla="*/ 0 h 76"/>
                <a:gd name="T28" fmla="*/ 28 w 233"/>
                <a:gd name="T29" fmla="*/ 28 h 76"/>
                <a:gd name="T30" fmla="*/ 28 w 233"/>
                <a:gd name="T31" fmla="*/ 34 h 76"/>
                <a:gd name="T32" fmla="*/ 15 w 233"/>
                <a:gd name="T33" fmla="*/ 26 h 76"/>
                <a:gd name="T34" fmla="*/ 0 w 233"/>
                <a:gd name="T35" fmla="*/ 42 h 76"/>
                <a:gd name="T36" fmla="*/ 15 w 233"/>
                <a:gd name="T37" fmla="*/ 57 h 76"/>
                <a:gd name="T38" fmla="*/ 56 w 233"/>
                <a:gd name="T39" fmla="*/ 57 h 76"/>
                <a:gd name="T40" fmla="*/ 101 w 233"/>
                <a:gd name="T41" fmla="*/ 57 h 76"/>
                <a:gd name="T42" fmla="*/ 123 w 233"/>
                <a:gd name="T43" fmla="*/ 57 h 76"/>
                <a:gd name="T44" fmla="*/ 142 w 233"/>
                <a:gd name="T45" fmla="*/ 76 h 76"/>
                <a:gd name="T46" fmla="*/ 219 w 233"/>
                <a:gd name="T47" fmla="*/ 76 h 76"/>
                <a:gd name="T48" fmla="*/ 233 w 233"/>
                <a:gd name="T49" fmla="*/ 62 h 76"/>
                <a:gd name="T50" fmla="*/ 219 w 233"/>
                <a:gd name="T51" fmla="*/ 48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3" h="76">
                  <a:moveTo>
                    <a:pt x="219" y="48"/>
                  </a:moveTo>
                  <a:cubicBezTo>
                    <a:pt x="217" y="48"/>
                    <a:pt x="215" y="48"/>
                    <a:pt x="213" y="49"/>
                  </a:cubicBezTo>
                  <a:cubicBezTo>
                    <a:pt x="213" y="49"/>
                    <a:pt x="213" y="48"/>
                    <a:pt x="213" y="48"/>
                  </a:cubicBezTo>
                  <a:cubicBezTo>
                    <a:pt x="213" y="32"/>
                    <a:pt x="201" y="20"/>
                    <a:pt x="185" y="20"/>
                  </a:cubicBezTo>
                  <a:cubicBezTo>
                    <a:pt x="170" y="20"/>
                    <a:pt x="158" y="31"/>
                    <a:pt x="157" y="45"/>
                  </a:cubicBezTo>
                  <a:cubicBezTo>
                    <a:pt x="154" y="41"/>
                    <a:pt x="148" y="37"/>
                    <a:pt x="142" y="37"/>
                  </a:cubicBezTo>
                  <a:cubicBezTo>
                    <a:pt x="139" y="37"/>
                    <a:pt x="137" y="38"/>
                    <a:pt x="134" y="39"/>
                  </a:cubicBezTo>
                  <a:cubicBezTo>
                    <a:pt x="132" y="37"/>
                    <a:pt x="130" y="36"/>
                    <a:pt x="127" y="36"/>
                  </a:cubicBezTo>
                  <a:cubicBezTo>
                    <a:pt x="124" y="36"/>
                    <a:pt x="122" y="38"/>
                    <a:pt x="120" y="39"/>
                  </a:cubicBezTo>
                  <a:cubicBezTo>
                    <a:pt x="120" y="39"/>
                    <a:pt x="120" y="39"/>
                    <a:pt x="120" y="38"/>
                  </a:cubicBezTo>
                  <a:cubicBezTo>
                    <a:pt x="120" y="28"/>
                    <a:pt x="111" y="19"/>
                    <a:pt x="101" y="19"/>
                  </a:cubicBezTo>
                  <a:cubicBezTo>
                    <a:pt x="94" y="19"/>
                    <a:pt x="88" y="23"/>
                    <a:pt x="85" y="29"/>
                  </a:cubicBezTo>
                  <a:cubicBezTo>
                    <a:pt x="85" y="28"/>
                    <a:pt x="85" y="28"/>
                    <a:pt x="85" y="28"/>
                  </a:cubicBezTo>
                  <a:cubicBezTo>
                    <a:pt x="85" y="13"/>
                    <a:pt x="72" y="0"/>
                    <a:pt x="56" y="0"/>
                  </a:cubicBezTo>
                  <a:cubicBezTo>
                    <a:pt x="41" y="0"/>
                    <a:pt x="28" y="13"/>
                    <a:pt x="28" y="28"/>
                  </a:cubicBezTo>
                  <a:cubicBezTo>
                    <a:pt x="28" y="30"/>
                    <a:pt x="28" y="32"/>
                    <a:pt x="28" y="34"/>
                  </a:cubicBezTo>
                  <a:cubicBezTo>
                    <a:pt x="26" y="30"/>
                    <a:pt x="21" y="26"/>
                    <a:pt x="15" y="26"/>
                  </a:cubicBezTo>
                  <a:cubicBezTo>
                    <a:pt x="7" y="26"/>
                    <a:pt x="0" y="33"/>
                    <a:pt x="0" y="42"/>
                  </a:cubicBezTo>
                  <a:cubicBezTo>
                    <a:pt x="0" y="50"/>
                    <a:pt x="7" y="57"/>
                    <a:pt x="15" y="57"/>
                  </a:cubicBezTo>
                  <a:cubicBezTo>
                    <a:pt x="56" y="57"/>
                    <a:pt x="56" y="57"/>
                    <a:pt x="56" y="57"/>
                  </a:cubicBezTo>
                  <a:cubicBezTo>
                    <a:pt x="101" y="57"/>
                    <a:pt x="101" y="57"/>
                    <a:pt x="101" y="57"/>
                  </a:cubicBezTo>
                  <a:cubicBezTo>
                    <a:pt x="123" y="57"/>
                    <a:pt x="123" y="57"/>
                    <a:pt x="123" y="57"/>
                  </a:cubicBezTo>
                  <a:cubicBezTo>
                    <a:pt x="123" y="67"/>
                    <a:pt x="131" y="76"/>
                    <a:pt x="142" y="76"/>
                  </a:cubicBezTo>
                  <a:cubicBezTo>
                    <a:pt x="219" y="76"/>
                    <a:pt x="219" y="76"/>
                    <a:pt x="219" y="76"/>
                  </a:cubicBezTo>
                  <a:cubicBezTo>
                    <a:pt x="227" y="76"/>
                    <a:pt x="233" y="69"/>
                    <a:pt x="233" y="62"/>
                  </a:cubicBezTo>
                  <a:cubicBezTo>
                    <a:pt x="233" y="54"/>
                    <a:pt x="227" y="48"/>
                    <a:pt x="219" y="4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7" name="Freeform 1542">
              <a:extLst>
                <a:ext uri="{FF2B5EF4-FFF2-40B4-BE49-F238E27FC236}">
                  <a16:creationId xmlns:a16="http://schemas.microsoft.com/office/drawing/2014/main" id="{72310617-BFA9-4478-816E-1B71514A5A2F}"/>
                </a:ext>
              </a:extLst>
            </p:cNvPr>
            <p:cNvSpPr>
              <a:spLocks/>
            </p:cNvSpPr>
            <p:nvPr/>
          </p:nvSpPr>
          <p:spPr bwMode="auto">
            <a:xfrm>
              <a:off x="9096375" y="749300"/>
              <a:ext cx="357188" cy="214313"/>
            </a:xfrm>
            <a:custGeom>
              <a:avLst/>
              <a:gdLst>
                <a:gd name="T0" fmla="*/ 0 w 122"/>
                <a:gd name="T1" fmla="*/ 0 h 73"/>
                <a:gd name="T2" fmla="*/ 0 w 122"/>
                <a:gd name="T3" fmla="*/ 73 h 73"/>
                <a:gd name="T4" fmla="*/ 44 w 122"/>
                <a:gd name="T5" fmla="*/ 73 h 73"/>
                <a:gd name="T6" fmla="*/ 76 w 122"/>
                <a:gd name="T7" fmla="*/ 62 h 73"/>
                <a:gd name="T8" fmla="*/ 108 w 122"/>
                <a:gd name="T9" fmla="*/ 73 h 73"/>
                <a:gd name="T10" fmla="*/ 122 w 122"/>
                <a:gd name="T11" fmla="*/ 73 h 73"/>
                <a:gd name="T12" fmla="*/ 122 w 122"/>
                <a:gd name="T13" fmla="*/ 0 h 73"/>
                <a:gd name="T14" fmla="*/ 0 w 122"/>
                <a:gd name="T15" fmla="*/ 0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73">
                  <a:moveTo>
                    <a:pt x="0" y="0"/>
                  </a:moveTo>
                  <a:cubicBezTo>
                    <a:pt x="0" y="73"/>
                    <a:pt x="0" y="73"/>
                    <a:pt x="0" y="73"/>
                  </a:cubicBezTo>
                  <a:cubicBezTo>
                    <a:pt x="44" y="73"/>
                    <a:pt x="44" y="73"/>
                    <a:pt x="44" y="73"/>
                  </a:cubicBezTo>
                  <a:cubicBezTo>
                    <a:pt x="52" y="66"/>
                    <a:pt x="64" y="62"/>
                    <a:pt x="76" y="62"/>
                  </a:cubicBezTo>
                  <a:cubicBezTo>
                    <a:pt x="88" y="62"/>
                    <a:pt x="100" y="66"/>
                    <a:pt x="108" y="73"/>
                  </a:cubicBezTo>
                  <a:cubicBezTo>
                    <a:pt x="122" y="73"/>
                    <a:pt x="122" y="73"/>
                    <a:pt x="122" y="73"/>
                  </a:cubicBezTo>
                  <a:cubicBezTo>
                    <a:pt x="122" y="0"/>
                    <a:pt x="122" y="0"/>
                    <a:pt x="122" y="0"/>
                  </a:cubicBez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8" name="Freeform 1543">
              <a:extLst>
                <a:ext uri="{FF2B5EF4-FFF2-40B4-BE49-F238E27FC236}">
                  <a16:creationId xmlns:a16="http://schemas.microsoft.com/office/drawing/2014/main" id="{BBA86867-C62B-4F1D-9A47-0809FDBAA704}"/>
                </a:ext>
              </a:extLst>
            </p:cNvPr>
            <p:cNvSpPr>
              <a:spLocks/>
            </p:cNvSpPr>
            <p:nvPr/>
          </p:nvSpPr>
          <p:spPr bwMode="auto">
            <a:xfrm>
              <a:off x="9326563" y="749300"/>
              <a:ext cx="127000" cy="127000"/>
            </a:xfrm>
            <a:custGeom>
              <a:avLst/>
              <a:gdLst>
                <a:gd name="T0" fmla="*/ 0 w 80"/>
                <a:gd name="T1" fmla="*/ 0 h 80"/>
                <a:gd name="T2" fmla="*/ 80 w 80"/>
                <a:gd name="T3" fmla="*/ 80 h 80"/>
                <a:gd name="T4" fmla="*/ 80 w 80"/>
                <a:gd name="T5" fmla="*/ 0 h 80"/>
                <a:gd name="T6" fmla="*/ 0 w 80"/>
                <a:gd name="T7" fmla="*/ 0 h 80"/>
              </a:gdLst>
              <a:ahLst/>
              <a:cxnLst>
                <a:cxn ang="0">
                  <a:pos x="T0" y="T1"/>
                </a:cxn>
                <a:cxn ang="0">
                  <a:pos x="T2" y="T3"/>
                </a:cxn>
                <a:cxn ang="0">
                  <a:pos x="T4" y="T5"/>
                </a:cxn>
                <a:cxn ang="0">
                  <a:pos x="T6" y="T7"/>
                </a:cxn>
              </a:cxnLst>
              <a:rect l="0" t="0" r="r" b="b"/>
              <a:pathLst>
                <a:path w="80" h="80">
                  <a:moveTo>
                    <a:pt x="0" y="0"/>
                  </a:moveTo>
                  <a:lnTo>
                    <a:pt x="80" y="80"/>
                  </a:lnTo>
                  <a:lnTo>
                    <a:pt x="80" y="0"/>
                  </a:ln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9" name="Freeform 1544">
              <a:extLst>
                <a:ext uri="{FF2B5EF4-FFF2-40B4-BE49-F238E27FC236}">
                  <a16:creationId xmlns:a16="http://schemas.microsoft.com/office/drawing/2014/main" id="{3FE1C94A-9B8A-4C07-BF00-1B4964EA7C47}"/>
                </a:ext>
              </a:extLst>
            </p:cNvPr>
            <p:cNvSpPr>
              <a:spLocks/>
            </p:cNvSpPr>
            <p:nvPr/>
          </p:nvSpPr>
          <p:spPr bwMode="auto">
            <a:xfrm>
              <a:off x="9118600" y="762000"/>
              <a:ext cx="311150" cy="190500"/>
            </a:xfrm>
            <a:custGeom>
              <a:avLst/>
              <a:gdLst>
                <a:gd name="T0" fmla="*/ 68 w 106"/>
                <a:gd name="T1" fmla="*/ 58 h 65"/>
                <a:gd name="T2" fmla="*/ 94 w 106"/>
                <a:gd name="T3" fmla="*/ 65 h 65"/>
                <a:gd name="T4" fmla="*/ 106 w 106"/>
                <a:gd name="T5" fmla="*/ 65 h 65"/>
                <a:gd name="T6" fmla="*/ 106 w 106"/>
                <a:gd name="T7" fmla="*/ 0 h 65"/>
                <a:gd name="T8" fmla="*/ 0 w 106"/>
                <a:gd name="T9" fmla="*/ 0 h 65"/>
                <a:gd name="T10" fmla="*/ 0 w 106"/>
                <a:gd name="T11" fmla="*/ 65 h 65"/>
                <a:gd name="T12" fmla="*/ 42 w 106"/>
                <a:gd name="T13" fmla="*/ 65 h 65"/>
                <a:gd name="T14" fmla="*/ 68 w 106"/>
                <a:gd name="T15" fmla="*/ 58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65">
                  <a:moveTo>
                    <a:pt x="68" y="58"/>
                  </a:moveTo>
                  <a:cubicBezTo>
                    <a:pt x="77" y="58"/>
                    <a:pt x="86" y="60"/>
                    <a:pt x="94" y="65"/>
                  </a:cubicBezTo>
                  <a:cubicBezTo>
                    <a:pt x="106" y="65"/>
                    <a:pt x="106" y="65"/>
                    <a:pt x="106" y="65"/>
                  </a:cubicBezTo>
                  <a:cubicBezTo>
                    <a:pt x="106" y="0"/>
                    <a:pt x="106" y="0"/>
                    <a:pt x="106" y="0"/>
                  </a:cubicBezTo>
                  <a:cubicBezTo>
                    <a:pt x="0" y="0"/>
                    <a:pt x="0" y="0"/>
                    <a:pt x="0" y="0"/>
                  </a:cubicBezTo>
                  <a:cubicBezTo>
                    <a:pt x="0" y="65"/>
                    <a:pt x="0" y="65"/>
                    <a:pt x="0" y="65"/>
                  </a:cubicBezTo>
                  <a:cubicBezTo>
                    <a:pt x="42" y="65"/>
                    <a:pt x="42" y="65"/>
                    <a:pt x="42" y="65"/>
                  </a:cubicBezTo>
                  <a:cubicBezTo>
                    <a:pt x="50" y="60"/>
                    <a:pt x="59" y="58"/>
                    <a:pt x="68" y="58"/>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0" name="Freeform 1545">
              <a:extLst>
                <a:ext uri="{FF2B5EF4-FFF2-40B4-BE49-F238E27FC236}">
                  <a16:creationId xmlns:a16="http://schemas.microsoft.com/office/drawing/2014/main" id="{CD42C460-F3ED-4370-A4ED-683AAB58684E}"/>
                </a:ext>
              </a:extLst>
            </p:cNvPr>
            <p:cNvSpPr>
              <a:spLocks/>
            </p:cNvSpPr>
            <p:nvPr/>
          </p:nvSpPr>
          <p:spPr bwMode="auto">
            <a:xfrm>
              <a:off x="9415463" y="963613"/>
              <a:ext cx="90488" cy="20638"/>
            </a:xfrm>
            <a:custGeom>
              <a:avLst/>
              <a:gdLst>
                <a:gd name="T0" fmla="*/ 0 w 31"/>
                <a:gd name="T1" fmla="*/ 0 h 7"/>
                <a:gd name="T2" fmla="*/ 7 w 31"/>
                <a:gd name="T3" fmla="*/ 7 h 7"/>
                <a:gd name="T4" fmla="*/ 26 w 31"/>
                <a:gd name="T5" fmla="*/ 7 h 7"/>
                <a:gd name="T6" fmla="*/ 31 w 31"/>
                <a:gd name="T7" fmla="*/ 2 h 7"/>
                <a:gd name="T8" fmla="*/ 31 w 31"/>
                <a:gd name="T9" fmla="*/ 0 h 7"/>
                <a:gd name="T10" fmla="*/ 0 w 31"/>
                <a:gd name="T11" fmla="*/ 0 h 7"/>
              </a:gdLst>
              <a:ahLst/>
              <a:cxnLst>
                <a:cxn ang="0">
                  <a:pos x="T0" y="T1"/>
                </a:cxn>
                <a:cxn ang="0">
                  <a:pos x="T2" y="T3"/>
                </a:cxn>
                <a:cxn ang="0">
                  <a:pos x="T4" y="T5"/>
                </a:cxn>
                <a:cxn ang="0">
                  <a:pos x="T6" y="T7"/>
                </a:cxn>
                <a:cxn ang="0">
                  <a:pos x="T8" y="T9"/>
                </a:cxn>
                <a:cxn ang="0">
                  <a:pos x="T10" y="T11"/>
                </a:cxn>
              </a:cxnLst>
              <a:rect l="0" t="0" r="r" b="b"/>
              <a:pathLst>
                <a:path w="31" h="7">
                  <a:moveTo>
                    <a:pt x="0" y="0"/>
                  </a:moveTo>
                  <a:cubicBezTo>
                    <a:pt x="2" y="2"/>
                    <a:pt x="4" y="4"/>
                    <a:pt x="7" y="7"/>
                  </a:cubicBezTo>
                  <a:cubicBezTo>
                    <a:pt x="26" y="7"/>
                    <a:pt x="26" y="7"/>
                    <a:pt x="26" y="7"/>
                  </a:cubicBezTo>
                  <a:cubicBezTo>
                    <a:pt x="29" y="7"/>
                    <a:pt x="31" y="5"/>
                    <a:pt x="31" y="2"/>
                  </a:cubicBezTo>
                  <a:cubicBezTo>
                    <a:pt x="31" y="0"/>
                    <a:pt x="31" y="0"/>
                    <a:pt x="31" y="0"/>
                  </a:cubicBezTo>
                  <a:lnTo>
                    <a:pt x="0" y="0"/>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1" name="Freeform 1546">
              <a:extLst>
                <a:ext uri="{FF2B5EF4-FFF2-40B4-BE49-F238E27FC236}">
                  <a16:creationId xmlns:a16="http://schemas.microsoft.com/office/drawing/2014/main" id="{0DEF0B7A-F504-438D-913F-4C883094BD9E}"/>
                </a:ext>
              </a:extLst>
            </p:cNvPr>
            <p:cNvSpPr>
              <a:spLocks/>
            </p:cNvSpPr>
            <p:nvPr/>
          </p:nvSpPr>
          <p:spPr bwMode="auto">
            <a:xfrm>
              <a:off x="9045575" y="963613"/>
              <a:ext cx="179388" cy="20638"/>
            </a:xfrm>
            <a:custGeom>
              <a:avLst/>
              <a:gdLst>
                <a:gd name="T0" fmla="*/ 61 w 61"/>
                <a:gd name="T1" fmla="*/ 0 h 7"/>
                <a:gd name="T2" fmla="*/ 0 w 61"/>
                <a:gd name="T3" fmla="*/ 0 h 7"/>
                <a:gd name="T4" fmla="*/ 0 w 61"/>
                <a:gd name="T5" fmla="*/ 2 h 7"/>
                <a:gd name="T6" fmla="*/ 4 w 61"/>
                <a:gd name="T7" fmla="*/ 7 h 7"/>
                <a:gd name="T8" fmla="*/ 53 w 61"/>
                <a:gd name="T9" fmla="*/ 7 h 7"/>
                <a:gd name="T10" fmla="*/ 61 w 61"/>
                <a:gd name="T11" fmla="*/ 0 h 7"/>
              </a:gdLst>
              <a:ahLst/>
              <a:cxnLst>
                <a:cxn ang="0">
                  <a:pos x="T0" y="T1"/>
                </a:cxn>
                <a:cxn ang="0">
                  <a:pos x="T2" y="T3"/>
                </a:cxn>
                <a:cxn ang="0">
                  <a:pos x="T4" y="T5"/>
                </a:cxn>
                <a:cxn ang="0">
                  <a:pos x="T6" y="T7"/>
                </a:cxn>
                <a:cxn ang="0">
                  <a:pos x="T8" y="T9"/>
                </a:cxn>
                <a:cxn ang="0">
                  <a:pos x="T10" y="T11"/>
                </a:cxn>
              </a:cxnLst>
              <a:rect l="0" t="0" r="r" b="b"/>
              <a:pathLst>
                <a:path w="61" h="7">
                  <a:moveTo>
                    <a:pt x="61" y="0"/>
                  </a:moveTo>
                  <a:cubicBezTo>
                    <a:pt x="0" y="0"/>
                    <a:pt x="0" y="0"/>
                    <a:pt x="0" y="0"/>
                  </a:cubicBezTo>
                  <a:cubicBezTo>
                    <a:pt x="0" y="2"/>
                    <a:pt x="0" y="2"/>
                    <a:pt x="0" y="2"/>
                  </a:cubicBezTo>
                  <a:cubicBezTo>
                    <a:pt x="0" y="5"/>
                    <a:pt x="2" y="7"/>
                    <a:pt x="4" y="7"/>
                  </a:cubicBezTo>
                  <a:cubicBezTo>
                    <a:pt x="53" y="7"/>
                    <a:pt x="53" y="7"/>
                    <a:pt x="53" y="7"/>
                  </a:cubicBezTo>
                  <a:cubicBezTo>
                    <a:pt x="56" y="4"/>
                    <a:pt x="58" y="2"/>
                    <a:pt x="61" y="0"/>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2" name="Rectangle 1547">
              <a:extLst>
                <a:ext uri="{FF2B5EF4-FFF2-40B4-BE49-F238E27FC236}">
                  <a16:creationId xmlns:a16="http://schemas.microsoft.com/office/drawing/2014/main" id="{6CEE3C0F-EFFD-4CB7-B05D-30F5E2588D9E}"/>
                </a:ext>
              </a:extLst>
            </p:cNvPr>
            <p:cNvSpPr>
              <a:spLocks noChangeArrowheads="1"/>
            </p:cNvSpPr>
            <p:nvPr/>
          </p:nvSpPr>
          <p:spPr bwMode="auto">
            <a:xfrm>
              <a:off x="9312275" y="779463"/>
              <a:ext cx="90488" cy="6350"/>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3" name="Rectangle 1548">
              <a:extLst>
                <a:ext uri="{FF2B5EF4-FFF2-40B4-BE49-F238E27FC236}">
                  <a16:creationId xmlns:a16="http://schemas.microsoft.com/office/drawing/2014/main" id="{736C04C5-0258-42A5-B5A1-185A4AFC7CD5}"/>
                </a:ext>
              </a:extLst>
            </p:cNvPr>
            <p:cNvSpPr>
              <a:spLocks noChangeArrowheads="1"/>
            </p:cNvSpPr>
            <p:nvPr/>
          </p:nvSpPr>
          <p:spPr bwMode="auto">
            <a:xfrm>
              <a:off x="9312275" y="800100"/>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4" name="Rectangle 1549">
              <a:extLst>
                <a:ext uri="{FF2B5EF4-FFF2-40B4-BE49-F238E27FC236}">
                  <a16:creationId xmlns:a16="http://schemas.microsoft.com/office/drawing/2014/main" id="{9C45C141-14A5-4482-9AAC-A8B3AEB436C7}"/>
                </a:ext>
              </a:extLst>
            </p:cNvPr>
            <p:cNvSpPr>
              <a:spLocks noChangeArrowheads="1"/>
            </p:cNvSpPr>
            <p:nvPr/>
          </p:nvSpPr>
          <p:spPr bwMode="auto">
            <a:xfrm>
              <a:off x="9312275" y="820738"/>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5" name="Rectangle 1550">
              <a:extLst>
                <a:ext uri="{FF2B5EF4-FFF2-40B4-BE49-F238E27FC236}">
                  <a16:creationId xmlns:a16="http://schemas.microsoft.com/office/drawing/2014/main" id="{5C3F1A3C-5720-44B3-A4A8-783C168F36D6}"/>
                </a:ext>
              </a:extLst>
            </p:cNvPr>
            <p:cNvSpPr>
              <a:spLocks noChangeArrowheads="1"/>
            </p:cNvSpPr>
            <p:nvPr/>
          </p:nvSpPr>
          <p:spPr bwMode="auto">
            <a:xfrm>
              <a:off x="9312275" y="841375"/>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6" name="Rectangle 1551">
              <a:extLst>
                <a:ext uri="{FF2B5EF4-FFF2-40B4-BE49-F238E27FC236}">
                  <a16:creationId xmlns:a16="http://schemas.microsoft.com/office/drawing/2014/main" id="{12245031-A375-4356-9DD7-5459D406053E}"/>
                </a:ext>
              </a:extLst>
            </p:cNvPr>
            <p:cNvSpPr>
              <a:spLocks noChangeArrowheads="1"/>
            </p:cNvSpPr>
            <p:nvPr/>
          </p:nvSpPr>
          <p:spPr bwMode="auto">
            <a:xfrm>
              <a:off x="9312275" y="863600"/>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7" name="Rectangle 1552">
              <a:extLst>
                <a:ext uri="{FF2B5EF4-FFF2-40B4-BE49-F238E27FC236}">
                  <a16:creationId xmlns:a16="http://schemas.microsoft.com/office/drawing/2014/main" id="{69AB44F0-19BB-4AF2-8AEC-F62726B36267}"/>
                </a:ext>
              </a:extLst>
            </p:cNvPr>
            <p:cNvSpPr>
              <a:spLocks noChangeArrowheads="1"/>
            </p:cNvSpPr>
            <p:nvPr/>
          </p:nvSpPr>
          <p:spPr bwMode="auto">
            <a:xfrm>
              <a:off x="9312275" y="884238"/>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8" name="Rectangle 1553">
              <a:extLst>
                <a:ext uri="{FF2B5EF4-FFF2-40B4-BE49-F238E27FC236}">
                  <a16:creationId xmlns:a16="http://schemas.microsoft.com/office/drawing/2014/main" id="{17F11CF3-6203-43F8-856B-8F41B2216432}"/>
                </a:ext>
              </a:extLst>
            </p:cNvPr>
            <p:cNvSpPr>
              <a:spLocks noChangeArrowheads="1"/>
            </p:cNvSpPr>
            <p:nvPr/>
          </p:nvSpPr>
          <p:spPr bwMode="auto">
            <a:xfrm>
              <a:off x="9312275" y="904875"/>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9" name="Freeform 1554">
              <a:extLst>
                <a:ext uri="{FF2B5EF4-FFF2-40B4-BE49-F238E27FC236}">
                  <a16:creationId xmlns:a16="http://schemas.microsoft.com/office/drawing/2014/main" id="{CE16482E-8F59-45BF-81EF-F400206FACF0}"/>
                </a:ext>
              </a:extLst>
            </p:cNvPr>
            <p:cNvSpPr>
              <a:spLocks/>
            </p:cNvSpPr>
            <p:nvPr/>
          </p:nvSpPr>
          <p:spPr bwMode="auto">
            <a:xfrm>
              <a:off x="9312275" y="925513"/>
              <a:ext cx="90488" cy="9525"/>
            </a:xfrm>
            <a:custGeom>
              <a:avLst/>
              <a:gdLst>
                <a:gd name="T0" fmla="*/ 2 w 31"/>
                <a:gd name="T1" fmla="*/ 2 h 3"/>
                <a:gd name="T2" fmla="*/ 14 w 31"/>
                <a:gd name="T3" fmla="*/ 3 h 3"/>
                <a:gd name="T4" fmla="*/ 31 w 31"/>
                <a:gd name="T5" fmla="*/ 3 h 3"/>
                <a:gd name="T6" fmla="*/ 31 w 31"/>
                <a:gd name="T7" fmla="*/ 0 h 3"/>
                <a:gd name="T8" fmla="*/ 0 w 31"/>
                <a:gd name="T9" fmla="*/ 0 h 3"/>
                <a:gd name="T10" fmla="*/ 0 w 31"/>
                <a:gd name="T11" fmla="*/ 2 h 3"/>
                <a:gd name="T12" fmla="*/ 2 w 31"/>
                <a:gd name="T13" fmla="*/ 2 h 3"/>
              </a:gdLst>
              <a:ahLst/>
              <a:cxnLst>
                <a:cxn ang="0">
                  <a:pos x="T0" y="T1"/>
                </a:cxn>
                <a:cxn ang="0">
                  <a:pos x="T2" y="T3"/>
                </a:cxn>
                <a:cxn ang="0">
                  <a:pos x="T4" y="T5"/>
                </a:cxn>
                <a:cxn ang="0">
                  <a:pos x="T6" y="T7"/>
                </a:cxn>
                <a:cxn ang="0">
                  <a:pos x="T8" y="T9"/>
                </a:cxn>
                <a:cxn ang="0">
                  <a:pos x="T10" y="T11"/>
                </a:cxn>
                <a:cxn ang="0">
                  <a:pos x="T12" y="T13"/>
                </a:cxn>
              </a:cxnLst>
              <a:rect l="0" t="0" r="r" b="b"/>
              <a:pathLst>
                <a:path w="31" h="3">
                  <a:moveTo>
                    <a:pt x="2" y="2"/>
                  </a:moveTo>
                  <a:cubicBezTo>
                    <a:pt x="6" y="2"/>
                    <a:pt x="10" y="2"/>
                    <a:pt x="14" y="3"/>
                  </a:cubicBezTo>
                  <a:cubicBezTo>
                    <a:pt x="31" y="3"/>
                    <a:pt x="31" y="3"/>
                    <a:pt x="31" y="3"/>
                  </a:cubicBezTo>
                  <a:cubicBezTo>
                    <a:pt x="31" y="0"/>
                    <a:pt x="31" y="0"/>
                    <a:pt x="31" y="0"/>
                  </a:cubicBezTo>
                  <a:cubicBezTo>
                    <a:pt x="0" y="0"/>
                    <a:pt x="0" y="0"/>
                    <a:pt x="0" y="0"/>
                  </a:cubicBezTo>
                  <a:cubicBezTo>
                    <a:pt x="0" y="2"/>
                    <a:pt x="0" y="2"/>
                    <a:pt x="0" y="2"/>
                  </a:cubicBezTo>
                  <a:cubicBezTo>
                    <a:pt x="1" y="2"/>
                    <a:pt x="1" y="2"/>
                    <a:pt x="2" y="2"/>
                  </a:cubicBezTo>
                </a:path>
              </a:pathLst>
            </a:custGeom>
            <a:solidFill>
              <a:srgbClr val="C58D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0" name="Freeform 1555">
              <a:extLst>
                <a:ext uri="{FF2B5EF4-FFF2-40B4-BE49-F238E27FC236}">
                  <a16:creationId xmlns:a16="http://schemas.microsoft.com/office/drawing/2014/main" id="{0B0948CC-842D-4EF7-BA75-C2E2E57C7FEA}"/>
                </a:ext>
              </a:extLst>
            </p:cNvPr>
            <p:cNvSpPr>
              <a:spLocks/>
            </p:cNvSpPr>
            <p:nvPr/>
          </p:nvSpPr>
          <p:spPr bwMode="auto">
            <a:xfrm>
              <a:off x="9142413" y="776288"/>
              <a:ext cx="76200" cy="82550"/>
            </a:xfrm>
            <a:custGeom>
              <a:avLst/>
              <a:gdLst>
                <a:gd name="T0" fmla="*/ 26 w 26"/>
                <a:gd name="T1" fmla="*/ 28 h 28"/>
                <a:gd name="T2" fmla="*/ 0 w 26"/>
                <a:gd name="T3" fmla="*/ 19 h 28"/>
                <a:gd name="T4" fmla="*/ 26 w 26"/>
                <a:gd name="T5" fmla="*/ 0 h 28"/>
                <a:gd name="T6" fmla="*/ 26 w 26"/>
                <a:gd name="T7" fmla="*/ 28 h 28"/>
              </a:gdLst>
              <a:ahLst/>
              <a:cxnLst>
                <a:cxn ang="0">
                  <a:pos x="T0" y="T1"/>
                </a:cxn>
                <a:cxn ang="0">
                  <a:pos x="T2" y="T3"/>
                </a:cxn>
                <a:cxn ang="0">
                  <a:pos x="T4" y="T5"/>
                </a:cxn>
                <a:cxn ang="0">
                  <a:pos x="T6" y="T7"/>
                </a:cxn>
              </a:cxnLst>
              <a:rect l="0" t="0" r="r" b="b"/>
              <a:pathLst>
                <a:path w="26" h="28">
                  <a:moveTo>
                    <a:pt x="26" y="28"/>
                  </a:moveTo>
                  <a:cubicBezTo>
                    <a:pt x="0" y="19"/>
                    <a:pt x="0" y="19"/>
                    <a:pt x="0" y="19"/>
                  </a:cubicBezTo>
                  <a:cubicBezTo>
                    <a:pt x="4" y="8"/>
                    <a:pt x="14" y="0"/>
                    <a:pt x="26" y="0"/>
                  </a:cubicBezTo>
                  <a:lnTo>
                    <a:pt x="26"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1" name="Freeform 1556">
              <a:extLst>
                <a:ext uri="{FF2B5EF4-FFF2-40B4-BE49-F238E27FC236}">
                  <a16:creationId xmlns:a16="http://schemas.microsoft.com/office/drawing/2014/main" id="{14469C80-8762-46D4-920F-735E1F8315D5}"/>
                </a:ext>
              </a:extLst>
            </p:cNvPr>
            <p:cNvSpPr>
              <a:spLocks/>
            </p:cNvSpPr>
            <p:nvPr/>
          </p:nvSpPr>
          <p:spPr bwMode="auto">
            <a:xfrm>
              <a:off x="9142413" y="858838"/>
              <a:ext cx="76200" cy="60325"/>
            </a:xfrm>
            <a:custGeom>
              <a:avLst/>
              <a:gdLst>
                <a:gd name="T0" fmla="*/ 26 w 26"/>
                <a:gd name="T1" fmla="*/ 0 h 21"/>
                <a:gd name="T2" fmla="*/ 10 w 26"/>
                <a:gd name="T3" fmla="*/ 21 h 21"/>
                <a:gd name="T4" fmla="*/ 0 w 26"/>
                <a:gd name="T5" fmla="*/ 8 h 21"/>
                <a:gd name="T6" fmla="*/ 26 w 26"/>
                <a:gd name="T7" fmla="*/ 0 h 21"/>
              </a:gdLst>
              <a:ahLst/>
              <a:cxnLst>
                <a:cxn ang="0">
                  <a:pos x="T0" y="T1"/>
                </a:cxn>
                <a:cxn ang="0">
                  <a:pos x="T2" y="T3"/>
                </a:cxn>
                <a:cxn ang="0">
                  <a:pos x="T4" y="T5"/>
                </a:cxn>
                <a:cxn ang="0">
                  <a:pos x="T6" y="T7"/>
                </a:cxn>
              </a:cxnLst>
              <a:rect l="0" t="0" r="r" b="b"/>
              <a:pathLst>
                <a:path w="26" h="21">
                  <a:moveTo>
                    <a:pt x="26" y="0"/>
                  </a:moveTo>
                  <a:cubicBezTo>
                    <a:pt x="10" y="21"/>
                    <a:pt x="10" y="21"/>
                    <a:pt x="10" y="21"/>
                  </a:cubicBezTo>
                  <a:cubicBezTo>
                    <a:pt x="5" y="18"/>
                    <a:pt x="2" y="14"/>
                    <a:pt x="0" y="8"/>
                  </a:cubicBezTo>
                  <a:lnTo>
                    <a:pt x="26"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2" name="Freeform 1557">
              <a:extLst>
                <a:ext uri="{FF2B5EF4-FFF2-40B4-BE49-F238E27FC236}">
                  <a16:creationId xmlns:a16="http://schemas.microsoft.com/office/drawing/2014/main" id="{8E1D5FB7-DBAF-4550-8DE6-CA73199ED51C}"/>
                </a:ext>
              </a:extLst>
            </p:cNvPr>
            <p:cNvSpPr>
              <a:spLocks/>
            </p:cNvSpPr>
            <p:nvPr/>
          </p:nvSpPr>
          <p:spPr bwMode="auto">
            <a:xfrm>
              <a:off x="9172575" y="858838"/>
              <a:ext cx="122238" cy="87313"/>
            </a:xfrm>
            <a:custGeom>
              <a:avLst/>
              <a:gdLst>
                <a:gd name="T0" fmla="*/ 16 w 42"/>
                <a:gd name="T1" fmla="*/ 0 h 30"/>
                <a:gd name="T2" fmla="*/ 42 w 42"/>
                <a:gd name="T3" fmla="*/ 8 h 30"/>
                <a:gd name="T4" fmla="*/ 7 w 42"/>
                <a:gd name="T5" fmla="*/ 25 h 30"/>
                <a:gd name="T6" fmla="*/ 0 w 42"/>
                <a:gd name="T7" fmla="*/ 21 h 30"/>
                <a:gd name="T8" fmla="*/ 16 w 42"/>
                <a:gd name="T9" fmla="*/ 0 h 30"/>
              </a:gdLst>
              <a:ahLst/>
              <a:cxnLst>
                <a:cxn ang="0">
                  <a:pos x="T0" y="T1"/>
                </a:cxn>
                <a:cxn ang="0">
                  <a:pos x="T2" y="T3"/>
                </a:cxn>
                <a:cxn ang="0">
                  <a:pos x="T4" y="T5"/>
                </a:cxn>
                <a:cxn ang="0">
                  <a:pos x="T6" y="T7"/>
                </a:cxn>
                <a:cxn ang="0">
                  <a:pos x="T8" y="T9"/>
                </a:cxn>
              </a:cxnLst>
              <a:rect l="0" t="0" r="r" b="b"/>
              <a:pathLst>
                <a:path w="42" h="30">
                  <a:moveTo>
                    <a:pt x="16" y="0"/>
                  </a:moveTo>
                  <a:cubicBezTo>
                    <a:pt x="42" y="8"/>
                    <a:pt x="42" y="8"/>
                    <a:pt x="42" y="8"/>
                  </a:cubicBezTo>
                  <a:cubicBezTo>
                    <a:pt x="37" y="22"/>
                    <a:pt x="22" y="30"/>
                    <a:pt x="7" y="25"/>
                  </a:cubicBezTo>
                  <a:cubicBezTo>
                    <a:pt x="5" y="24"/>
                    <a:pt x="2" y="23"/>
                    <a:pt x="0" y="21"/>
                  </a:cubicBezTo>
                  <a:lnTo>
                    <a:pt x="16"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3" name="Freeform 1558">
              <a:extLst>
                <a:ext uri="{FF2B5EF4-FFF2-40B4-BE49-F238E27FC236}">
                  <a16:creationId xmlns:a16="http://schemas.microsoft.com/office/drawing/2014/main" id="{B10F543B-02E0-4CDE-AC34-EE1A8DB3CC28}"/>
                </a:ext>
              </a:extLst>
            </p:cNvPr>
            <p:cNvSpPr>
              <a:spLocks/>
            </p:cNvSpPr>
            <p:nvPr/>
          </p:nvSpPr>
          <p:spPr bwMode="auto">
            <a:xfrm>
              <a:off x="9218613" y="776288"/>
              <a:ext cx="79375" cy="104775"/>
            </a:xfrm>
            <a:custGeom>
              <a:avLst/>
              <a:gdLst>
                <a:gd name="T0" fmla="*/ 0 w 27"/>
                <a:gd name="T1" fmla="*/ 28 h 36"/>
                <a:gd name="T2" fmla="*/ 0 w 27"/>
                <a:gd name="T3" fmla="*/ 0 h 36"/>
                <a:gd name="T4" fmla="*/ 27 w 27"/>
                <a:gd name="T5" fmla="*/ 28 h 36"/>
                <a:gd name="T6" fmla="*/ 26 w 27"/>
                <a:gd name="T7" fmla="*/ 36 h 36"/>
                <a:gd name="T8" fmla="*/ 0 w 27"/>
                <a:gd name="T9" fmla="*/ 28 h 36"/>
              </a:gdLst>
              <a:ahLst/>
              <a:cxnLst>
                <a:cxn ang="0">
                  <a:pos x="T0" y="T1"/>
                </a:cxn>
                <a:cxn ang="0">
                  <a:pos x="T2" y="T3"/>
                </a:cxn>
                <a:cxn ang="0">
                  <a:pos x="T4" y="T5"/>
                </a:cxn>
                <a:cxn ang="0">
                  <a:pos x="T6" y="T7"/>
                </a:cxn>
                <a:cxn ang="0">
                  <a:pos x="T8" y="T9"/>
                </a:cxn>
              </a:cxnLst>
              <a:rect l="0" t="0" r="r" b="b"/>
              <a:pathLst>
                <a:path w="27" h="36">
                  <a:moveTo>
                    <a:pt x="0" y="28"/>
                  </a:moveTo>
                  <a:cubicBezTo>
                    <a:pt x="0" y="0"/>
                    <a:pt x="0" y="0"/>
                    <a:pt x="0" y="0"/>
                  </a:cubicBezTo>
                  <a:cubicBezTo>
                    <a:pt x="15" y="0"/>
                    <a:pt x="27" y="13"/>
                    <a:pt x="27" y="28"/>
                  </a:cubicBezTo>
                  <a:cubicBezTo>
                    <a:pt x="27" y="31"/>
                    <a:pt x="27" y="33"/>
                    <a:pt x="26" y="36"/>
                  </a:cubicBezTo>
                  <a:lnTo>
                    <a:pt x="0" y="28"/>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4" name="Freeform 1559">
              <a:extLst>
                <a:ext uri="{FF2B5EF4-FFF2-40B4-BE49-F238E27FC236}">
                  <a16:creationId xmlns:a16="http://schemas.microsoft.com/office/drawing/2014/main" id="{A959DBBD-3AFE-4D7C-8BBB-8F44ADD0CB77}"/>
                </a:ext>
              </a:extLst>
            </p:cNvPr>
            <p:cNvSpPr>
              <a:spLocks/>
            </p:cNvSpPr>
            <p:nvPr/>
          </p:nvSpPr>
          <p:spPr bwMode="auto">
            <a:xfrm>
              <a:off x="9625013" y="990600"/>
              <a:ext cx="234950" cy="142875"/>
            </a:xfrm>
            <a:custGeom>
              <a:avLst/>
              <a:gdLst>
                <a:gd name="T0" fmla="*/ 0 w 80"/>
                <a:gd name="T1" fmla="*/ 0 h 49"/>
                <a:gd name="T2" fmla="*/ 0 w 80"/>
                <a:gd name="T3" fmla="*/ 49 h 49"/>
                <a:gd name="T4" fmla="*/ 5 w 80"/>
                <a:gd name="T5" fmla="*/ 49 h 49"/>
                <a:gd name="T6" fmla="*/ 20 w 80"/>
                <a:gd name="T7" fmla="*/ 45 h 49"/>
                <a:gd name="T8" fmla="*/ 35 w 80"/>
                <a:gd name="T9" fmla="*/ 49 h 49"/>
                <a:gd name="T10" fmla="*/ 80 w 80"/>
                <a:gd name="T11" fmla="*/ 49 h 49"/>
                <a:gd name="T12" fmla="*/ 80 w 80"/>
                <a:gd name="T13" fmla="*/ 0 h 49"/>
                <a:gd name="T14" fmla="*/ 0 w 80"/>
                <a:gd name="T15" fmla="*/ 0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49">
                  <a:moveTo>
                    <a:pt x="0" y="0"/>
                  </a:moveTo>
                  <a:cubicBezTo>
                    <a:pt x="0" y="49"/>
                    <a:pt x="0" y="49"/>
                    <a:pt x="0" y="49"/>
                  </a:cubicBezTo>
                  <a:cubicBezTo>
                    <a:pt x="5" y="49"/>
                    <a:pt x="5" y="49"/>
                    <a:pt x="5" y="49"/>
                  </a:cubicBezTo>
                  <a:cubicBezTo>
                    <a:pt x="10" y="47"/>
                    <a:pt x="15" y="45"/>
                    <a:pt x="20" y="45"/>
                  </a:cubicBezTo>
                  <a:cubicBezTo>
                    <a:pt x="25" y="45"/>
                    <a:pt x="30" y="47"/>
                    <a:pt x="35" y="49"/>
                  </a:cubicBezTo>
                  <a:cubicBezTo>
                    <a:pt x="80" y="49"/>
                    <a:pt x="80" y="49"/>
                    <a:pt x="80" y="49"/>
                  </a:cubicBezTo>
                  <a:cubicBezTo>
                    <a:pt x="80" y="0"/>
                    <a:pt x="80" y="0"/>
                    <a:pt x="80" y="0"/>
                  </a:cubicBez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5" name="Freeform 1560">
              <a:extLst>
                <a:ext uri="{FF2B5EF4-FFF2-40B4-BE49-F238E27FC236}">
                  <a16:creationId xmlns:a16="http://schemas.microsoft.com/office/drawing/2014/main" id="{106002B4-C89A-4A3D-B5E7-98D54C528F11}"/>
                </a:ext>
              </a:extLst>
            </p:cNvPr>
            <p:cNvSpPr>
              <a:spLocks/>
            </p:cNvSpPr>
            <p:nvPr/>
          </p:nvSpPr>
          <p:spPr bwMode="auto">
            <a:xfrm>
              <a:off x="9777413" y="990600"/>
              <a:ext cx="82550" cy="84138"/>
            </a:xfrm>
            <a:custGeom>
              <a:avLst/>
              <a:gdLst>
                <a:gd name="T0" fmla="*/ 0 w 52"/>
                <a:gd name="T1" fmla="*/ 0 h 53"/>
                <a:gd name="T2" fmla="*/ 52 w 52"/>
                <a:gd name="T3" fmla="*/ 53 h 53"/>
                <a:gd name="T4" fmla="*/ 52 w 52"/>
                <a:gd name="T5" fmla="*/ 0 h 53"/>
                <a:gd name="T6" fmla="*/ 0 w 52"/>
                <a:gd name="T7" fmla="*/ 0 h 53"/>
              </a:gdLst>
              <a:ahLst/>
              <a:cxnLst>
                <a:cxn ang="0">
                  <a:pos x="T0" y="T1"/>
                </a:cxn>
                <a:cxn ang="0">
                  <a:pos x="T2" y="T3"/>
                </a:cxn>
                <a:cxn ang="0">
                  <a:pos x="T4" y="T5"/>
                </a:cxn>
                <a:cxn ang="0">
                  <a:pos x="T6" y="T7"/>
                </a:cxn>
              </a:cxnLst>
              <a:rect l="0" t="0" r="r" b="b"/>
              <a:pathLst>
                <a:path w="52" h="53">
                  <a:moveTo>
                    <a:pt x="0" y="0"/>
                  </a:moveTo>
                  <a:lnTo>
                    <a:pt x="52" y="53"/>
                  </a:lnTo>
                  <a:lnTo>
                    <a:pt x="52" y="0"/>
                  </a:ln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6" name="Freeform 1561">
              <a:extLst>
                <a:ext uri="{FF2B5EF4-FFF2-40B4-BE49-F238E27FC236}">
                  <a16:creationId xmlns:a16="http://schemas.microsoft.com/office/drawing/2014/main" id="{A8189C47-F152-494D-B9DC-FF4776950185}"/>
                </a:ext>
              </a:extLst>
            </p:cNvPr>
            <p:cNvSpPr>
              <a:spLocks/>
            </p:cNvSpPr>
            <p:nvPr/>
          </p:nvSpPr>
          <p:spPr bwMode="auto">
            <a:xfrm>
              <a:off x="9590088" y="1133475"/>
              <a:ext cx="50800" cy="11113"/>
            </a:xfrm>
            <a:custGeom>
              <a:avLst/>
              <a:gdLst>
                <a:gd name="T0" fmla="*/ 17 w 17"/>
                <a:gd name="T1" fmla="*/ 0 h 4"/>
                <a:gd name="T2" fmla="*/ 0 w 17"/>
                <a:gd name="T3" fmla="*/ 0 h 4"/>
                <a:gd name="T4" fmla="*/ 0 w 17"/>
                <a:gd name="T5" fmla="*/ 1 h 4"/>
                <a:gd name="T6" fmla="*/ 3 w 17"/>
                <a:gd name="T7" fmla="*/ 4 h 4"/>
                <a:gd name="T8" fmla="*/ 11 w 17"/>
                <a:gd name="T9" fmla="*/ 4 h 4"/>
                <a:gd name="T10" fmla="*/ 17 w 17"/>
                <a:gd name="T11" fmla="*/ 0 h 4"/>
              </a:gdLst>
              <a:ahLst/>
              <a:cxnLst>
                <a:cxn ang="0">
                  <a:pos x="T0" y="T1"/>
                </a:cxn>
                <a:cxn ang="0">
                  <a:pos x="T2" y="T3"/>
                </a:cxn>
                <a:cxn ang="0">
                  <a:pos x="T4" y="T5"/>
                </a:cxn>
                <a:cxn ang="0">
                  <a:pos x="T6" y="T7"/>
                </a:cxn>
                <a:cxn ang="0">
                  <a:pos x="T8" y="T9"/>
                </a:cxn>
                <a:cxn ang="0">
                  <a:pos x="T10" y="T11"/>
                </a:cxn>
              </a:cxnLst>
              <a:rect l="0" t="0" r="r" b="b"/>
              <a:pathLst>
                <a:path w="17" h="4">
                  <a:moveTo>
                    <a:pt x="17" y="0"/>
                  </a:moveTo>
                  <a:cubicBezTo>
                    <a:pt x="0" y="0"/>
                    <a:pt x="0" y="0"/>
                    <a:pt x="0" y="0"/>
                  </a:cubicBezTo>
                  <a:cubicBezTo>
                    <a:pt x="0" y="1"/>
                    <a:pt x="0" y="1"/>
                    <a:pt x="0" y="1"/>
                  </a:cubicBezTo>
                  <a:cubicBezTo>
                    <a:pt x="0" y="3"/>
                    <a:pt x="2" y="4"/>
                    <a:pt x="3" y="4"/>
                  </a:cubicBezTo>
                  <a:cubicBezTo>
                    <a:pt x="11" y="4"/>
                    <a:pt x="11" y="4"/>
                    <a:pt x="11" y="4"/>
                  </a:cubicBezTo>
                  <a:cubicBezTo>
                    <a:pt x="13" y="2"/>
                    <a:pt x="15" y="1"/>
                    <a:pt x="17" y="0"/>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7" name="Freeform 1562">
              <a:extLst>
                <a:ext uri="{FF2B5EF4-FFF2-40B4-BE49-F238E27FC236}">
                  <a16:creationId xmlns:a16="http://schemas.microsoft.com/office/drawing/2014/main" id="{92E94178-18DB-47EB-B26F-9E7CD7E0568F}"/>
                </a:ext>
              </a:extLst>
            </p:cNvPr>
            <p:cNvSpPr>
              <a:spLocks/>
            </p:cNvSpPr>
            <p:nvPr/>
          </p:nvSpPr>
          <p:spPr bwMode="auto">
            <a:xfrm>
              <a:off x="9728200" y="1133475"/>
              <a:ext cx="166688" cy="11113"/>
            </a:xfrm>
            <a:custGeom>
              <a:avLst/>
              <a:gdLst>
                <a:gd name="T0" fmla="*/ 0 w 57"/>
                <a:gd name="T1" fmla="*/ 0 h 4"/>
                <a:gd name="T2" fmla="*/ 6 w 57"/>
                <a:gd name="T3" fmla="*/ 4 h 4"/>
                <a:gd name="T4" fmla="*/ 54 w 57"/>
                <a:gd name="T5" fmla="*/ 4 h 4"/>
                <a:gd name="T6" fmla="*/ 57 w 57"/>
                <a:gd name="T7" fmla="*/ 1 h 4"/>
                <a:gd name="T8" fmla="*/ 57 w 57"/>
                <a:gd name="T9" fmla="*/ 0 h 4"/>
                <a:gd name="T10" fmla="*/ 0 w 57"/>
                <a:gd name="T11" fmla="*/ 0 h 4"/>
              </a:gdLst>
              <a:ahLst/>
              <a:cxnLst>
                <a:cxn ang="0">
                  <a:pos x="T0" y="T1"/>
                </a:cxn>
                <a:cxn ang="0">
                  <a:pos x="T2" y="T3"/>
                </a:cxn>
                <a:cxn ang="0">
                  <a:pos x="T4" y="T5"/>
                </a:cxn>
                <a:cxn ang="0">
                  <a:pos x="T6" y="T7"/>
                </a:cxn>
                <a:cxn ang="0">
                  <a:pos x="T8" y="T9"/>
                </a:cxn>
                <a:cxn ang="0">
                  <a:pos x="T10" y="T11"/>
                </a:cxn>
              </a:cxnLst>
              <a:rect l="0" t="0" r="r" b="b"/>
              <a:pathLst>
                <a:path w="57" h="4">
                  <a:moveTo>
                    <a:pt x="0" y="0"/>
                  </a:moveTo>
                  <a:cubicBezTo>
                    <a:pt x="2" y="1"/>
                    <a:pt x="4" y="2"/>
                    <a:pt x="6" y="4"/>
                  </a:cubicBezTo>
                  <a:cubicBezTo>
                    <a:pt x="54" y="4"/>
                    <a:pt x="54" y="4"/>
                    <a:pt x="54" y="4"/>
                  </a:cubicBezTo>
                  <a:cubicBezTo>
                    <a:pt x="55" y="4"/>
                    <a:pt x="57" y="3"/>
                    <a:pt x="57" y="1"/>
                  </a:cubicBezTo>
                  <a:cubicBezTo>
                    <a:pt x="57" y="0"/>
                    <a:pt x="57" y="0"/>
                    <a:pt x="57" y="0"/>
                  </a:cubicBezTo>
                  <a:lnTo>
                    <a:pt x="0" y="0"/>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8" name="Freeform 1563">
              <a:extLst>
                <a:ext uri="{FF2B5EF4-FFF2-40B4-BE49-F238E27FC236}">
                  <a16:creationId xmlns:a16="http://schemas.microsoft.com/office/drawing/2014/main" id="{A3E05227-F29B-4EC3-9989-89F55971BC41}"/>
                </a:ext>
              </a:extLst>
            </p:cNvPr>
            <p:cNvSpPr>
              <a:spLocks/>
            </p:cNvSpPr>
            <p:nvPr/>
          </p:nvSpPr>
          <p:spPr bwMode="auto">
            <a:xfrm>
              <a:off x="9596438" y="349250"/>
              <a:ext cx="249238" cy="776288"/>
            </a:xfrm>
            <a:custGeom>
              <a:avLst/>
              <a:gdLst>
                <a:gd name="T0" fmla="*/ 49 w 85"/>
                <a:gd name="T1" fmla="*/ 222 h 265"/>
                <a:gd name="T2" fmla="*/ 49 w 85"/>
                <a:gd name="T3" fmla="*/ 18 h 265"/>
                <a:gd name="T4" fmla="*/ 31 w 85"/>
                <a:gd name="T5" fmla="*/ 0 h 265"/>
                <a:gd name="T6" fmla="*/ 2 w 85"/>
                <a:gd name="T7" fmla="*/ 0 h 265"/>
                <a:gd name="T8" fmla="*/ 0 w 85"/>
                <a:gd name="T9" fmla="*/ 1 h 265"/>
                <a:gd name="T10" fmla="*/ 2 w 85"/>
                <a:gd name="T11" fmla="*/ 3 h 265"/>
                <a:gd name="T12" fmla="*/ 31 w 85"/>
                <a:gd name="T13" fmla="*/ 3 h 265"/>
                <a:gd name="T14" fmla="*/ 46 w 85"/>
                <a:gd name="T15" fmla="*/ 18 h 265"/>
                <a:gd name="T16" fmla="*/ 46 w 85"/>
                <a:gd name="T17" fmla="*/ 222 h 265"/>
                <a:gd name="T18" fmla="*/ 15 w 85"/>
                <a:gd name="T19" fmla="*/ 222 h 265"/>
                <a:gd name="T20" fmla="*/ 15 w 85"/>
                <a:gd name="T21" fmla="*/ 265 h 265"/>
                <a:gd name="T22" fmla="*/ 24 w 85"/>
                <a:gd name="T23" fmla="*/ 265 h 265"/>
                <a:gd name="T24" fmla="*/ 30 w 85"/>
                <a:gd name="T25" fmla="*/ 264 h 265"/>
                <a:gd name="T26" fmla="*/ 36 w 85"/>
                <a:gd name="T27" fmla="*/ 265 h 265"/>
                <a:gd name="T28" fmla="*/ 85 w 85"/>
                <a:gd name="T29" fmla="*/ 265 h 265"/>
                <a:gd name="T30" fmla="*/ 85 w 85"/>
                <a:gd name="T31" fmla="*/ 222 h 265"/>
                <a:gd name="T32" fmla="*/ 49 w 85"/>
                <a:gd name="T33" fmla="*/ 22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5" h="265">
                  <a:moveTo>
                    <a:pt x="49" y="222"/>
                  </a:moveTo>
                  <a:cubicBezTo>
                    <a:pt x="49" y="18"/>
                    <a:pt x="49" y="18"/>
                    <a:pt x="49" y="18"/>
                  </a:cubicBezTo>
                  <a:cubicBezTo>
                    <a:pt x="49" y="8"/>
                    <a:pt x="41" y="0"/>
                    <a:pt x="31" y="0"/>
                  </a:cubicBezTo>
                  <a:cubicBezTo>
                    <a:pt x="2" y="0"/>
                    <a:pt x="2" y="0"/>
                    <a:pt x="2" y="0"/>
                  </a:cubicBezTo>
                  <a:cubicBezTo>
                    <a:pt x="1" y="0"/>
                    <a:pt x="0" y="0"/>
                    <a:pt x="0" y="1"/>
                  </a:cubicBezTo>
                  <a:cubicBezTo>
                    <a:pt x="0" y="2"/>
                    <a:pt x="1" y="3"/>
                    <a:pt x="2" y="3"/>
                  </a:cubicBezTo>
                  <a:cubicBezTo>
                    <a:pt x="31" y="3"/>
                    <a:pt x="31" y="3"/>
                    <a:pt x="31" y="3"/>
                  </a:cubicBezTo>
                  <a:cubicBezTo>
                    <a:pt x="39" y="3"/>
                    <a:pt x="46" y="9"/>
                    <a:pt x="46" y="18"/>
                  </a:cubicBezTo>
                  <a:cubicBezTo>
                    <a:pt x="46" y="222"/>
                    <a:pt x="46" y="222"/>
                    <a:pt x="46" y="222"/>
                  </a:cubicBezTo>
                  <a:cubicBezTo>
                    <a:pt x="15" y="222"/>
                    <a:pt x="15" y="222"/>
                    <a:pt x="15" y="222"/>
                  </a:cubicBezTo>
                  <a:cubicBezTo>
                    <a:pt x="15" y="265"/>
                    <a:pt x="15" y="265"/>
                    <a:pt x="15" y="265"/>
                  </a:cubicBezTo>
                  <a:cubicBezTo>
                    <a:pt x="24" y="265"/>
                    <a:pt x="24" y="265"/>
                    <a:pt x="24" y="265"/>
                  </a:cubicBezTo>
                  <a:cubicBezTo>
                    <a:pt x="26" y="264"/>
                    <a:pt x="28" y="264"/>
                    <a:pt x="30" y="264"/>
                  </a:cubicBezTo>
                  <a:cubicBezTo>
                    <a:pt x="32" y="264"/>
                    <a:pt x="34" y="264"/>
                    <a:pt x="36" y="265"/>
                  </a:cubicBezTo>
                  <a:cubicBezTo>
                    <a:pt x="85" y="265"/>
                    <a:pt x="85" y="265"/>
                    <a:pt x="85" y="265"/>
                  </a:cubicBezTo>
                  <a:cubicBezTo>
                    <a:pt x="85" y="222"/>
                    <a:pt x="85" y="222"/>
                    <a:pt x="85" y="222"/>
                  </a:cubicBezTo>
                  <a:lnTo>
                    <a:pt x="49" y="222"/>
                  </a:lnTo>
                  <a:close/>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9" name="Freeform 1564">
              <a:extLst>
                <a:ext uri="{FF2B5EF4-FFF2-40B4-BE49-F238E27FC236}">
                  <a16:creationId xmlns:a16="http://schemas.microsoft.com/office/drawing/2014/main" id="{88EE4AA6-6CDA-495D-B9C7-BD61D0213A20}"/>
                </a:ext>
              </a:extLst>
            </p:cNvPr>
            <p:cNvSpPr>
              <a:spLocks/>
            </p:cNvSpPr>
            <p:nvPr/>
          </p:nvSpPr>
          <p:spPr bwMode="auto">
            <a:xfrm>
              <a:off x="9218613" y="419100"/>
              <a:ext cx="196850" cy="350838"/>
            </a:xfrm>
            <a:custGeom>
              <a:avLst/>
              <a:gdLst>
                <a:gd name="T0" fmla="*/ 1 w 67"/>
                <a:gd name="T1" fmla="*/ 120 h 120"/>
                <a:gd name="T2" fmla="*/ 0 w 67"/>
                <a:gd name="T3" fmla="*/ 119 h 120"/>
                <a:gd name="T4" fmla="*/ 0 w 67"/>
                <a:gd name="T5" fmla="*/ 22 h 120"/>
                <a:gd name="T6" fmla="*/ 22 w 67"/>
                <a:gd name="T7" fmla="*/ 0 h 120"/>
                <a:gd name="T8" fmla="*/ 65 w 67"/>
                <a:gd name="T9" fmla="*/ 0 h 120"/>
                <a:gd name="T10" fmla="*/ 67 w 67"/>
                <a:gd name="T11" fmla="*/ 2 h 120"/>
                <a:gd name="T12" fmla="*/ 65 w 67"/>
                <a:gd name="T13" fmla="*/ 3 h 120"/>
                <a:gd name="T14" fmla="*/ 22 w 67"/>
                <a:gd name="T15" fmla="*/ 3 h 120"/>
                <a:gd name="T16" fmla="*/ 3 w 67"/>
                <a:gd name="T17" fmla="*/ 22 h 120"/>
                <a:gd name="T18" fmla="*/ 3 w 67"/>
                <a:gd name="T19" fmla="*/ 119 h 120"/>
                <a:gd name="T20" fmla="*/ 1 w 67"/>
                <a:gd name="T21" fmla="*/ 12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120">
                  <a:moveTo>
                    <a:pt x="1" y="120"/>
                  </a:moveTo>
                  <a:cubicBezTo>
                    <a:pt x="0" y="120"/>
                    <a:pt x="0" y="120"/>
                    <a:pt x="0" y="119"/>
                  </a:cubicBezTo>
                  <a:cubicBezTo>
                    <a:pt x="0" y="22"/>
                    <a:pt x="0" y="22"/>
                    <a:pt x="0" y="22"/>
                  </a:cubicBezTo>
                  <a:cubicBezTo>
                    <a:pt x="0" y="10"/>
                    <a:pt x="10" y="0"/>
                    <a:pt x="22" y="0"/>
                  </a:cubicBezTo>
                  <a:cubicBezTo>
                    <a:pt x="65" y="0"/>
                    <a:pt x="65" y="0"/>
                    <a:pt x="65" y="0"/>
                  </a:cubicBezTo>
                  <a:cubicBezTo>
                    <a:pt x="66" y="0"/>
                    <a:pt x="67" y="1"/>
                    <a:pt x="67" y="2"/>
                  </a:cubicBezTo>
                  <a:cubicBezTo>
                    <a:pt x="67" y="2"/>
                    <a:pt x="66" y="3"/>
                    <a:pt x="65" y="3"/>
                  </a:cubicBezTo>
                  <a:cubicBezTo>
                    <a:pt x="22" y="3"/>
                    <a:pt x="22" y="3"/>
                    <a:pt x="22" y="3"/>
                  </a:cubicBezTo>
                  <a:cubicBezTo>
                    <a:pt x="11" y="3"/>
                    <a:pt x="3" y="12"/>
                    <a:pt x="3" y="22"/>
                  </a:cubicBezTo>
                  <a:cubicBezTo>
                    <a:pt x="3" y="119"/>
                    <a:pt x="3" y="119"/>
                    <a:pt x="3" y="119"/>
                  </a:cubicBezTo>
                  <a:cubicBezTo>
                    <a:pt x="3" y="120"/>
                    <a:pt x="2" y="120"/>
                    <a:pt x="1" y="120"/>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50" name="Rectangle 1565">
              <a:extLst>
                <a:ext uri="{FF2B5EF4-FFF2-40B4-BE49-F238E27FC236}">
                  <a16:creationId xmlns:a16="http://schemas.microsoft.com/office/drawing/2014/main" id="{1ECA69B1-03C8-40E6-A2AF-7BAB3BF19451}"/>
                </a:ext>
              </a:extLst>
            </p:cNvPr>
            <p:cNvSpPr>
              <a:spLocks noChangeArrowheads="1"/>
            </p:cNvSpPr>
            <p:nvPr/>
          </p:nvSpPr>
          <p:spPr bwMode="auto">
            <a:xfrm>
              <a:off x="9696450" y="1081088"/>
              <a:ext cx="22225" cy="34925"/>
            </a:xfrm>
            <a:prstGeom prst="rect">
              <a:avLst/>
            </a:prstGeom>
            <a:solidFill>
              <a:srgbClr val="1386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51" name="Rectangle 1566">
              <a:extLst>
                <a:ext uri="{FF2B5EF4-FFF2-40B4-BE49-F238E27FC236}">
                  <a16:creationId xmlns:a16="http://schemas.microsoft.com/office/drawing/2014/main" id="{F8F486CD-9207-4F1F-8383-0E5538F761A4}"/>
                </a:ext>
              </a:extLst>
            </p:cNvPr>
            <p:cNvSpPr>
              <a:spLocks noChangeArrowheads="1"/>
            </p:cNvSpPr>
            <p:nvPr/>
          </p:nvSpPr>
          <p:spPr bwMode="auto">
            <a:xfrm>
              <a:off x="9731375" y="1042988"/>
              <a:ext cx="23813" cy="73025"/>
            </a:xfrm>
            <a:prstGeom prst="rect">
              <a:avLst/>
            </a:prstGeom>
            <a:solidFill>
              <a:srgbClr val="1DB0E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52" name="Rectangle 1567">
              <a:extLst>
                <a:ext uri="{FF2B5EF4-FFF2-40B4-BE49-F238E27FC236}">
                  <a16:creationId xmlns:a16="http://schemas.microsoft.com/office/drawing/2014/main" id="{57DCB284-C2CC-4D6A-8DA4-4B9B7CC00DCF}"/>
                </a:ext>
              </a:extLst>
            </p:cNvPr>
            <p:cNvSpPr>
              <a:spLocks noChangeArrowheads="1"/>
            </p:cNvSpPr>
            <p:nvPr/>
          </p:nvSpPr>
          <p:spPr bwMode="auto">
            <a:xfrm>
              <a:off x="9766300" y="1011238"/>
              <a:ext cx="23813" cy="104775"/>
            </a:xfrm>
            <a:prstGeom prst="rect">
              <a:avLst/>
            </a:prstGeom>
            <a:solidFill>
              <a:srgbClr val="49CD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53" name="Freeform 1568">
              <a:extLst>
                <a:ext uri="{FF2B5EF4-FFF2-40B4-BE49-F238E27FC236}">
                  <a16:creationId xmlns:a16="http://schemas.microsoft.com/office/drawing/2014/main" id="{B28240A3-ED88-4ED6-BE8B-80643D01FBBA}"/>
                </a:ext>
              </a:extLst>
            </p:cNvPr>
            <p:cNvSpPr>
              <a:spLocks/>
            </p:cNvSpPr>
            <p:nvPr/>
          </p:nvSpPr>
          <p:spPr bwMode="auto">
            <a:xfrm>
              <a:off x="9699625" y="1050925"/>
              <a:ext cx="84138" cy="38100"/>
            </a:xfrm>
            <a:custGeom>
              <a:avLst/>
              <a:gdLst>
                <a:gd name="T0" fmla="*/ 27 w 29"/>
                <a:gd name="T1" fmla="*/ 8 h 13"/>
                <a:gd name="T2" fmla="*/ 25 w 29"/>
                <a:gd name="T3" fmla="*/ 9 h 13"/>
                <a:gd name="T4" fmla="*/ 17 w 29"/>
                <a:gd name="T5" fmla="*/ 3 h 13"/>
                <a:gd name="T6" fmla="*/ 17 w 29"/>
                <a:gd name="T7" fmla="*/ 2 h 13"/>
                <a:gd name="T8" fmla="*/ 14 w 29"/>
                <a:gd name="T9" fmla="*/ 0 h 13"/>
                <a:gd name="T10" fmla="*/ 12 w 29"/>
                <a:gd name="T11" fmla="*/ 2 h 13"/>
                <a:gd name="T12" fmla="*/ 12 w 29"/>
                <a:gd name="T13" fmla="*/ 2 h 13"/>
                <a:gd name="T14" fmla="*/ 5 w 29"/>
                <a:gd name="T15" fmla="*/ 5 h 13"/>
                <a:gd name="T16" fmla="*/ 3 w 29"/>
                <a:gd name="T17" fmla="*/ 4 h 13"/>
                <a:gd name="T18" fmla="*/ 0 w 29"/>
                <a:gd name="T19" fmla="*/ 6 h 13"/>
                <a:gd name="T20" fmla="*/ 3 w 29"/>
                <a:gd name="T21" fmla="*/ 8 h 13"/>
                <a:gd name="T22" fmla="*/ 5 w 29"/>
                <a:gd name="T23" fmla="*/ 6 h 13"/>
                <a:gd name="T24" fmla="*/ 5 w 29"/>
                <a:gd name="T25" fmla="*/ 6 h 13"/>
                <a:gd name="T26" fmla="*/ 12 w 29"/>
                <a:gd name="T27" fmla="*/ 3 h 13"/>
                <a:gd name="T28" fmla="*/ 14 w 29"/>
                <a:gd name="T29" fmla="*/ 4 h 13"/>
                <a:gd name="T30" fmla="*/ 16 w 29"/>
                <a:gd name="T31" fmla="*/ 4 h 13"/>
                <a:gd name="T32" fmla="*/ 24 w 29"/>
                <a:gd name="T33" fmla="*/ 10 h 13"/>
                <a:gd name="T34" fmla="*/ 24 w 29"/>
                <a:gd name="T35" fmla="*/ 10 h 13"/>
                <a:gd name="T36" fmla="*/ 27 w 29"/>
                <a:gd name="T37" fmla="*/ 13 h 13"/>
                <a:gd name="T38" fmla="*/ 29 w 29"/>
                <a:gd name="T39" fmla="*/ 10 h 13"/>
                <a:gd name="T40" fmla="*/ 27 w 29"/>
                <a:gd name="T41" fmla="*/ 8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 h="13">
                  <a:moveTo>
                    <a:pt x="27" y="8"/>
                  </a:moveTo>
                  <a:cubicBezTo>
                    <a:pt x="26" y="8"/>
                    <a:pt x="25" y="8"/>
                    <a:pt x="25" y="9"/>
                  </a:cubicBezTo>
                  <a:cubicBezTo>
                    <a:pt x="17" y="3"/>
                    <a:pt x="17" y="3"/>
                    <a:pt x="17" y="3"/>
                  </a:cubicBezTo>
                  <a:cubicBezTo>
                    <a:pt x="17" y="3"/>
                    <a:pt x="17" y="2"/>
                    <a:pt x="17" y="2"/>
                  </a:cubicBezTo>
                  <a:cubicBezTo>
                    <a:pt x="17" y="1"/>
                    <a:pt x="16" y="0"/>
                    <a:pt x="14" y="0"/>
                  </a:cubicBezTo>
                  <a:cubicBezTo>
                    <a:pt x="13" y="0"/>
                    <a:pt x="12" y="1"/>
                    <a:pt x="12" y="2"/>
                  </a:cubicBezTo>
                  <a:cubicBezTo>
                    <a:pt x="12" y="2"/>
                    <a:pt x="12" y="2"/>
                    <a:pt x="12" y="2"/>
                  </a:cubicBezTo>
                  <a:cubicBezTo>
                    <a:pt x="5" y="5"/>
                    <a:pt x="5" y="5"/>
                    <a:pt x="5" y="5"/>
                  </a:cubicBezTo>
                  <a:cubicBezTo>
                    <a:pt x="4" y="4"/>
                    <a:pt x="3" y="4"/>
                    <a:pt x="3" y="4"/>
                  </a:cubicBezTo>
                  <a:cubicBezTo>
                    <a:pt x="1" y="4"/>
                    <a:pt x="0" y="5"/>
                    <a:pt x="0" y="6"/>
                  </a:cubicBezTo>
                  <a:cubicBezTo>
                    <a:pt x="0" y="7"/>
                    <a:pt x="1" y="8"/>
                    <a:pt x="3" y="8"/>
                  </a:cubicBezTo>
                  <a:cubicBezTo>
                    <a:pt x="4" y="8"/>
                    <a:pt x="5" y="7"/>
                    <a:pt x="5" y="6"/>
                  </a:cubicBezTo>
                  <a:cubicBezTo>
                    <a:pt x="5" y="6"/>
                    <a:pt x="5" y="6"/>
                    <a:pt x="5" y="6"/>
                  </a:cubicBezTo>
                  <a:cubicBezTo>
                    <a:pt x="12" y="3"/>
                    <a:pt x="12" y="3"/>
                    <a:pt x="12" y="3"/>
                  </a:cubicBezTo>
                  <a:cubicBezTo>
                    <a:pt x="13" y="4"/>
                    <a:pt x="14" y="4"/>
                    <a:pt x="14" y="4"/>
                  </a:cubicBezTo>
                  <a:cubicBezTo>
                    <a:pt x="15" y="4"/>
                    <a:pt x="16" y="4"/>
                    <a:pt x="16" y="4"/>
                  </a:cubicBezTo>
                  <a:cubicBezTo>
                    <a:pt x="24" y="10"/>
                    <a:pt x="24" y="10"/>
                    <a:pt x="24" y="10"/>
                  </a:cubicBezTo>
                  <a:cubicBezTo>
                    <a:pt x="24" y="10"/>
                    <a:pt x="24" y="10"/>
                    <a:pt x="24" y="10"/>
                  </a:cubicBezTo>
                  <a:cubicBezTo>
                    <a:pt x="24" y="12"/>
                    <a:pt x="25" y="13"/>
                    <a:pt x="27" y="13"/>
                  </a:cubicBezTo>
                  <a:cubicBezTo>
                    <a:pt x="28" y="13"/>
                    <a:pt x="29" y="12"/>
                    <a:pt x="29" y="10"/>
                  </a:cubicBezTo>
                  <a:cubicBezTo>
                    <a:pt x="29" y="9"/>
                    <a:pt x="28" y="8"/>
                    <a:pt x="27" y="8"/>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grpSp>
      <p:sp>
        <p:nvSpPr>
          <p:cNvPr id="10" name="Oval 9">
            <a:extLst>
              <a:ext uri="{FF2B5EF4-FFF2-40B4-BE49-F238E27FC236}">
                <a16:creationId xmlns:a16="http://schemas.microsoft.com/office/drawing/2014/main" id="{7D09E98E-A6E0-4BAA-974D-67881A1342B6}"/>
              </a:ext>
            </a:extLst>
          </p:cNvPr>
          <p:cNvSpPr/>
          <p:nvPr/>
        </p:nvSpPr>
        <p:spPr bwMode="auto">
          <a:xfrm>
            <a:off x="2439418" y="2464929"/>
            <a:ext cx="689929" cy="689929"/>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6623" rIns="0" bIns="46623" numCol="1" rtlCol="0" anchor="ctr" anchorCtr="0" compatLnSpc="1">
            <a:prstTxWarp prst="textNoShape">
              <a:avLst/>
            </a:prstTxWarp>
          </a:bodyPr>
          <a:lstStyle/>
          <a:p>
            <a:pPr algn="ctr" defTabSz="932113" fontAlgn="base">
              <a:spcBef>
                <a:spcPct val="0"/>
              </a:spcBef>
              <a:spcAft>
                <a:spcPct val="0"/>
              </a:spcAft>
              <a:defRPr/>
            </a:pPr>
            <a:endParaRPr lang="en-US" sz="2000" kern="0" dirty="0">
              <a:gradFill>
                <a:gsLst>
                  <a:gs pos="0">
                    <a:srgbClr val="FFFFFF"/>
                  </a:gs>
                  <a:gs pos="100000">
                    <a:srgbClr val="FFFFFF"/>
                  </a:gs>
                </a:gsLst>
                <a:lin ang="5400000" scaled="0"/>
              </a:gradFill>
              <a:latin typeface="Segoe UI Semilight"/>
            </a:endParaRPr>
          </a:p>
        </p:txBody>
      </p:sp>
      <p:sp>
        <p:nvSpPr>
          <p:cNvPr id="15" name="Freeform: Shape 14">
            <a:extLst>
              <a:ext uri="{FF2B5EF4-FFF2-40B4-BE49-F238E27FC236}">
                <a16:creationId xmlns:a16="http://schemas.microsoft.com/office/drawing/2014/main" id="{26791C88-397B-4951-9F64-09C40CC8E582}"/>
              </a:ext>
            </a:extLst>
          </p:cNvPr>
          <p:cNvSpPr/>
          <p:nvPr/>
        </p:nvSpPr>
        <p:spPr bwMode="auto">
          <a:xfrm>
            <a:off x="2517003" y="2952687"/>
            <a:ext cx="534759" cy="169489"/>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t" anchorCtr="0" forceAA="0" compatLnSpc="1">
            <a:prstTxWarp prst="textNoShape">
              <a:avLst/>
            </a:prstTxWarp>
            <a:noAutofit/>
          </a:bodyPr>
          <a:lstStyle/>
          <a:p>
            <a:pPr defTabSz="932113" fontAlgn="base">
              <a:spcBef>
                <a:spcPct val="0"/>
              </a:spcBef>
              <a:spcAft>
                <a:spcPct val="0"/>
              </a:spcAft>
              <a:defRPr/>
            </a:pPr>
            <a:endParaRPr lang="en-US" sz="20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6" name="Graphic 5">
            <a:extLst>
              <a:ext uri="{FF2B5EF4-FFF2-40B4-BE49-F238E27FC236}">
                <a16:creationId xmlns:a16="http://schemas.microsoft.com/office/drawing/2014/main" id="{EF4A7D9D-436D-45E7-8033-14BAAC8A6783}"/>
              </a:ext>
            </a:extLst>
          </p:cNvPr>
          <p:cNvGrpSpPr/>
          <p:nvPr/>
        </p:nvGrpSpPr>
        <p:grpSpPr>
          <a:xfrm>
            <a:off x="2640446" y="2602863"/>
            <a:ext cx="291814" cy="410116"/>
            <a:chOff x="5734892" y="3294297"/>
            <a:chExt cx="564097" cy="792785"/>
          </a:xfrm>
        </p:grpSpPr>
        <p:sp>
          <p:nvSpPr>
            <p:cNvPr id="401" name="Freeform: Shape 400">
              <a:extLst>
                <a:ext uri="{FF2B5EF4-FFF2-40B4-BE49-F238E27FC236}">
                  <a16:creationId xmlns:a16="http://schemas.microsoft.com/office/drawing/2014/main" id="{AAD1ECA0-1452-452D-92C5-9DF3DAFF3068}"/>
                </a:ext>
              </a:extLst>
            </p:cNvPr>
            <p:cNvSpPr/>
            <p:nvPr/>
          </p:nvSpPr>
          <p:spPr>
            <a:xfrm>
              <a:off x="5734892" y="3294297"/>
              <a:ext cx="564097" cy="792785"/>
            </a:xfrm>
            <a:custGeom>
              <a:avLst/>
              <a:gdLst>
                <a:gd name="connsiteX0" fmla="*/ 11434 w 564096"/>
                <a:gd name="connsiteY0" fmla="*/ 788973 h 792784"/>
                <a:gd name="connsiteX1" fmla="*/ 11434 w 564096"/>
                <a:gd name="connsiteY1" fmla="*/ 727990 h 792784"/>
                <a:gd name="connsiteX2" fmla="*/ 28205 w 564096"/>
                <a:gd name="connsiteY2" fmla="*/ 615171 h 792784"/>
                <a:gd name="connsiteX3" fmla="*/ 78516 w 564096"/>
                <a:gd name="connsiteY3" fmla="*/ 525220 h 792784"/>
                <a:gd name="connsiteX4" fmla="*/ 198958 w 564096"/>
                <a:gd name="connsiteY4" fmla="*/ 416974 h 792784"/>
                <a:gd name="connsiteX5" fmla="*/ 279762 w 564096"/>
                <a:gd name="connsiteY5" fmla="*/ 348368 h 792784"/>
                <a:gd name="connsiteX6" fmla="*/ 310253 w 564096"/>
                <a:gd name="connsiteY6" fmla="*/ 307204 h 792784"/>
                <a:gd name="connsiteX7" fmla="*/ 319401 w 564096"/>
                <a:gd name="connsiteY7" fmla="*/ 264516 h 792784"/>
                <a:gd name="connsiteX8" fmla="*/ 227926 w 564096"/>
                <a:gd name="connsiteY8" fmla="*/ 188286 h 792784"/>
                <a:gd name="connsiteX9" fmla="*/ 51074 w 564096"/>
                <a:gd name="connsiteY9" fmla="*/ 255368 h 792784"/>
                <a:gd name="connsiteX10" fmla="*/ 51074 w 564096"/>
                <a:gd name="connsiteY10" fmla="*/ 67844 h 792784"/>
                <a:gd name="connsiteX11" fmla="*/ 169991 w 564096"/>
                <a:gd name="connsiteY11" fmla="*/ 23631 h 792784"/>
                <a:gd name="connsiteX12" fmla="*/ 282811 w 564096"/>
                <a:gd name="connsiteY12" fmla="*/ 11434 h 792784"/>
                <a:gd name="connsiteX13" fmla="*/ 476433 w 564096"/>
                <a:gd name="connsiteY13" fmla="*/ 70893 h 792784"/>
                <a:gd name="connsiteX14" fmla="*/ 545039 w 564096"/>
                <a:gd name="connsiteY14" fmla="*/ 238598 h 792784"/>
                <a:gd name="connsiteX15" fmla="*/ 509974 w 564096"/>
                <a:gd name="connsiteY15" fmla="*/ 378860 h 792784"/>
                <a:gd name="connsiteX16" fmla="*/ 377335 w 564096"/>
                <a:gd name="connsiteY16" fmla="*/ 499302 h 792784"/>
                <a:gd name="connsiteX17" fmla="*/ 278237 w 564096"/>
                <a:gd name="connsiteY17" fmla="*/ 569433 h 792784"/>
                <a:gd name="connsiteX18" fmla="*/ 253844 w 564096"/>
                <a:gd name="connsiteY18" fmla="*/ 607548 h 792784"/>
                <a:gd name="connsiteX19" fmla="*/ 552662 w 564096"/>
                <a:gd name="connsiteY19" fmla="*/ 607548 h 792784"/>
                <a:gd name="connsiteX20" fmla="*/ 552662 w 564096"/>
                <a:gd name="connsiteY20" fmla="*/ 790498 h 792784"/>
                <a:gd name="connsiteX21" fmla="*/ 11434 w 564096"/>
                <a:gd name="connsiteY21" fmla="*/ 790498 h 792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64096" h="792784">
                  <a:moveTo>
                    <a:pt x="11434" y="788973"/>
                  </a:moveTo>
                  <a:lnTo>
                    <a:pt x="11434" y="727990"/>
                  </a:lnTo>
                  <a:cubicBezTo>
                    <a:pt x="11434" y="685302"/>
                    <a:pt x="17533" y="647187"/>
                    <a:pt x="28205" y="615171"/>
                  </a:cubicBezTo>
                  <a:cubicBezTo>
                    <a:pt x="38877" y="583154"/>
                    <a:pt x="55647" y="552663"/>
                    <a:pt x="78516" y="525220"/>
                  </a:cubicBezTo>
                  <a:cubicBezTo>
                    <a:pt x="101385" y="497777"/>
                    <a:pt x="141024" y="461187"/>
                    <a:pt x="198958" y="416974"/>
                  </a:cubicBezTo>
                  <a:cubicBezTo>
                    <a:pt x="240122" y="384958"/>
                    <a:pt x="266040" y="362089"/>
                    <a:pt x="279762" y="348368"/>
                  </a:cubicBezTo>
                  <a:cubicBezTo>
                    <a:pt x="293483" y="334647"/>
                    <a:pt x="302630" y="320925"/>
                    <a:pt x="310253" y="307204"/>
                  </a:cubicBezTo>
                  <a:cubicBezTo>
                    <a:pt x="316352" y="293483"/>
                    <a:pt x="319401" y="279762"/>
                    <a:pt x="319401" y="264516"/>
                  </a:cubicBezTo>
                  <a:cubicBezTo>
                    <a:pt x="319401" y="214204"/>
                    <a:pt x="288909" y="188286"/>
                    <a:pt x="227926" y="188286"/>
                  </a:cubicBezTo>
                  <a:cubicBezTo>
                    <a:pt x="165418" y="188286"/>
                    <a:pt x="105959" y="211155"/>
                    <a:pt x="51074" y="255368"/>
                  </a:cubicBezTo>
                  <a:lnTo>
                    <a:pt x="51074" y="67844"/>
                  </a:lnTo>
                  <a:cubicBezTo>
                    <a:pt x="93762" y="46500"/>
                    <a:pt x="133401" y="31254"/>
                    <a:pt x="169991" y="23631"/>
                  </a:cubicBezTo>
                  <a:cubicBezTo>
                    <a:pt x="205057" y="16008"/>
                    <a:pt x="243171" y="11434"/>
                    <a:pt x="282811" y="11434"/>
                  </a:cubicBezTo>
                  <a:cubicBezTo>
                    <a:pt x="366663" y="11434"/>
                    <a:pt x="430695" y="31254"/>
                    <a:pt x="476433" y="70893"/>
                  </a:cubicBezTo>
                  <a:cubicBezTo>
                    <a:pt x="522171" y="110533"/>
                    <a:pt x="545039" y="165418"/>
                    <a:pt x="545039" y="238598"/>
                  </a:cubicBezTo>
                  <a:cubicBezTo>
                    <a:pt x="545039" y="293483"/>
                    <a:pt x="532843" y="340745"/>
                    <a:pt x="509974" y="378860"/>
                  </a:cubicBezTo>
                  <a:cubicBezTo>
                    <a:pt x="485581" y="416974"/>
                    <a:pt x="441368" y="456614"/>
                    <a:pt x="377335" y="499302"/>
                  </a:cubicBezTo>
                  <a:cubicBezTo>
                    <a:pt x="328548" y="531318"/>
                    <a:pt x="295007" y="554187"/>
                    <a:pt x="278237" y="569433"/>
                  </a:cubicBezTo>
                  <a:cubicBezTo>
                    <a:pt x="261466" y="584679"/>
                    <a:pt x="253844" y="596876"/>
                    <a:pt x="253844" y="607548"/>
                  </a:cubicBezTo>
                  <a:lnTo>
                    <a:pt x="552662" y="607548"/>
                  </a:lnTo>
                  <a:lnTo>
                    <a:pt x="552662" y="790498"/>
                  </a:lnTo>
                  <a:lnTo>
                    <a:pt x="11434" y="790498"/>
                  </a:lnTo>
                  <a:close/>
                </a:path>
              </a:pathLst>
            </a:custGeom>
            <a:solidFill>
              <a:schemeClr val="bg1"/>
            </a:solidFill>
            <a:ln w="9525" cap="flat">
              <a:noFill/>
              <a:prstDash val="solid"/>
              <a:miter/>
            </a:ln>
          </p:spPr>
          <p:txBody>
            <a:bodyPr rtlCol="0" anchor="ctr"/>
            <a:lstStyle/>
            <a:p>
              <a:pPr defTabSz="896182">
                <a:defRPr/>
              </a:pPr>
              <a:endParaRPr lang="en-US" dirty="0">
                <a:solidFill>
                  <a:srgbClr val="1A1A1A"/>
                </a:solidFill>
                <a:latin typeface="Segoe UI"/>
              </a:endParaRPr>
            </a:p>
          </p:txBody>
        </p:sp>
        <p:sp>
          <p:nvSpPr>
            <p:cNvPr id="402" name="Freeform: Shape 401">
              <a:extLst>
                <a:ext uri="{FF2B5EF4-FFF2-40B4-BE49-F238E27FC236}">
                  <a16:creationId xmlns:a16="http://schemas.microsoft.com/office/drawing/2014/main" id="{03894297-EBD6-4F26-B0D8-7598A67554CE}"/>
                </a:ext>
              </a:extLst>
            </p:cNvPr>
            <p:cNvSpPr/>
            <p:nvPr/>
          </p:nvSpPr>
          <p:spPr>
            <a:xfrm>
              <a:off x="5734892" y="3974262"/>
              <a:ext cx="548851" cy="106721"/>
            </a:xfrm>
            <a:custGeom>
              <a:avLst/>
              <a:gdLst>
                <a:gd name="connsiteX0" fmla="*/ 11434 w 548850"/>
                <a:gd name="connsiteY0" fmla="*/ 109008 h 106721"/>
                <a:gd name="connsiteX1" fmla="*/ 11434 w 548850"/>
                <a:gd name="connsiteY1" fmla="*/ 12959 h 106721"/>
                <a:gd name="connsiteX2" fmla="*/ 551138 w 548850"/>
                <a:gd name="connsiteY2" fmla="*/ 11434 h 106721"/>
                <a:gd name="connsiteX3" fmla="*/ 551138 w 548850"/>
                <a:gd name="connsiteY3" fmla="*/ 109008 h 106721"/>
                <a:gd name="connsiteX4" fmla="*/ 11434 w 548850"/>
                <a:gd name="connsiteY4" fmla="*/ 109008 h 106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850" h="106721">
                  <a:moveTo>
                    <a:pt x="11434" y="109008"/>
                  </a:moveTo>
                  <a:lnTo>
                    <a:pt x="11434" y="12959"/>
                  </a:lnTo>
                  <a:lnTo>
                    <a:pt x="551138" y="11434"/>
                  </a:lnTo>
                  <a:lnTo>
                    <a:pt x="551138" y="109008"/>
                  </a:lnTo>
                  <a:lnTo>
                    <a:pt x="11434" y="109008"/>
                  </a:lnTo>
                  <a:close/>
                </a:path>
              </a:pathLst>
            </a:custGeom>
            <a:solidFill>
              <a:srgbClr val="A6A6A6"/>
            </a:solidFill>
            <a:ln w="9525" cap="flat">
              <a:noFill/>
              <a:prstDash val="solid"/>
              <a:miter/>
            </a:ln>
          </p:spPr>
          <p:txBody>
            <a:bodyPr rtlCol="0" anchor="ctr"/>
            <a:lstStyle/>
            <a:p>
              <a:pPr defTabSz="896182">
                <a:defRPr/>
              </a:pPr>
              <a:endParaRPr lang="en-US">
                <a:solidFill>
                  <a:srgbClr val="1A1A1A"/>
                </a:solidFill>
                <a:latin typeface="Segoe UI"/>
              </a:endParaRPr>
            </a:p>
          </p:txBody>
        </p:sp>
        <p:sp>
          <p:nvSpPr>
            <p:cNvPr id="403" name="Freeform: Shape 402">
              <a:extLst>
                <a:ext uri="{FF2B5EF4-FFF2-40B4-BE49-F238E27FC236}">
                  <a16:creationId xmlns:a16="http://schemas.microsoft.com/office/drawing/2014/main" id="{3F37316F-986C-4471-A006-85BA467B6F6A}"/>
                </a:ext>
              </a:extLst>
            </p:cNvPr>
            <p:cNvSpPr/>
            <p:nvPr/>
          </p:nvSpPr>
          <p:spPr>
            <a:xfrm>
              <a:off x="5773006" y="3388821"/>
              <a:ext cx="381146" cy="259180"/>
            </a:xfrm>
            <a:custGeom>
              <a:avLst/>
              <a:gdLst>
                <a:gd name="connsiteX0" fmla="*/ 240122 w 381146"/>
                <a:gd name="connsiteY0" fmla="*/ 252319 h 259179"/>
                <a:gd name="connsiteX1" fmla="*/ 270614 w 381146"/>
                <a:gd name="connsiteY1" fmla="*/ 211155 h 259179"/>
                <a:gd name="connsiteX2" fmla="*/ 279762 w 381146"/>
                <a:gd name="connsiteY2" fmla="*/ 168467 h 259179"/>
                <a:gd name="connsiteX3" fmla="*/ 188286 w 381146"/>
                <a:gd name="connsiteY3" fmla="*/ 92237 h 259179"/>
                <a:gd name="connsiteX4" fmla="*/ 11434 w 381146"/>
                <a:gd name="connsiteY4" fmla="*/ 159319 h 259179"/>
                <a:gd name="connsiteX5" fmla="*/ 11434 w 381146"/>
                <a:gd name="connsiteY5" fmla="*/ 67844 h 259179"/>
                <a:gd name="connsiteX6" fmla="*/ 130352 w 381146"/>
                <a:gd name="connsiteY6" fmla="*/ 23631 h 259179"/>
                <a:gd name="connsiteX7" fmla="*/ 243171 w 381146"/>
                <a:gd name="connsiteY7" fmla="*/ 11434 h 259179"/>
                <a:gd name="connsiteX8" fmla="*/ 363614 w 381146"/>
                <a:gd name="connsiteY8" fmla="*/ 70893 h 259179"/>
                <a:gd name="connsiteX9" fmla="*/ 355991 w 381146"/>
                <a:gd name="connsiteY9" fmla="*/ 150172 h 259179"/>
                <a:gd name="connsiteX10" fmla="*/ 240122 w 381146"/>
                <a:gd name="connsiteY10" fmla="*/ 252319 h 259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1146" h="259179">
                  <a:moveTo>
                    <a:pt x="240122" y="252319"/>
                  </a:moveTo>
                  <a:cubicBezTo>
                    <a:pt x="253844" y="238598"/>
                    <a:pt x="262991" y="224876"/>
                    <a:pt x="270614" y="211155"/>
                  </a:cubicBezTo>
                  <a:cubicBezTo>
                    <a:pt x="276712" y="197434"/>
                    <a:pt x="279762" y="183713"/>
                    <a:pt x="279762" y="168467"/>
                  </a:cubicBezTo>
                  <a:cubicBezTo>
                    <a:pt x="279762" y="118155"/>
                    <a:pt x="249270" y="92237"/>
                    <a:pt x="188286" y="92237"/>
                  </a:cubicBezTo>
                  <a:cubicBezTo>
                    <a:pt x="125778" y="92237"/>
                    <a:pt x="66319" y="115106"/>
                    <a:pt x="11434" y="159319"/>
                  </a:cubicBezTo>
                  <a:lnTo>
                    <a:pt x="11434" y="67844"/>
                  </a:lnTo>
                  <a:cubicBezTo>
                    <a:pt x="54123" y="46500"/>
                    <a:pt x="93762" y="32779"/>
                    <a:pt x="130352" y="23631"/>
                  </a:cubicBezTo>
                  <a:cubicBezTo>
                    <a:pt x="166942" y="16008"/>
                    <a:pt x="205057" y="11434"/>
                    <a:pt x="243171" y="11434"/>
                  </a:cubicBezTo>
                  <a:cubicBezTo>
                    <a:pt x="327024" y="11434"/>
                    <a:pt x="355991" y="51074"/>
                    <a:pt x="363614" y="70893"/>
                  </a:cubicBezTo>
                  <a:cubicBezTo>
                    <a:pt x="371237" y="90713"/>
                    <a:pt x="375810" y="122729"/>
                    <a:pt x="355991" y="150172"/>
                  </a:cubicBezTo>
                  <a:cubicBezTo>
                    <a:pt x="336171" y="177614"/>
                    <a:pt x="279762" y="221827"/>
                    <a:pt x="240122" y="252319"/>
                  </a:cubicBezTo>
                  <a:close/>
                </a:path>
              </a:pathLst>
            </a:custGeom>
            <a:solidFill>
              <a:srgbClr val="A6A6A6"/>
            </a:solidFill>
            <a:ln w="9525" cap="flat">
              <a:noFill/>
              <a:prstDash val="solid"/>
              <a:miter/>
            </a:ln>
          </p:spPr>
          <p:txBody>
            <a:bodyPr rtlCol="0" anchor="ctr"/>
            <a:lstStyle/>
            <a:p>
              <a:pPr defTabSz="896182">
                <a:defRPr/>
              </a:pPr>
              <a:endParaRPr lang="en-US">
                <a:solidFill>
                  <a:srgbClr val="1A1A1A"/>
                </a:solidFill>
                <a:latin typeface="Segoe UI"/>
              </a:endParaRPr>
            </a:p>
          </p:txBody>
        </p:sp>
        <p:sp>
          <p:nvSpPr>
            <p:cNvPr id="404" name="Freeform: Shape 403">
              <a:extLst>
                <a:ext uri="{FF2B5EF4-FFF2-40B4-BE49-F238E27FC236}">
                  <a16:creationId xmlns:a16="http://schemas.microsoft.com/office/drawing/2014/main" id="{62127678-2EAC-4BC0-964F-832F3B87EE12}"/>
                </a:ext>
              </a:extLst>
            </p:cNvPr>
            <p:cNvSpPr/>
            <p:nvPr/>
          </p:nvSpPr>
          <p:spPr>
            <a:xfrm>
              <a:off x="5904121" y="3519935"/>
              <a:ext cx="381146" cy="381147"/>
            </a:xfrm>
            <a:custGeom>
              <a:avLst/>
              <a:gdLst>
                <a:gd name="connsiteX0" fmla="*/ 11434 w 381146"/>
                <a:gd name="connsiteY0" fmla="*/ 380384 h 381146"/>
                <a:gd name="connsiteX1" fmla="*/ 55647 w 381146"/>
                <a:gd name="connsiteY1" fmla="*/ 298057 h 381146"/>
                <a:gd name="connsiteX2" fmla="*/ 182188 w 381146"/>
                <a:gd name="connsiteY2" fmla="*/ 202008 h 381146"/>
                <a:gd name="connsiteX3" fmla="*/ 272139 w 381146"/>
                <a:gd name="connsiteY3" fmla="*/ 150172 h 381146"/>
                <a:gd name="connsiteX4" fmla="*/ 331597 w 381146"/>
                <a:gd name="connsiteY4" fmla="*/ 96811 h 381146"/>
                <a:gd name="connsiteX5" fmla="*/ 377335 w 381146"/>
                <a:gd name="connsiteY5" fmla="*/ 11434 h 381146"/>
                <a:gd name="connsiteX6" fmla="*/ 342269 w 381146"/>
                <a:gd name="connsiteY6" fmla="*/ 151696 h 381146"/>
                <a:gd name="connsiteX7" fmla="*/ 209631 w 381146"/>
                <a:gd name="connsiteY7" fmla="*/ 272139 h 381146"/>
                <a:gd name="connsiteX8" fmla="*/ 110532 w 381146"/>
                <a:gd name="connsiteY8" fmla="*/ 342270 h 381146"/>
                <a:gd name="connsiteX9" fmla="*/ 86139 w 381146"/>
                <a:gd name="connsiteY9" fmla="*/ 380384 h 381146"/>
                <a:gd name="connsiteX10" fmla="*/ 11434 w 381146"/>
                <a:gd name="connsiteY10" fmla="*/ 380384 h 381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1146" h="381146">
                  <a:moveTo>
                    <a:pt x="11434" y="380384"/>
                  </a:moveTo>
                  <a:cubicBezTo>
                    <a:pt x="11434" y="380384"/>
                    <a:pt x="32779" y="327024"/>
                    <a:pt x="55647" y="298057"/>
                  </a:cubicBezTo>
                  <a:cubicBezTo>
                    <a:pt x="78516" y="270614"/>
                    <a:pt x="118155" y="240122"/>
                    <a:pt x="182188" y="202008"/>
                  </a:cubicBezTo>
                  <a:cubicBezTo>
                    <a:pt x="226401" y="176090"/>
                    <a:pt x="272139" y="150172"/>
                    <a:pt x="272139" y="150172"/>
                  </a:cubicBezTo>
                  <a:cubicBezTo>
                    <a:pt x="272139" y="150172"/>
                    <a:pt x="322450" y="109008"/>
                    <a:pt x="331597" y="96811"/>
                  </a:cubicBezTo>
                  <a:cubicBezTo>
                    <a:pt x="340745" y="86139"/>
                    <a:pt x="355991" y="60221"/>
                    <a:pt x="377335" y="11434"/>
                  </a:cubicBezTo>
                  <a:cubicBezTo>
                    <a:pt x="377335" y="66319"/>
                    <a:pt x="365138" y="113582"/>
                    <a:pt x="342269" y="151696"/>
                  </a:cubicBezTo>
                  <a:cubicBezTo>
                    <a:pt x="317876" y="189811"/>
                    <a:pt x="273663" y="229450"/>
                    <a:pt x="209631" y="272139"/>
                  </a:cubicBezTo>
                  <a:cubicBezTo>
                    <a:pt x="160844" y="304155"/>
                    <a:pt x="127303" y="327024"/>
                    <a:pt x="110532" y="342270"/>
                  </a:cubicBezTo>
                  <a:cubicBezTo>
                    <a:pt x="93762" y="357515"/>
                    <a:pt x="86139" y="369712"/>
                    <a:pt x="86139" y="380384"/>
                  </a:cubicBezTo>
                  <a:lnTo>
                    <a:pt x="11434" y="380384"/>
                  </a:lnTo>
                  <a:close/>
                </a:path>
              </a:pathLst>
            </a:custGeom>
            <a:solidFill>
              <a:srgbClr val="A6A6A6"/>
            </a:solidFill>
            <a:ln w="9525" cap="flat">
              <a:noFill/>
              <a:prstDash val="solid"/>
              <a:miter/>
            </a:ln>
          </p:spPr>
          <p:txBody>
            <a:bodyPr rtlCol="0" anchor="ctr"/>
            <a:lstStyle/>
            <a:p>
              <a:pPr defTabSz="896182">
                <a:defRPr/>
              </a:pPr>
              <a:endParaRPr lang="en-US" dirty="0">
                <a:solidFill>
                  <a:srgbClr val="1A1A1A"/>
                </a:solidFill>
                <a:latin typeface="Segoe UI"/>
              </a:endParaRPr>
            </a:p>
          </p:txBody>
        </p:sp>
      </p:grpSp>
    </p:spTree>
    <p:extLst>
      <p:ext uri="{BB962C8B-B14F-4D97-AF65-F5344CB8AC3E}">
        <p14:creationId xmlns:p14="http://schemas.microsoft.com/office/powerpoint/2010/main" val="3545356963"/>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Rectangle 94">
            <a:extLst>
              <a:ext uri="{FF2B5EF4-FFF2-40B4-BE49-F238E27FC236}">
                <a16:creationId xmlns:a16="http://schemas.microsoft.com/office/drawing/2014/main" id="{FCF14BDF-B452-4D32-A5A0-A1AD4F6B15FD}"/>
              </a:ext>
            </a:extLst>
          </p:cNvPr>
          <p:cNvSpPr/>
          <p:nvPr/>
        </p:nvSpPr>
        <p:spPr bwMode="auto">
          <a:xfrm>
            <a:off x="802498" y="3133828"/>
            <a:ext cx="10485728"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STORE</a:t>
            </a:r>
            <a:endParaRPr lang="en-US" sz="2400" b="1">
              <a:solidFill>
                <a:schemeClr val="tx1">
                  <a:lumMod val="50000"/>
                  <a:lumOff val="50000"/>
                </a:schemeClr>
              </a:solidFill>
              <a:ea typeface="Segoe UI" pitchFamily="34" charset="0"/>
              <a:cs typeface="Segoe UI" pitchFamily="34" charset="0"/>
            </a:endParaRPr>
          </a:p>
        </p:txBody>
      </p:sp>
      <p:sp>
        <p:nvSpPr>
          <p:cNvPr id="91" name="Rectangle 90">
            <a:extLst>
              <a:ext uri="{FF2B5EF4-FFF2-40B4-BE49-F238E27FC236}">
                <a16:creationId xmlns:a16="http://schemas.microsoft.com/office/drawing/2014/main" id="{D1CDC214-4E1D-40C7-AE60-10304584D57A}"/>
              </a:ext>
            </a:extLst>
          </p:cNvPr>
          <p:cNvSpPr/>
          <p:nvPr/>
        </p:nvSpPr>
        <p:spPr bwMode="auto">
          <a:xfrm>
            <a:off x="9831103" y="1636150"/>
            <a:ext cx="1413210"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VISUALIZE</a:t>
            </a:r>
            <a:endParaRPr lang="en-US" sz="2400" b="1">
              <a:solidFill>
                <a:schemeClr val="tx1">
                  <a:lumMod val="50000"/>
                  <a:lumOff val="50000"/>
                </a:schemeClr>
              </a:solidFill>
              <a:ea typeface="Segoe UI" pitchFamily="34" charset="0"/>
              <a:cs typeface="Segoe UI" pitchFamily="34" charset="0"/>
            </a:endParaRPr>
          </a:p>
        </p:txBody>
      </p:sp>
      <p:sp>
        <p:nvSpPr>
          <p:cNvPr id="5" name="Title 2">
            <a:extLst>
              <a:ext uri="{FF2B5EF4-FFF2-40B4-BE49-F238E27FC236}">
                <a16:creationId xmlns:a16="http://schemas.microsoft.com/office/drawing/2014/main" id="{8AD66CDD-4D30-458A-B0C3-3DDB42D5EF03}"/>
              </a:ext>
            </a:extLst>
          </p:cNvPr>
          <p:cNvSpPr txBox="1">
            <a:spLocks/>
          </p:cNvSpPr>
          <p:nvPr/>
        </p:nvSpPr>
        <p:spPr>
          <a:xfrm>
            <a:off x="489425" y="-757915"/>
            <a:ext cx="5555178" cy="757914"/>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endParaRPr lang="en-US"/>
          </a:p>
        </p:txBody>
      </p:sp>
      <p:sp>
        <p:nvSpPr>
          <p:cNvPr id="6" name="Rectangle 5">
            <a:extLst>
              <a:ext uri="{FF2B5EF4-FFF2-40B4-BE49-F238E27FC236}">
                <a16:creationId xmlns:a16="http://schemas.microsoft.com/office/drawing/2014/main" id="{F608A9AF-2172-430A-A048-0E42E62E1535}"/>
              </a:ext>
            </a:extLst>
          </p:cNvPr>
          <p:cNvSpPr/>
          <p:nvPr/>
        </p:nvSpPr>
        <p:spPr bwMode="auto">
          <a:xfrm>
            <a:off x="763109" y="1636150"/>
            <a:ext cx="2057109"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INGEST</a:t>
            </a:r>
            <a:endParaRPr lang="en-US" sz="2400" b="1">
              <a:solidFill>
                <a:schemeClr val="tx1">
                  <a:lumMod val="50000"/>
                  <a:lumOff val="50000"/>
                </a:schemeClr>
              </a:solidFill>
              <a:ea typeface="Segoe UI" pitchFamily="34" charset="0"/>
              <a:cs typeface="Segoe UI" pitchFamily="34" charset="0"/>
            </a:endParaRPr>
          </a:p>
        </p:txBody>
      </p:sp>
      <p:sp>
        <p:nvSpPr>
          <p:cNvPr id="8" name="Rectangle 7">
            <a:extLst>
              <a:ext uri="{FF2B5EF4-FFF2-40B4-BE49-F238E27FC236}">
                <a16:creationId xmlns:a16="http://schemas.microsoft.com/office/drawing/2014/main" id="{170FB63E-99E9-43E4-A4D5-CCB5FD9A85F1}"/>
              </a:ext>
            </a:extLst>
          </p:cNvPr>
          <p:cNvSpPr/>
          <p:nvPr/>
        </p:nvSpPr>
        <p:spPr bwMode="auto">
          <a:xfrm>
            <a:off x="3030107" y="1636150"/>
            <a:ext cx="2057109"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PREPARE</a:t>
            </a:r>
            <a:endParaRPr lang="en-US" sz="2400" b="1">
              <a:solidFill>
                <a:schemeClr val="tx1">
                  <a:lumMod val="50000"/>
                  <a:lumOff val="50000"/>
                </a:schemeClr>
              </a:solidFill>
              <a:ea typeface="Segoe UI" pitchFamily="34" charset="0"/>
              <a:cs typeface="Segoe UI" pitchFamily="34" charset="0"/>
            </a:endParaRPr>
          </a:p>
        </p:txBody>
      </p:sp>
      <p:sp>
        <p:nvSpPr>
          <p:cNvPr id="9" name="Rectangle 8">
            <a:extLst>
              <a:ext uri="{FF2B5EF4-FFF2-40B4-BE49-F238E27FC236}">
                <a16:creationId xmlns:a16="http://schemas.microsoft.com/office/drawing/2014/main" id="{07F387B8-1A81-4F0D-9875-3BB4223648CB}"/>
              </a:ext>
            </a:extLst>
          </p:cNvPr>
          <p:cNvSpPr/>
          <p:nvPr/>
        </p:nvSpPr>
        <p:spPr bwMode="auto">
          <a:xfrm>
            <a:off x="5297106" y="1636150"/>
            <a:ext cx="2057109"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TRANSFORM &amp; ENRICH</a:t>
            </a:r>
            <a:endParaRPr lang="en-US" sz="2400" b="1">
              <a:solidFill>
                <a:schemeClr val="tx1">
                  <a:lumMod val="50000"/>
                  <a:lumOff val="50000"/>
                </a:schemeClr>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2C66B68D-EBC5-4D15-868A-0320583AE1E5}"/>
              </a:ext>
            </a:extLst>
          </p:cNvPr>
          <p:cNvSpPr/>
          <p:nvPr/>
        </p:nvSpPr>
        <p:spPr bwMode="auto">
          <a:xfrm>
            <a:off x="7564104" y="1636150"/>
            <a:ext cx="2057109"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SERVE</a:t>
            </a:r>
            <a:endParaRPr lang="en-US" sz="2400" b="1">
              <a:solidFill>
                <a:schemeClr val="tx1">
                  <a:lumMod val="50000"/>
                  <a:lumOff val="50000"/>
                </a:schemeClr>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00DFB5E-1348-4628-B21C-32CA65355B33}"/>
              </a:ext>
            </a:extLst>
          </p:cNvPr>
          <p:cNvSpPr>
            <a:spLocks noGrp="1"/>
          </p:cNvSpPr>
          <p:nvPr>
            <p:ph type="title"/>
          </p:nvPr>
        </p:nvSpPr>
        <p:spPr>
          <a:xfrm>
            <a:off x="588263" y="457621"/>
            <a:ext cx="11018520" cy="543108"/>
          </a:xfrm>
        </p:spPr>
        <p:txBody>
          <a:bodyPr/>
          <a:lstStyle/>
          <a:p>
            <a:r>
              <a:rPr lang="en-US"/>
              <a:t>Modern Data Warehouse</a:t>
            </a:r>
          </a:p>
        </p:txBody>
      </p:sp>
      <p:sp>
        <p:nvSpPr>
          <p:cNvPr id="7" name="Arrow: Right 6">
            <a:extLst>
              <a:ext uri="{FF2B5EF4-FFF2-40B4-BE49-F238E27FC236}">
                <a16:creationId xmlns:a16="http://schemas.microsoft.com/office/drawing/2014/main" id="{7CD998C7-60A1-40AB-B1B0-29F3E84072DB}"/>
              </a:ext>
            </a:extLst>
          </p:cNvPr>
          <p:cNvSpPr/>
          <p:nvPr/>
        </p:nvSpPr>
        <p:spPr bwMode="auto">
          <a:xfrm>
            <a:off x="947688" y="2309118"/>
            <a:ext cx="10078648" cy="475105"/>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12287058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BCFD2D2-1668-48B2-9F1A-DBF9A87347DD}"/>
              </a:ext>
            </a:extLst>
          </p:cNvPr>
          <p:cNvPicPr>
            <a:picLocks noChangeAspect="1"/>
          </p:cNvPicPr>
          <p:nvPr/>
        </p:nvPicPr>
        <p:blipFill>
          <a:blip r:embed="rId3"/>
          <a:stretch>
            <a:fillRect/>
          </a:stretch>
        </p:blipFill>
        <p:spPr>
          <a:xfrm>
            <a:off x="1393795" y="1473519"/>
            <a:ext cx="9706546" cy="5260194"/>
          </a:xfrm>
          <a:prstGeom prst="rect">
            <a:avLst/>
          </a:prstGeom>
        </p:spPr>
      </p:pic>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Home Hub</a:t>
            </a:r>
          </a:p>
        </p:txBody>
      </p:sp>
      <p:sp>
        <p:nvSpPr>
          <p:cNvPr id="7" name="Text Placeholder 3">
            <a:extLst>
              <a:ext uri="{FF2B5EF4-FFF2-40B4-BE49-F238E27FC236}">
                <a16:creationId xmlns:a16="http://schemas.microsoft.com/office/drawing/2014/main" id="{4CA5C305-930D-4A6A-BA6A-29E7885EF756}"/>
              </a:ext>
            </a:extLst>
          </p:cNvPr>
          <p:cNvSpPr>
            <a:spLocks noGrp="1"/>
          </p:cNvSpPr>
          <p:nvPr>
            <p:ph type="body" sz="quarter" idx="11"/>
          </p:nvPr>
        </p:nvSpPr>
        <p:spPr>
          <a:xfrm>
            <a:off x="426425" y="1129914"/>
            <a:ext cx="11224328" cy="512274"/>
          </a:xfrm>
        </p:spPr>
        <p:txBody>
          <a:bodyPr/>
          <a:lstStyle/>
          <a:p>
            <a:r>
              <a:rPr lang="en-US" sz="1600" dirty="0"/>
              <a:t>It is a starting point for the activities with key links to tasks, artifacts, documentation and sample artifacts for learning purpose</a:t>
            </a:r>
          </a:p>
        </p:txBody>
      </p:sp>
      <p:sp>
        <p:nvSpPr>
          <p:cNvPr id="4" name="Rectangle 3">
            <a:extLst>
              <a:ext uri="{FF2B5EF4-FFF2-40B4-BE49-F238E27FC236}">
                <a16:creationId xmlns:a16="http://schemas.microsoft.com/office/drawing/2014/main" id="{25750DE1-25C2-4B7F-9055-9BAC4691EE3F}"/>
              </a:ext>
            </a:extLst>
          </p:cNvPr>
          <p:cNvSpPr/>
          <p:nvPr/>
        </p:nvSpPr>
        <p:spPr bwMode="auto">
          <a:xfrm>
            <a:off x="3101534" y="3318500"/>
            <a:ext cx="7800109" cy="1023152"/>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652670923"/>
      </p:ext>
    </p:extLst>
  </p:cSld>
  <p:clrMapOvr>
    <a:masterClrMapping/>
  </p:clrMapOvr>
  <p:transition>
    <p:fad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Rectangle 94">
            <a:extLst>
              <a:ext uri="{FF2B5EF4-FFF2-40B4-BE49-F238E27FC236}">
                <a16:creationId xmlns:a16="http://schemas.microsoft.com/office/drawing/2014/main" id="{FCF14BDF-B452-4D32-A5A0-A1AD4F6B15FD}"/>
              </a:ext>
            </a:extLst>
          </p:cNvPr>
          <p:cNvSpPr/>
          <p:nvPr/>
        </p:nvSpPr>
        <p:spPr bwMode="auto">
          <a:xfrm>
            <a:off x="1578426" y="5021696"/>
            <a:ext cx="10485728" cy="1706097"/>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STORE</a:t>
            </a:r>
            <a:endParaRPr lang="en-US" sz="2400" b="1">
              <a:solidFill>
                <a:schemeClr val="tx1">
                  <a:lumMod val="50000"/>
                  <a:lumOff val="50000"/>
                </a:schemeClr>
              </a:solidFill>
              <a:ea typeface="Segoe UI" pitchFamily="34" charset="0"/>
              <a:cs typeface="Segoe UI" pitchFamily="34" charset="0"/>
            </a:endParaRPr>
          </a:p>
        </p:txBody>
      </p:sp>
      <p:sp>
        <p:nvSpPr>
          <p:cNvPr id="91" name="Rectangle 90">
            <a:extLst>
              <a:ext uri="{FF2B5EF4-FFF2-40B4-BE49-F238E27FC236}">
                <a16:creationId xmlns:a16="http://schemas.microsoft.com/office/drawing/2014/main" id="{D1CDC214-4E1D-40C7-AE60-10304584D57A}"/>
              </a:ext>
            </a:extLst>
          </p:cNvPr>
          <p:cNvSpPr/>
          <p:nvPr/>
        </p:nvSpPr>
        <p:spPr bwMode="auto">
          <a:xfrm>
            <a:off x="10650944" y="437281"/>
            <a:ext cx="1413210"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VISUALIZE</a:t>
            </a:r>
            <a:endParaRPr lang="en-US" sz="2400" b="1">
              <a:solidFill>
                <a:schemeClr val="tx1">
                  <a:lumMod val="50000"/>
                  <a:lumOff val="50000"/>
                </a:schemeClr>
              </a:solidFill>
              <a:ea typeface="Segoe UI" pitchFamily="34" charset="0"/>
              <a:cs typeface="Segoe UI" pitchFamily="34" charset="0"/>
            </a:endParaRPr>
          </a:p>
        </p:txBody>
      </p:sp>
      <p:sp>
        <p:nvSpPr>
          <p:cNvPr id="5" name="Title 2">
            <a:extLst>
              <a:ext uri="{FF2B5EF4-FFF2-40B4-BE49-F238E27FC236}">
                <a16:creationId xmlns:a16="http://schemas.microsoft.com/office/drawing/2014/main" id="{8AD66CDD-4D30-458A-B0C3-3DDB42D5EF03}"/>
              </a:ext>
            </a:extLst>
          </p:cNvPr>
          <p:cNvSpPr txBox="1">
            <a:spLocks/>
          </p:cNvSpPr>
          <p:nvPr/>
        </p:nvSpPr>
        <p:spPr>
          <a:xfrm>
            <a:off x="489425" y="-757915"/>
            <a:ext cx="5555178" cy="757914"/>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r>
              <a:rPr lang="en-US"/>
              <a:t>Modern Data Warehouse</a:t>
            </a:r>
          </a:p>
        </p:txBody>
      </p:sp>
      <p:sp>
        <p:nvSpPr>
          <p:cNvPr id="6" name="Rectangle 5">
            <a:extLst>
              <a:ext uri="{FF2B5EF4-FFF2-40B4-BE49-F238E27FC236}">
                <a16:creationId xmlns:a16="http://schemas.microsoft.com/office/drawing/2014/main" id="{F608A9AF-2172-430A-A048-0E42E62E1535}"/>
              </a:ext>
            </a:extLst>
          </p:cNvPr>
          <p:cNvSpPr/>
          <p:nvPr/>
        </p:nvSpPr>
        <p:spPr bwMode="auto">
          <a:xfrm>
            <a:off x="1582950"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INGEST</a:t>
            </a:r>
            <a:endParaRPr lang="en-US" sz="2400" b="1">
              <a:solidFill>
                <a:schemeClr val="tx1">
                  <a:lumMod val="50000"/>
                  <a:lumOff val="50000"/>
                </a:schemeClr>
              </a:solidFill>
              <a:ea typeface="Segoe UI" pitchFamily="34" charset="0"/>
              <a:cs typeface="Segoe UI" pitchFamily="34" charset="0"/>
            </a:endParaRPr>
          </a:p>
        </p:txBody>
      </p:sp>
      <p:sp>
        <p:nvSpPr>
          <p:cNvPr id="8" name="Rectangle 7">
            <a:extLst>
              <a:ext uri="{FF2B5EF4-FFF2-40B4-BE49-F238E27FC236}">
                <a16:creationId xmlns:a16="http://schemas.microsoft.com/office/drawing/2014/main" id="{170FB63E-99E9-43E4-A4D5-CCB5FD9A85F1}"/>
              </a:ext>
            </a:extLst>
          </p:cNvPr>
          <p:cNvSpPr/>
          <p:nvPr/>
        </p:nvSpPr>
        <p:spPr bwMode="auto">
          <a:xfrm>
            <a:off x="3849948"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dirty="0">
                <a:solidFill>
                  <a:schemeClr val="tx1">
                    <a:lumMod val="50000"/>
                    <a:lumOff val="50000"/>
                  </a:schemeClr>
                </a:solidFill>
                <a:ea typeface="Segoe UI" pitchFamily="34" charset="0"/>
                <a:cs typeface="Segoe UI" pitchFamily="34" charset="0"/>
              </a:rPr>
              <a:t>PREPARE</a:t>
            </a:r>
            <a:endParaRPr lang="en-US" sz="2400" b="1" dirty="0">
              <a:solidFill>
                <a:schemeClr val="tx1">
                  <a:lumMod val="50000"/>
                  <a:lumOff val="50000"/>
                </a:schemeClr>
              </a:solidFill>
              <a:ea typeface="Segoe UI" pitchFamily="34" charset="0"/>
              <a:cs typeface="Segoe UI" pitchFamily="34" charset="0"/>
            </a:endParaRPr>
          </a:p>
        </p:txBody>
      </p:sp>
      <p:sp>
        <p:nvSpPr>
          <p:cNvPr id="9" name="Rectangle 8">
            <a:extLst>
              <a:ext uri="{FF2B5EF4-FFF2-40B4-BE49-F238E27FC236}">
                <a16:creationId xmlns:a16="http://schemas.microsoft.com/office/drawing/2014/main" id="{07F387B8-1A81-4F0D-9875-3BB4223648CB}"/>
              </a:ext>
            </a:extLst>
          </p:cNvPr>
          <p:cNvSpPr/>
          <p:nvPr/>
        </p:nvSpPr>
        <p:spPr bwMode="auto">
          <a:xfrm>
            <a:off x="6116947"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TRANSFORM &amp; ENRICH</a:t>
            </a:r>
            <a:endParaRPr lang="en-US" sz="2400" b="1">
              <a:solidFill>
                <a:schemeClr val="tx1">
                  <a:lumMod val="50000"/>
                  <a:lumOff val="50000"/>
                </a:schemeClr>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2C66B68D-EBC5-4D15-868A-0320583AE1E5}"/>
              </a:ext>
            </a:extLst>
          </p:cNvPr>
          <p:cNvSpPr/>
          <p:nvPr/>
        </p:nvSpPr>
        <p:spPr bwMode="auto">
          <a:xfrm>
            <a:off x="8383945"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SERVE</a:t>
            </a:r>
            <a:endParaRPr lang="en-US" sz="2400" b="1">
              <a:solidFill>
                <a:schemeClr val="tx1">
                  <a:lumMod val="50000"/>
                  <a:lumOff val="50000"/>
                </a:schemeClr>
              </a:soli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AFCE4EC1-6377-4916-8D27-3F2064FED3B1}"/>
              </a:ext>
            </a:extLst>
          </p:cNvPr>
          <p:cNvSpPr/>
          <p:nvPr/>
        </p:nvSpPr>
        <p:spPr bwMode="auto">
          <a:xfrm>
            <a:off x="1642571" y="1122995"/>
            <a:ext cx="10421582" cy="3605226"/>
          </a:xfrm>
          <a:prstGeom prst="rect">
            <a:avLst/>
          </a:prstGeom>
          <a:solidFill>
            <a:schemeClr val="bg1"/>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endParaRPr lang="en-US" b="1">
              <a:solidFill>
                <a:schemeClr val="tx2"/>
              </a:solidFill>
              <a:ea typeface="Segoe UI" pitchFamily="34" charset="0"/>
              <a:cs typeface="Segoe UI" pitchFamily="34" charset="0"/>
            </a:endParaRPr>
          </a:p>
        </p:txBody>
      </p:sp>
      <p:grpSp>
        <p:nvGrpSpPr>
          <p:cNvPr id="25" name="Group 24">
            <a:extLst>
              <a:ext uri="{FF2B5EF4-FFF2-40B4-BE49-F238E27FC236}">
                <a16:creationId xmlns:a16="http://schemas.microsoft.com/office/drawing/2014/main" id="{97F35014-8B23-4101-9AE6-F2FA710E841D}"/>
              </a:ext>
            </a:extLst>
          </p:cNvPr>
          <p:cNvGrpSpPr/>
          <p:nvPr/>
        </p:nvGrpSpPr>
        <p:grpSpPr>
          <a:xfrm>
            <a:off x="2150973" y="2578970"/>
            <a:ext cx="1017287" cy="1185864"/>
            <a:chOff x="2750837" y="5038424"/>
            <a:chExt cx="1017432" cy="1186032"/>
          </a:xfrm>
        </p:grpSpPr>
        <p:pic>
          <p:nvPicPr>
            <p:cNvPr id="22" name="Graphic 21">
              <a:extLst>
                <a:ext uri="{FF2B5EF4-FFF2-40B4-BE49-F238E27FC236}">
                  <a16:creationId xmlns:a16="http://schemas.microsoft.com/office/drawing/2014/main" id="{03A1B42A-E30F-44B1-915B-1061F8D53F2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016480" y="5038424"/>
              <a:ext cx="468443" cy="468443"/>
            </a:xfrm>
            <a:prstGeom prst="rect">
              <a:avLst/>
            </a:prstGeom>
          </p:spPr>
        </p:pic>
        <p:sp>
          <p:nvSpPr>
            <p:cNvPr id="23" name="TextBox 22">
              <a:extLst>
                <a:ext uri="{FF2B5EF4-FFF2-40B4-BE49-F238E27FC236}">
                  <a16:creationId xmlns:a16="http://schemas.microsoft.com/office/drawing/2014/main" id="{500CB214-A98C-4970-8799-FBD3E177BFEE}"/>
                </a:ext>
              </a:extLst>
            </p:cNvPr>
            <p:cNvSpPr txBox="1"/>
            <p:nvPr/>
          </p:nvSpPr>
          <p:spPr>
            <a:xfrm>
              <a:off x="2750837" y="5596540"/>
              <a:ext cx="1017432"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Pipelines</a:t>
              </a:r>
            </a:p>
          </p:txBody>
        </p:sp>
      </p:grpSp>
      <p:grpSp>
        <p:nvGrpSpPr>
          <p:cNvPr id="26" name="Group 25">
            <a:extLst>
              <a:ext uri="{FF2B5EF4-FFF2-40B4-BE49-F238E27FC236}">
                <a16:creationId xmlns:a16="http://schemas.microsoft.com/office/drawing/2014/main" id="{0B486371-1101-42D3-8694-480A4B427C1A}"/>
              </a:ext>
            </a:extLst>
          </p:cNvPr>
          <p:cNvGrpSpPr/>
          <p:nvPr/>
        </p:nvGrpSpPr>
        <p:grpSpPr>
          <a:xfrm>
            <a:off x="2936880" y="5188132"/>
            <a:ext cx="1747118" cy="1519759"/>
            <a:chOff x="2397239" y="5034521"/>
            <a:chExt cx="1747365" cy="1519974"/>
          </a:xfrm>
        </p:grpSpPr>
        <p:pic>
          <p:nvPicPr>
            <p:cNvPr id="27" name="Graphic 26">
              <a:extLst>
                <a:ext uri="{FF2B5EF4-FFF2-40B4-BE49-F238E27FC236}">
                  <a16:creationId xmlns:a16="http://schemas.microsoft.com/office/drawing/2014/main" id="{BC27C63B-4760-4E7F-9590-A9307913871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3012577" y="5034521"/>
              <a:ext cx="476250" cy="476250"/>
            </a:xfrm>
            <a:prstGeom prst="rect">
              <a:avLst/>
            </a:prstGeom>
          </p:spPr>
        </p:pic>
        <p:sp>
          <p:nvSpPr>
            <p:cNvPr id="28" name="TextBox 27">
              <a:extLst>
                <a:ext uri="{FF2B5EF4-FFF2-40B4-BE49-F238E27FC236}">
                  <a16:creationId xmlns:a16="http://schemas.microsoft.com/office/drawing/2014/main" id="{C2E213C4-75C5-4D90-9720-E3FC51B7B67F}"/>
                </a:ext>
              </a:extLst>
            </p:cNvPr>
            <p:cNvSpPr txBox="1"/>
            <p:nvPr/>
          </p:nvSpPr>
          <p:spPr>
            <a:xfrm>
              <a:off x="2397239" y="5596540"/>
              <a:ext cx="1747365" cy="957955"/>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ADLS Gen 2</a:t>
              </a:r>
            </a:p>
            <a:p>
              <a:pPr algn="ctr">
                <a:lnSpc>
                  <a:spcPct val="90000"/>
                </a:lnSpc>
                <a:spcAft>
                  <a:spcPts val="600"/>
                </a:spcAft>
              </a:pPr>
              <a:r>
                <a:rPr lang="en-US" sz="1200">
                  <a:gradFill>
                    <a:gsLst>
                      <a:gs pos="2917">
                        <a:schemeClr val="tx1"/>
                      </a:gs>
                      <a:gs pos="30000">
                        <a:schemeClr val="tx1"/>
                      </a:gs>
                    </a:gsLst>
                    <a:lin ang="5400000" scaled="0"/>
                  </a:gradFill>
                </a:rPr>
                <a:t>Storage Account</a:t>
              </a:r>
            </a:p>
            <a:p>
              <a:pPr algn="ctr">
                <a:lnSpc>
                  <a:spcPct val="90000"/>
                </a:lnSpc>
                <a:spcAft>
                  <a:spcPts val="600"/>
                </a:spcAft>
              </a:pPr>
              <a:r>
                <a:rPr lang="en-US" sz="1200">
                  <a:gradFill>
                    <a:gsLst>
                      <a:gs pos="2917">
                        <a:schemeClr val="tx1"/>
                      </a:gs>
                      <a:gs pos="30000">
                        <a:schemeClr val="tx1"/>
                      </a:gs>
                    </a:gsLst>
                    <a:lin ang="5400000" scaled="0"/>
                  </a:gradFill>
                </a:rPr>
                <a:t>Data Lake</a:t>
              </a:r>
            </a:p>
          </p:txBody>
        </p:sp>
      </p:grpSp>
      <p:cxnSp>
        <p:nvCxnSpPr>
          <p:cNvPr id="30" name="Connector: Elbow 29">
            <a:extLst>
              <a:ext uri="{FF2B5EF4-FFF2-40B4-BE49-F238E27FC236}">
                <a16:creationId xmlns:a16="http://schemas.microsoft.com/office/drawing/2014/main" id="{AB75EFE7-9EA2-4AE9-8102-747456F64FD8}"/>
              </a:ext>
            </a:extLst>
          </p:cNvPr>
          <p:cNvCxnSpPr>
            <a:cxnSpLocks/>
            <a:stCxn id="6" idx="2"/>
            <a:endCxn id="27" idx="0"/>
          </p:cNvCxnSpPr>
          <p:nvPr/>
        </p:nvCxnSpPr>
        <p:spPr>
          <a:xfrm rot="16200000" flipH="1">
            <a:off x="3052901" y="4450809"/>
            <a:ext cx="295927" cy="1178718"/>
          </a:xfrm>
          <a:prstGeom prst="bentConnector3">
            <a:avLst>
              <a:gd name="adj1" fmla="val 43564"/>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57" name="Group 56">
            <a:extLst>
              <a:ext uri="{FF2B5EF4-FFF2-40B4-BE49-F238E27FC236}">
                <a16:creationId xmlns:a16="http://schemas.microsoft.com/office/drawing/2014/main" id="{E37DF3F3-047F-4326-80F2-25E2F1AC6B02}"/>
              </a:ext>
            </a:extLst>
          </p:cNvPr>
          <p:cNvGrpSpPr/>
          <p:nvPr/>
        </p:nvGrpSpPr>
        <p:grpSpPr>
          <a:xfrm>
            <a:off x="3826091" y="1901404"/>
            <a:ext cx="1274462" cy="1189766"/>
            <a:chOff x="2612382" y="5034521"/>
            <a:chExt cx="1274643" cy="1189935"/>
          </a:xfrm>
        </p:grpSpPr>
        <p:pic>
          <p:nvPicPr>
            <p:cNvPr id="58" name="Graphic 57">
              <a:extLst>
                <a:ext uri="{FF2B5EF4-FFF2-40B4-BE49-F238E27FC236}">
                  <a16:creationId xmlns:a16="http://schemas.microsoft.com/office/drawing/2014/main" id="{A4161551-D0FC-4BCD-9411-B1F875C5DFA9}"/>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59" name="TextBox 58">
              <a:extLst>
                <a:ext uri="{FF2B5EF4-FFF2-40B4-BE49-F238E27FC236}">
                  <a16:creationId xmlns:a16="http://schemas.microsoft.com/office/drawing/2014/main" id="{7BE3CC81-352C-4062-94CC-851CBD91D2B6}"/>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(Serverless)</a:t>
              </a:r>
            </a:p>
          </p:txBody>
        </p:sp>
      </p:grpSp>
      <p:grpSp>
        <p:nvGrpSpPr>
          <p:cNvPr id="60" name="Group 59">
            <a:extLst>
              <a:ext uri="{FF2B5EF4-FFF2-40B4-BE49-F238E27FC236}">
                <a16:creationId xmlns:a16="http://schemas.microsoft.com/office/drawing/2014/main" id="{E81D1BA8-5794-4540-8FD9-0BFFF822E388}"/>
              </a:ext>
            </a:extLst>
          </p:cNvPr>
          <p:cNvGrpSpPr/>
          <p:nvPr/>
        </p:nvGrpSpPr>
        <p:grpSpPr>
          <a:xfrm>
            <a:off x="4745429" y="1891507"/>
            <a:ext cx="1274462" cy="1193329"/>
            <a:chOff x="2612382" y="5037574"/>
            <a:chExt cx="1274643" cy="1193499"/>
          </a:xfrm>
        </p:grpSpPr>
        <p:pic>
          <p:nvPicPr>
            <p:cNvPr id="61" name="Graphic 60">
              <a:extLst>
                <a:ext uri="{FF2B5EF4-FFF2-40B4-BE49-F238E27FC236}">
                  <a16:creationId xmlns:a16="http://schemas.microsoft.com/office/drawing/2014/main" id="{B334DE59-6BC9-4D05-BA1B-CF5A724C2898}"/>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3015630" y="5037574"/>
              <a:ext cx="470144" cy="470144"/>
            </a:xfrm>
            <a:prstGeom prst="rect">
              <a:avLst/>
            </a:prstGeom>
          </p:spPr>
        </p:pic>
        <p:sp>
          <p:nvSpPr>
            <p:cNvPr id="62" name="TextBox 61">
              <a:extLst>
                <a:ext uri="{FF2B5EF4-FFF2-40B4-BE49-F238E27FC236}">
                  <a16:creationId xmlns:a16="http://schemas.microsoft.com/office/drawing/2014/main" id="{589AC76D-2121-48E5-981B-8F70F58E04CA}"/>
                </a:ext>
              </a:extLst>
            </p:cNvPr>
            <p:cNvSpPr txBox="1"/>
            <p:nvPr/>
          </p:nvSpPr>
          <p:spPr>
            <a:xfrm>
              <a:off x="2612382" y="5596540"/>
              <a:ext cx="1274643" cy="634533"/>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Pipeline</a:t>
              </a:r>
            </a:p>
          </p:txBody>
        </p:sp>
      </p:grpSp>
      <p:cxnSp>
        <p:nvCxnSpPr>
          <p:cNvPr id="63" name="Connector: Elbow 62">
            <a:extLst>
              <a:ext uri="{FF2B5EF4-FFF2-40B4-BE49-F238E27FC236}">
                <a16:creationId xmlns:a16="http://schemas.microsoft.com/office/drawing/2014/main" id="{266A887A-5443-4AA5-B8D1-69110B4B171F}"/>
              </a:ext>
            </a:extLst>
          </p:cNvPr>
          <p:cNvCxnSpPr>
            <a:cxnSpLocks/>
            <a:stCxn id="27" idx="3"/>
            <a:endCxn id="8" idx="2"/>
          </p:cNvCxnSpPr>
          <p:nvPr/>
        </p:nvCxnSpPr>
        <p:spPr>
          <a:xfrm flipV="1">
            <a:off x="4028314" y="4892205"/>
            <a:ext cx="850189"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67" name="Group 66">
            <a:extLst>
              <a:ext uri="{FF2B5EF4-FFF2-40B4-BE49-F238E27FC236}">
                <a16:creationId xmlns:a16="http://schemas.microsoft.com/office/drawing/2014/main" id="{B9D836E3-D771-49EF-99EE-61903CF97691}"/>
              </a:ext>
            </a:extLst>
          </p:cNvPr>
          <p:cNvGrpSpPr/>
          <p:nvPr/>
        </p:nvGrpSpPr>
        <p:grpSpPr>
          <a:xfrm>
            <a:off x="7125632" y="1641342"/>
            <a:ext cx="1148205" cy="1192480"/>
            <a:chOff x="2660684" y="5038424"/>
            <a:chExt cx="1148368" cy="1192649"/>
          </a:xfrm>
        </p:grpSpPr>
        <p:pic>
          <p:nvPicPr>
            <p:cNvPr id="68" name="Graphic 67">
              <a:extLst>
                <a:ext uri="{FF2B5EF4-FFF2-40B4-BE49-F238E27FC236}">
                  <a16:creationId xmlns:a16="http://schemas.microsoft.com/office/drawing/2014/main" id="{B0146FD3-1EFD-4864-AFB6-0A3DB12836C3}"/>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3016480" y="5038424"/>
              <a:ext cx="468443" cy="468443"/>
            </a:xfrm>
            <a:prstGeom prst="rect">
              <a:avLst/>
            </a:prstGeom>
          </p:spPr>
        </p:pic>
        <p:sp>
          <p:nvSpPr>
            <p:cNvPr id="69" name="TextBox 68">
              <a:extLst>
                <a:ext uri="{FF2B5EF4-FFF2-40B4-BE49-F238E27FC236}">
                  <a16:creationId xmlns:a16="http://schemas.microsoft.com/office/drawing/2014/main" id="{E490E254-3B21-48ED-BFAD-B666615E5EC4}"/>
                </a:ext>
              </a:extLst>
            </p:cNvPr>
            <p:cNvSpPr txBox="1"/>
            <p:nvPr/>
          </p:nvSpPr>
          <p:spPr>
            <a:xfrm>
              <a:off x="2660684" y="5596540"/>
              <a:ext cx="1148368" cy="634533"/>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Pipeline</a:t>
              </a:r>
            </a:p>
          </p:txBody>
        </p:sp>
      </p:grpSp>
      <p:cxnSp>
        <p:nvCxnSpPr>
          <p:cNvPr id="73" name="Connector: Elbow 72">
            <a:extLst>
              <a:ext uri="{FF2B5EF4-FFF2-40B4-BE49-F238E27FC236}">
                <a16:creationId xmlns:a16="http://schemas.microsoft.com/office/drawing/2014/main" id="{607F29EA-A1C6-4E2C-B4FC-B8CF3E119EF4}"/>
              </a:ext>
            </a:extLst>
          </p:cNvPr>
          <p:cNvCxnSpPr>
            <a:cxnSpLocks/>
            <a:stCxn id="27" idx="3"/>
            <a:endCxn id="9" idx="2"/>
          </p:cNvCxnSpPr>
          <p:nvPr/>
        </p:nvCxnSpPr>
        <p:spPr>
          <a:xfrm flipV="1">
            <a:off x="4028313" y="4892205"/>
            <a:ext cx="3117188"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80" name="Group 79">
            <a:extLst>
              <a:ext uri="{FF2B5EF4-FFF2-40B4-BE49-F238E27FC236}">
                <a16:creationId xmlns:a16="http://schemas.microsoft.com/office/drawing/2014/main" id="{ED03BDFD-1E44-444B-A8D3-451A3DE14274}"/>
              </a:ext>
            </a:extLst>
          </p:cNvPr>
          <p:cNvGrpSpPr/>
          <p:nvPr/>
        </p:nvGrpSpPr>
        <p:grpSpPr>
          <a:xfrm>
            <a:off x="8818091" y="1637364"/>
            <a:ext cx="1274462" cy="1189766"/>
            <a:chOff x="2612382" y="5034521"/>
            <a:chExt cx="1274643" cy="1189935"/>
          </a:xfrm>
        </p:grpSpPr>
        <p:pic>
          <p:nvPicPr>
            <p:cNvPr id="81" name="Graphic 80">
              <a:extLst>
                <a:ext uri="{FF2B5EF4-FFF2-40B4-BE49-F238E27FC236}">
                  <a16:creationId xmlns:a16="http://schemas.microsoft.com/office/drawing/2014/main" id="{2EB6997E-1BF1-4F0B-842A-F4DF33024582}"/>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82" name="TextBox 81">
              <a:extLst>
                <a:ext uri="{FF2B5EF4-FFF2-40B4-BE49-F238E27FC236}">
                  <a16:creationId xmlns:a16="http://schemas.microsoft.com/office/drawing/2014/main" id="{9CAB725A-178F-4846-AA74-19A1BEEAF3BF}"/>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dirty="0">
                  <a:gradFill>
                    <a:gsLst>
                      <a:gs pos="2917">
                        <a:schemeClr val="tx1"/>
                      </a:gs>
                      <a:gs pos="30000">
                        <a:schemeClr val="tx1"/>
                      </a:gs>
                    </a:gsLst>
                    <a:lin ang="5400000" scaled="0"/>
                  </a:gradFill>
                </a:rPr>
                <a:t>Synapse SQL </a:t>
              </a:r>
              <a:r>
                <a:rPr lang="en-US" sz="1200" dirty="0">
                  <a:gradFill>
                    <a:gsLst>
                      <a:gs pos="2917">
                        <a:schemeClr val="tx1"/>
                      </a:gs>
                      <a:gs pos="30000">
                        <a:schemeClr val="tx1"/>
                      </a:gs>
                    </a:gsLst>
                    <a:lin ang="5400000" scaled="0"/>
                  </a:gradFill>
                </a:rPr>
                <a:t>(Dedicated)</a:t>
              </a:r>
            </a:p>
          </p:txBody>
        </p:sp>
      </p:grpSp>
      <p:grpSp>
        <p:nvGrpSpPr>
          <p:cNvPr id="88" name="Group 87">
            <a:extLst>
              <a:ext uri="{FF2B5EF4-FFF2-40B4-BE49-F238E27FC236}">
                <a16:creationId xmlns:a16="http://schemas.microsoft.com/office/drawing/2014/main" id="{C8CE92B3-8A38-4962-A1DA-EDB8EF6B9B00}"/>
              </a:ext>
            </a:extLst>
          </p:cNvPr>
          <p:cNvGrpSpPr/>
          <p:nvPr/>
        </p:nvGrpSpPr>
        <p:grpSpPr>
          <a:xfrm>
            <a:off x="10689860" y="2219706"/>
            <a:ext cx="1274462" cy="1229356"/>
            <a:chOff x="2612382" y="5071818"/>
            <a:chExt cx="1274643" cy="1229530"/>
          </a:xfrm>
        </p:grpSpPr>
        <p:pic>
          <p:nvPicPr>
            <p:cNvPr id="89" name="Graphic 88">
              <a:extLst>
                <a:ext uri="{FF2B5EF4-FFF2-40B4-BE49-F238E27FC236}">
                  <a16:creationId xmlns:a16="http://schemas.microsoft.com/office/drawing/2014/main" id="{7D4EE8C6-559E-482C-B9AA-BD8B44C485E3}"/>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3049874" y="5071818"/>
              <a:ext cx="401656" cy="401656"/>
            </a:xfrm>
            <a:prstGeom prst="rect">
              <a:avLst/>
            </a:prstGeom>
          </p:spPr>
        </p:pic>
        <p:sp>
          <p:nvSpPr>
            <p:cNvPr id="90" name="TextBox 89">
              <a:extLst>
                <a:ext uri="{FF2B5EF4-FFF2-40B4-BE49-F238E27FC236}">
                  <a16:creationId xmlns:a16="http://schemas.microsoft.com/office/drawing/2014/main" id="{2687718B-D561-4EEC-96AD-6263EECA15D3}"/>
                </a:ext>
              </a:extLst>
            </p:cNvPr>
            <p:cNvSpPr txBox="1"/>
            <p:nvPr/>
          </p:nvSpPr>
          <p:spPr>
            <a:xfrm>
              <a:off x="2612382" y="5596540"/>
              <a:ext cx="1274643" cy="704808"/>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Power BI</a:t>
              </a:r>
            </a:p>
            <a:p>
              <a:pPr algn="ctr">
                <a:lnSpc>
                  <a:spcPct val="90000"/>
                </a:lnSpc>
                <a:spcAft>
                  <a:spcPts val="600"/>
                </a:spcAft>
              </a:pPr>
              <a:endParaRPr lang="en-US" sz="1200">
                <a:gradFill>
                  <a:gsLst>
                    <a:gs pos="2917">
                      <a:schemeClr val="tx1"/>
                    </a:gs>
                    <a:gs pos="30000">
                      <a:schemeClr val="tx1"/>
                    </a:gs>
                  </a:gsLst>
                  <a:lin ang="5400000" scaled="0"/>
                </a:gradFill>
              </a:endParaRPr>
            </a:p>
          </p:txBody>
        </p:sp>
      </p:grpSp>
      <p:grpSp>
        <p:nvGrpSpPr>
          <p:cNvPr id="149" name="Group 148">
            <a:extLst>
              <a:ext uri="{FF2B5EF4-FFF2-40B4-BE49-F238E27FC236}">
                <a16:creationId xmlns:a16="http://schemas.microsoft.com/office/drawing/2014/main" id="{BE46F456-DB35-4301-8B3F-202F0BC8CB75}"/>
              </a:ext>
            </a:extLst>
          </p:cNvPr>
          <p:cNvGrpSpPr/>
          <p:nvPr/>
        </p:nvGrpSpPr>
        <p:grpSpPr>
          <a:xfrm>
            <a:off x="8818091" y="2978125"/>
            <a:ext cx="1274462" cy="1189766"/>
            <a:chOff x="2612382" y="5034521"/>
            <a:chExt cx="1274643" cy="1189935"/>
          </a:xfrm>
        </p:grpSpPr>
        <p:pic>
          <p:nvPicPr>
            <p:cNvPr id="150" name="Graphic 149">
              <a:extLst>
                <a:ext uri="{FF2B5EF4-FFF2-40B4-BE49-F238E27FC236}">
                  <a16:creationId xmlns:a16="http://schemas.microsoft.com/office/drawing/2014/main" id="{A0C6A189-9E83-440F-88C0-055D1C1A57DD}"/>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3015591" y="5034521"/>
              <a:ext cx="470221" cy="476250"/>
            </a:xfrm>
            <a:prstGeom prst="rect">
              <a:avLst/>
            </a:prstGeom>
          </p:spPr>
        </p:pic>
        <p:sp>
          <p:nvSpPr>
            <p:cNvPr id="151" name="TextBox 150">
              <a:extLst>
                <a:ext uri="{FF2B5EF4-FFF2-40B4-BE49-F238E27FC236}">
                  <a16:creationId xmlns:a16="http://schemas.microsoft.com/office/drawing/2014/main" id="{F885AA58-4BA7-4B73-9AB6-062C7339DF85}"/>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(Serverless)</a:t>
              </a:r>
            </a:p>
          </p:txBody>
        </p:sp>
      </p:grpSp>
      <p:cxnSp>
        <p:nvCxnSpPr>
          <p:cNvPr id="155" name="Connector: Elbow 154">
            <a:extLst>
              <a:ext uri="{FF2B5EF4-FFF2-40B4-BE49-F238E27FC236}">
                <a16:creationId xmlns:a16="http://schemas.microsoft.com/office/drawing/2014/main" id="{3947CB6D-34D9-4D7B-AF43-B99D0AD7029D}"/>
              </a:ext>
            </a:extLst>
          </p:cNvPr>
          <p:cNvCxnSpPr>
            <a:cxnSpLocks/>
            <a:stCxn id="27" idx="3"/>
            <a:endCxn id="10" idx="2"/>
          </p:cNvCxnSpPr>
          <p:nvPr/>
        </p:nvCxnSpPr>
        <p:spPr>
          <a:xfrm flipV="1">
            <a:off x="4028313" y="4892205"/>
            <a:ext cx="5384186"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C166E098-1CA3-4250-9653-2843C982B9D1}"/>
              </a:ext>
            </a:extLst>
          </p:cNvPr>
          <p:cNvSpPr txBox="1"/>
          <p:nvPr/>
        </p:nvSpPr>
        <p:spPr>
          <a:xfrm>
            <a:off x="4584021" y="2910451"/>
            <a:ext cx="595186" cy="461600"/>
          </a:xfrm>
          <a:prstGeom prst="rect">
            <a:avLst/>
          </a:prstGeom>
          <a:noFill/>
        </p:spPr>
        <p:txBody>
          <a:bodyPr wrap="square" lIns="182854" tIns="146284" rIns="182854" bIns="146284" rtlCol="0">
            <a:spAutoFit/>
          </a:bodyPr>
          <a:lstStyle/>
          <a:p>
            <a:pPr>
              <a:lnSpc>
                <a:spcPct val="90000"/>
              </a:lnSpc>
              <a:spcAft>
                <a:spcPts val="600"/>
              </a:spcAft>
            </a:pPr>
            <a:r>
              <a:rPr lang="en-US" sz="1200" dirty="0">
                <a:gradFill>
                  <a:gsLst>
                    <a:gs pos="2917">
                      <a:schemeClr val="tx1"/>
                    </a:gs>
                    <a:gs pos="30000">
                      <a:schemeClr val="tx1"/>
                    </a:gs>
                  </a:gsLst>
                  <a:lin ang="5400000" scaled="0"/>
                </a:gradFill>
              </a:rPr>
              <a:t>OR</a:t>
            </a:r>
          </a:p>
        </p:txBody>
      </p:sp>
      <p:grpSp>
        <p:nvGrpSpPr>
          <p:cNvPr id="85" name="Group 84">
            <a:extLst>
              <a:ext uri="{FF2B5EF4-FFF2-40B4-BE49-F238E27FC236}">
                <a16:creationId xmlns:a16="http://schemas.microsoft.com/office/drawing/2014/main" id="{5A5B0620-C0BB-4103-ACA2-4B9E440C4CA0}"/>
              </a:ext>
            </a:extLst>
          </p:cNvPr>
          <p:cNvGrpSpPr/>
          <p:nvPr/>
        </p:nvGrpSpPr>
        <p:grpSpPr>
          <a:xfrm>
            <a:off x="4248849" y="3311116"/>
            <a:ext cx="1274462" cy="1189763"/>
            <a:chOff x="2612382" y="5034521"/>
            <a:chExt cx="1274643" cy="1189932"/>
          </a:xfrm>
        </p:grpSpPr>
        <p:pic>
          <p:nvPicPr>
            <p:cNvPr id="86" name="Graphic 57">
              <a:extLst>
                <a:ext uri="{FF2B5EF4-FFF2-40B4-BE49-F238E27FC236}">
                  <a16:creationId xmlns:a16="http://schemas.microsoft.com/office/drawing/2014/main" id="{5791F666-1FE4-4725-9B63-6A2B13163684}"/>
                </a:ext>
              </a:extLst>
            </p:cNvPr>
            <p:cNvPicPr>
              <a:picLocks noChangeAspect="1"/>
            </p:cNvPicPr>
            <p:nvPr/>
          </p:nvPicPr>
          <p:blipFill>
            <a:blip r:embed="rId12">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87" name="TextBox 86">
              <a:extLst>
                <a:ext uri="{FF2B5EF4-FFF2-40B4-BE49-F238E27FC236}">
                  <a16:creationId xmlns:a16="http://schemas.microsoft.com/office/drawing/2014/main" id="{8A02CFCD-897A-47BC-A124-59E1B593246D}"/>
                </a:ext>
              </a:extLst>
            </p:cNvPr>
            <p:cNvSpPr txBox="1"/>
            <p:nvPr/>
          </p:nvSpPr>
          <p:spPr>
            <a:xfrm>
              <a:off x="2612382" y="5596540"/>
              <a:ext cx="1274643" cy="627913"/>
            </a:xfrm>
            <a:prstGeom prst="rect">
              <a:avLst/>
            </a:prstGeom>
            <a:noFill/>
          </p:spPr>
          <p:txBody>
            <a:bodyPr wrap="square" lIns="182854" tIns="146284" rIns="182854" bIns="146284" rtlCol="0">
              <a:spAutoFit/>
            </a:bodyPr>
            <a:lstStyle/>
            <a:p>
              <a:pPr algn="ctr">
                <a:lnSpc>
                  <a:spcPct val="90000"/>
                </a:lnSpc>
                <a:spcAft>
                  <a:spcPts val="600"/>
                </a:spcAft>
              </a:pPr>
              <a:r>
                <a:rPr lang="en-US" sz="1200" b="1" dirty="0">
                  <a:gradFill>
                    <a:gsLst>
                      <a:gs pos="2917">
                        <a:schemeClr val="tx1"/>
                      </a:gs>
                      <a:gs pos="30000">
                        <a:schemeClr val="tx1"/>
                      </a:gs>
                    </a:gsLst>
                    <a:lin ang="5400000" scaled="0"/>
                  </a:gradFill>
                </a:rPr>
                <a:t>Apache Spark</a:t>
              </a:r>
            </a:p>
          </p:txBody>
        </p:sp>
      </p:grpSp>
      <p:pic>
        <p:nvPicPr>
          <p:cNvPr id="93" name="Graphic 92">
            <a:extLst>
              <a:ext uri="{FF2B5EF4-FFF2-40B4-BE49-F238E27FC236}">
                <a16:creationId xmlns:a16="http://schemas.microsoft.com/office/drawing/2014/main" id="{950BC18E-750C-4B71-B634-C55CB6AC12D7}"/>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p:blipFill>
        <p:spPr>
          <a:xfrm>
            <a:off x="1818413" y="1247195"/>
            <a:ext cx="476183" cy="476183"/>
          </a:xfrm>
          <a:prstGeom prst="rect">
            <a:avLst/>
          </a:prstGeom>
        </p:spPr>
      </p:pic>
      <p:cxnSp>
        <p:nvCxnSpPr>
          <p:cNvPr id="42" name="Straight Connector 41">
            <a:extLst>
              <a:ext uri="{FF2B5EF4-FFF2-40B4-BE49-F238E27FC236}">
                <a16:creationId xmlns:a16="http://schemas.microsoft.com/office/drawing/2014/main" id="{5245D802-EA6E-4B7C-9EE0-7817965E8594}"/>
              </a:ext>
            </a:extLst>
          </p:cNvPr>
          <p:cNvCxnSpPr>
            <a:cxnSpLocks/>
          </p:cNvCxnSpPr>
          <p:nvPr/>
        </p:nvCxnSpPr>
        <p:spPr>
          <a:xfrm>
            <a:off x="3640059" y="1130254"/>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6186E06-BDE4-4163-99CD-CE440F0BA125}"/>
              </a:ext>
            </a:extLst>
          </p:cNvPr>
          <p:cNvCxnSpPr>
            <a:cxnSpLocks/>
          </p:cNvCxnSpPr>
          <p:nvPr/>
        </p:nvCxnSpPr>
        <p:spPr>
          <a:xfrm>
            <a:off x="3831533" y="1130254"/>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C11E1227-F937-4C9E-BE48-65C75A1E6F56}"/>
              </a:ext>
            </a:extLst>
          </p:cNvPr>
          <p:cNvCxnSpPr>
            <a:cxnSpLocks/>
          </p:cNvCxnSpPr>
          <p:nvPr/>
        </p:nvCxnSpPr>
        <p:spPr>
          <a:xfrm>
            <a:off x="5903501" y="11112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7FE93577-B564-4770-89A7-0B8B3C85EDA2}"/>
              </a:ext>
            </a:extLst>
          </p:cNvPr>
          <p:cNvCxnSpPr>
            <a:cxnSpLocks/>
          </p:cNvCxnSpPr>
          <p:nvPr/>
        </p:nvCxnSpPr>
        <p:spPr>
          <a:xfrm>
            <a:off x="6123547" y="11112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C149FD07-CFC5-4D57-8866-889AA73061E9}"/>
              </a:ext>
            </a:extLst>
          </p:cNvPr>
          <p:cNvCxnSpPr>
            <a:cxnSpLocks/>
          </p:cNvCxnSpPr>
          <p:nvPr/>
        </p:nvCxnSpPr>
        <p:spPr>
          <a:xfrm>
            <a:off x="8192363" y="1111228"/>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F6D0BF86-2493-4424-A743-CF7E3C48176B}"/>
              </a:ext>
            </a:extLst>
          </p:cNvPr>
          <p:cNvCxnSpPr>
            <a:cxnSpLocks/>
          </p:cNvCxnSpPr>
          <p:nvPr/>
        </p:nvCxnSpPr>
        <p:spPr>
          <a:xfrm>
            <a:off x="8383837" y="1111228"/>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6940DB23-03D2-4087-A4E4-082508B1A27D}"/>
              </a:ext>
            </a:extLst>
          </p:cNvPr>
          <p:cNvCxnSpPr>
            <a:cxnSpLocks/>
          </p:cNvCxnSpPr>
          <p:nvPr/>
        </p:nvCxnSpPr>
        <p:spPr>
          <a:xfrm>
            <a:off x="10449944" y="11207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6A09E77D-9864-490A-82E1-39ED67BB9E9E}"/>
              </a:ext>
            </a:extLst>
          </p:cNvPr>
          <p:cNvCxnSpPr>
            <a:cxnSpLocks/>
          </p:cNvCxnSpPr>
          <p:nvPr/>
        </p:nvCxnSpPr>
        <p:spPr>
          <a:xfrm>
            <a:off x="10641419" y="11207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A0145A4B-040C-4CCC-BF27-EE50A211DE5E}"/>
              </a:ext>
            </a:extLst>
          </p:cNvPr>
          <p:cNvSpPr/>
          <p:nvPr/>
        </p:nvSpPr>
        <p:spPr>
          <a:xfrm>
            <a:off x="2306104" y="1317602"/>
            <a:ext cx="3360059" cy="346521"/>
          </a:xfrm>
          <a:prstGeom prst="rect">
            <a:avLst/>
          </a:prstGeom>
          <a:solidFill>
            <a:schemeClr val="bg1"/>
          </a:solidFill>
        </p:spPr>
        <p:txBody>
          <a:bodyPr wrap="none">
            <a:spAutoFit/>
          </a:bodyPr>
          <a:lstStyle/>
          <a:p>
            <a:pPr defTabSz="932293" fontAlgn="base">
              <a:lnSpc>
                <a:spcPct val="90000"/>
              </a:lnSpc>
              <a:spcBef>
                <a:spcPct val="0"/>
              </a:spcBef>
              <a:spcAft>
                <a:spcPct val="0"/>
              </a:spcAft>
            </a:pPr>
            <a:r>
              <a:rPr lang="en-US" b="1">
                <a:solidFill>
                  <a:schemeClr val="tx2"/>
                </a:solidFill>
                <a:ea typeface="Segoe UI" pitchFamily="34" charset="0"/>
                <a:cs typeface="Segoe UI" pitchFamily="34" charset="0"/>
              </a:rPr>
              <a:t>AZURE SYNAPSE ANALYTICS</a:t>
            </a:r>
          </a:p>
        </p:txBody>
      </p:sp>
      <p:sp>
        <p:nvSpPr>
          <p:cNvPr id="55" name="Arrow: Right 54">
            <a:extLst>
              <a:ext uri="{FF2B5EF4-FFF2-40B4-BE49-F238E27FC236}">
                <a16:creationId xmlns:a16="http://schemas.microsoft.com/office/drawing/2014/main" id="{761DC93B-B105-4642-B9E0-F29C47C3E526}"/>
              </a:ext>
            </a:extLst>
          </p:cNvPr>
          <p:cNvSpPr/>
          <p:nvPr/>
        </p:nvSpPr>
        <p:spPr bwMode="auto">
          <a:xfrm>
            <a:off x="3552131"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6" name="Arrow: Right 115">
            <a:extLst>
              <a:ext uri="{FF2B5EF4-FFF2-40B4-BE49-F238E27FC236}">
                <a16:creationId xmlns:a16="http://schemas.microsoft.com/office/drawing/2014/main" id="{8C011AB4-E0DF-4E22-904B-FBEE9119E3FC}"/>
              </a:ext>
            </a:extLst>
          </p:cNvPr>
          <p:cNvSpPr/>
          <p:nvPr/>
        </p:nvSpPr>
        <p:spPr bwMode="auto">
          <a:xfrm>
            <a:off x="5875580"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7" name="Arrow: Right 116">
            <a:extLst>
              <a:ext uri="{FF2B5EF4-FFF2-40B4-BE49-F238E27FC236}">
                <a16:creationId xmlns:a16="http://schemas.microsoft.com/office/drawing/2014/main" id="{A5AD10B9-C583-4572-94B0-D2255046662D}"/>
              </a:ext>
            </a:extLst>
          </p:cNvPr>
          <p:cNvSpPr/>
          <p:nvPr/>
        </p:nvSpPr>
        <p:spPr bwMode="auto">
          <a:xfrm>
            <a:off x="8085121"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8" name="Arrow: Right 117">
            <a:extLst>
              <a:ext uri="{FF2B5EF4-FFF2-40B4-BE49-F238E27FC236}">
                <a16:creationId xmlns:a16="http://schemas.microsoft.com/office/drawing/2014/main" id="{8C10096F-B147-452D-8A14-299BF96B6C6D}"/>
              </a:ext>
            </a:extLst>
          </p:cNvPr>
          <p:cNvSpPr/>
          <p:nvPr/>
        </p:nvSpPr>
        <p:spPr bwMode="auto">
          <a:xfrm>
            <a:off x="10385922"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0" name="Arrow: Right 119">
            <a:extLst>
              <a:ext uri="{FF2B5EF4-FFF2-40B4-BE49-F238E27FC236}">
                <a16:creationId xmlns:a16="http://schemas.microsoft.com/office/drawing/2014/main" id="{CE37F92E-E716-405A-B233-04C7090463A5}"/>
              </a:ext>
            </a:extLst>
          </p:cNvPr>
          <p:cNvSpPr/>
          <p:nvPr/>
        </p:nvSpPr>
        <p:spPr bwMode="auto">
          <a:xfrm>
            <a:off x="1253213" y="2705536"/>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24" name="Group 123">
            <a:extLst>
              <a:ext uri="{FF2B5EF4-FFF2-40B4-BE49-F238E27FC236}">
                <a16:creationId xmlns:a16="http://schemas.microsoft.com/office/drawing/2014/main" id="{7973E965-55D7-4B30-9745-B4502393E588}"/>
              </a:ext>
            </a:extLst>
          </p:cNvPr>
          <p:cNvGrpSpPr/>
          <p:nvPr/>
        </p:nvGrpSpPr>
        <p:grpSpPr>
          <a:xfrm>
            <a:off x="7067085" y="3305668"/>
            <a:ext cx="1274462" cy="1189766"/>
            <a:chOff x="2612382" y="5034521"/>
            <a:chExt cx="1274643" cy="1189935"/>
          </a:xfrm>
        </p:grpSpPr>
        <p:pic>
          <p:nvPicPr>
            <p:cNvPr id="125" name="Graphic 149">
              <a:extLst>
                <a:ext uri="{FF2B5EF4-FFF2-40B4-BE49-F238E27FC236}">
                  <a16:creationId xmlns:a16="http://schemas.microsoft.com/office/drawing/2014/main" id="{93CFEF97-B34E-4110-BF0B-413E70A052C2}"/>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3015591" y="5034521"/>
              <a:ext cx="470221" cy="476250"/>
            </a:xfrm>
            <a:prstGeom prst="rect">
              <a:avLst/>
            </a:prstGeom>
          </p:spPr>
        </p:pic>
        <p:sp>
          <p:nvSpPr>
            <p:cNvPr id="126" name="TextBox 125">
              <a:extLst>
                <a:ext uri="{FF2B5EF4-FFF2-40B4-BE49-F238E27FC236}">
                  <a16:creationId xmlns:a16="http://schemas.microsoft.com/office/drawing/2014/main" id="{8DF7044A-8746-43A3-86B9-5C22145D2E33}"/>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(Serverless)</a:t>
              </a:r>
            </a:p>
          </p:txBody>
        </p:sp>
      </p:grpSp>
      <p:grpSp>
        <p:nvGrpSpPr>
          <p:cNvPr id="127" name="Group 126">
            <a:extLst>
              <a:ext uri="{FF2B5EF4-FFF2-40B4-BE49-F238E27FC236}">
                <a16:creationId xmlns:a16="http://schemas.microsoft.com/office/drawing/2014/main" id="{A1288399-D5B4-43C4-8082-C6C5C18E4D08}"/>
              </a:ext>
            </a:extLst>
          </p:cNvPr>
          <p:cNvGrpSpPr/>
          <p:nvPr/>
        </p:nvGrpSpPr>
        <p:grpSpPr>
          <a:xfrm>
            <a:off x="6128563" y="3304551"/>
            <a:ext cx="1274462" cy="1189763"/>
            <a:chOff x="2612382" y="5034521"/>
            <a:chExt cx="1274643" cy="1189932"/>
          </a:xfrm>
        </p:grpSpPr>
        <p:pic>
          <p:nvPicPr>
            <p:cNvPr id="128" name="Graphic 57">
              <a:extLst>
                <a:ext uri="{FF2B5EF4-FFF2-40B4-BE49-F238E27FC236}">
                  <a16:creationId xmlns:a16="http://schemas.microsoft.com/office/drawing/2014/main" id="{FAE1090B-BB4D-43DD-8514-DEC363155D88}"/>
                </a:ext>
              </a:extLst>
            </p:cNvPr>
            <p:cNvPicPr>
              <a:picLocks noChangeAspect="1"/>
            </p:cNvPicPr>
            <p:nvPr/>
          </p:nvPicPr>
          <p:blipFill>
            <a:blip r:embed="rId12">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129" name="TextBox 128">
              <a:extLst>
                <a:ext uri="{FF2B5EF4-FFF2-40B4-BE49-F238E27FC236}">
                  <a16:creationId xmlns:a16="http://schemas.microsoft.com/office/drawing/2014/main" id="{8E90D64F-0D60-404D-BA6D-D37E95A0118B}"/>
                </a:ext>
              </a:extLst>
            </p:cNvPr>
            <p:cNvSpPr txBox="1"/>
            <p:nvPr/>
          </p:nvSpPr>
          <p:spPr>
            <a:xfrm>
              <a:off x="2612382" y="5596540"/>
              <a:ext cx="1274643" cy="627913"/>
            </a:xfrm>
            <a:prstGeom prst="rect">
              <a:avLst/>
            </a:prstGeom>
            <a:noFill/>
          </p:spPr>
          <p:txBody>
            <a:bodyPr wrap="square" lIns="182854" tIns="146284" rIns="182854" bIns="146284" rtlCol="0">
              <a:spAutoFit/>
            </a:bodyPr>
            <a:lstStyle/>
            <a:p>
              <a:pPr algn="ctr">
                <a:lnSpc>
                  <a:spcPct val="90000"/>
                </a:lnSpc>
                <a:spcAft>
                  <a:spcPts val="600"/>
                </a:spcAft>
              </a:pPr>
              <a:r>
                <a:rPr lang="en-US" sz="1200" b="1" dirty="0">
                  <a:gradFill>
                    <a:gsLst>
                      <a:gs pos="2917">
                        <a:schemeClr val="tx1"/>
                      </a:gs>
                      <a:gs pos="30000">
                        <a:schemeClr val="tx1"/>
                      </a:gs>
                    </a:gsLst>
                    <a:lin ang="5400000" scaled="0"/>
                  </a:gradFill>
                </a:rPr>
                <a:t>Apache Spark</a:t>
              </a:r>
            </a:p>
          </p:txBody>
        </p:sp>
      </p:grpSp>
      <p:grpSp>
        <p:nvGrpSpPr>
          <p:cNvPr id="130" name="Group 129">
            <a:extLst>
              <a:ext uri="{FF2B5EF4-FFF2-40B4-BE49-F238E27FC236}">
                <a16:creationId xmlns:a16="http://schemas.microsoft.com/office/drawing/2014/main" id="{FAEBF8DC-3E16-4685-8EC2-99128EFB2B55}"/>
              </a:ext>
            </a:extLst>
          </p:cNvPr>
          <p:cNvGrpSpPr/>
          <p:nvPr/>
        </p:nvGrpSpPr>
        <p:grpSpPr>
          <a:xfrm>
            <a:off x="6091105" y="1637439"/>
            <a:ext cx="1274462" cy="1189766"/>
            <a:chOff x="2612382" y="5034521"/>
            <a:chExt cx="1274643" cy="1189935"/>
          </a:xfrm>
        </p:grpSpPr>
        <p:pic>
          <p:nvPicPr>
            <p:cNvPr id="131" name="Graphic 57">
              <a:extLst>
                <a:ext uri="{FF2B5EF4-FFF2-40B4-BE49-F238E27FC236}">
                  <a16:creationId xmlns:a16="http://schemas.microsoft.com/office/drawing/2014/main" id="{9152D512-4EB3-4303-97C0-80CC350783E6}"/>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132" name="TextBox 131">
              <a:extLst>
                <a:ext uri="{FF2B5EF4-FFF2-40B4-BE49-F238E27FC236}">
                  <a16:creationId xmlns:a16="http://schemas.microsoft.com/office/drawing/2014/main" id="{91F8165F-204A-4964-9FBF-780475E14A6A}"/>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dirty="0">
                  <a:gradFill>
                    <a:gsLst>
                      <a:gs pos="2917">
                        <a:schemeClr val="tx1"/>
                      </a:gs>
                      <a:gs pos="30000">
                        <a:schemeClr val="tx1"/>
                      </a:gs>
                    </a:gsLst>
                    <a:lin ang="5400000" scaled="0"/>
                  </a:gradFill>
                </a:rPr>
                <a:t>Synapse SQL </a:t>
              </a:r>
              <a:r>
                <a:rPr lang="en-US" sz="1200" dirty="0">
                  <a:gradFill>
                    <a:gsLst>
                      <a:gs pos="2917">
                        <a:schemeClr val="tx1"/>
                      </a:gs>
                      <a:gs pos="30000">
                        <a:schemeClr val="tx1"/>
                      </a:gs>
                    </a:gsLst>
                    <a:lin ang="5400000" scaled="0"/>
                  </a:gradFill>
                </a:rPr>
                <a:t>(Dedicated)</a:t>
              </a:r>
            </a:p>
          </p:txBody>
        </p:sp>
      </p:grpSp>
      <p:sp>
        <p:nvSpPr>
          <p:cNvPr id="133" name="TextBox 132">
            <a:extLst>
              <a:ext uri="{FF2B5EF4-FFF2-40B4-BE49-F238E27FC236}">
                <a16:creationId xmlns:a16="http://schemas.microsoft.com/office/drawing/2014/main" id="{1CF54385-E716-4CBE-BC11-F0FE0C4EB928}"/>
              </a:ext>
            </a:extLst>
          </p:cNvPr>
          <p:cNvSpPr txBox="1"/>
          <p:nvPr/>
        </p:nvSpPr>
        <p:spPr>
          <a:xfrm>
            <a:off x="6909521" y="2913563"/>
            <a:ext cx="595186" cy="461600"/>
          </a:xfrm>
          <a:prstGeom prst="rect">
            <a:avLst/>
          </a:prstGeom>
          <a:noFill/>
        </p:spPr>
        <p:txBody>
          <a:bodyPr wrap="square" lIns="182854" tIns="146284" rIns="182854" bIns="146284" rtlCol="0">
            <a:spAutoFit/>
          </a:bodyPr>
          <a:lstStyle/>
          <a:p>
            <a:pPr>
              <a:lnSpc>
                <a:spcPct val="90000"/>
              </a:lnSpc>
              <a:spcAft>
                <a:spcPts val="600"/>
              </a:spcAft>
            </a:pPr>
            <a:r>
              <a:rPr lang="en-US" sz="1200">
                <a:gradFill>
                  <a:gsLst>
                    <a:gs pos="2917">
                      <a:schemeClr val="tx1"/>
                    </a:gs>
                    <a:gs pos="30000">
                      <a:schemeClr val="tx1"/>
                    </a:gs>
                  </a:gsLst>
                  <a:lin ang="5400000" scaled="0"/>
                </a:gradFill>
              </a:rPr>
              <a:t>OR</a:t>
            </a:r>
          </a:p>
        </p:txBody>
      </p:sp>
      <p:cxnSp>
        <p:nvCxnSpPr>
          <p:cNvPr id="3" name="Straight Connector 2">
            <a:extLst>
              <a:ext uri="{FF2B5EF4-FFF2-40B4-BE49-F238E27FC236}">
                <a16:creationId xmlns:a16="http://schemas.microsoft.com/office/drawing/2014/main" id="{238FEE79-B352-47EB-9B36-172EB8F6A4F0}"/>
              </a:ext>
            </a:extLst>
          </p:cNvPr>
          <p:cNvCxnSpPr/>
          <p:nvPr/>
        </p:nvCxnSpPr>
        <p:spPr>
          <a:xfrm>
            <a:off x="2404547" y="1577288"/>
            <a:ext cx="9547744" cy="0"/>
          </a:xfrm>
          <a:prstGeom prst="line">
            <a:avLst/>
          </a:prstGeom>
          <a:ln>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606C0F09-8878-4361-B3D0-D2E2DD2967B0}"/>
              </a:ext>
            </a:extLst>
          </p:cNvPr>
          <p:cNvSpPr txBox="1"/>
          <p:nvPr/>
        </p:nvSpPr>
        <p:spPr>
          <a:xfrm>
            <a:off x="-181628" y="2574514"/>
            <a:ext cx="1522474" cy="683143"/>
          </a:xfrm>
          <a:prstGeom prst="rect">
            <a:avLst/>
          </a:prstGeom>
          <a:noFill/>
        </p:spPr>
        <p:txBody>
          <a:bodyPr wrap="square" lIns="182854" tIns="146284" rIns="182854" bIns="146284" rtlCol="0">
            <a:spAutoFit/>
          </a:bodyPr>
          <a:lstStyle/>
          <a:p>
            <a:pPr algn="ctr">
              <a:lnSpc>
                <a:spcPct val="90000"/>
              </a:lnSpc>
              <a:spcAft>
                <a:spcPts val="600"/>
              </a:spcAft>
            </a:pPr>
            <a:r>
              <a:rPr lang="en-US" sz="1400" b="1" dirty="0">
                <a:gradFill>
                  <a:gsLst>
                    <a:gs pos="2917">
                      <a:schemeClr val="tx1"/>
                    </a:gs>
                    <a:gs pos="30000">
                      <a:schemeClr val="tx1"/>
                    </a:gs>
                  </a:gsLst>
                  <a:lin ang="5400000" scaled="0"/>
                </a:gradFill>
              </a:rPr>
              <a:t>Data </a:t>
            </a:r>
            <a:br>
              <a:rPr lang="en-US" sz="1400" b="1" dirty="0">
                <a:gradFill>
                  <a:gsLst>
                    <a:gs pos="2917">
                      <a:schemeClr val="tx1"/>
                    </a:gs>
                    <a:gs pos="30000">
                      <a:schemeClr val="tx1"/>
                    </a:gs>
                  </a:gsLst>
                  <a:lin ang="5400000" scaled="0"/>
                </a:gradFill>
              </a:rPr>
            </a:br>
            <a:r>
              <a:rPr lang="en-US" sz="1400" b="1" dirty="0">
                <a:gradFill>
                  <a:gsLst>
                    <a:gs pos="2917">
                      <a:schemeClr val="tx1"/>
                    </a:gs>
                    <a:gs pos="30000">
                      <a:schemeClr val="tx1"/>
                    </a:gs>
                  </a:gsLst>
                  <a:lin ang="5400000" scaled="0"/>
                </a:gradFill>
              </a:rPr>
              <a:t>Sources</a:t>
            </a:r>
            <a:endParaRPr lang="en-US" sz="1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9550052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ppt_x"/>
                                          </p:val>
                                        </p:tav>
                                        <p:tav tm="100000">
                                          <p:val>
                                            <p:strVal val="#ppt_x"/>
                                          </p:val>
                                        </p:tav>
                                      </p:tavLst>
                                    </p:anim>
                                    <p:anim calcmode="lin" valueType="num">
                                      <p:cBhvr additive="base">
                                        <p:cTn id="8" dur="500" fill="hold"/>
                                        <p:tgtEl>
                                          <p:spTgt spid="2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93"/>
                                        </p:tgtEl>
                                        <p:attrNameLst>
                                          <p:attrName>style.visibility</p:attrName>
                                        </p:attrNameLst>
                                      </p:cBhvr>
                                      <p:to>
                                        <p:strVal val="visible"/>
                                      </p:to>
                                    </p:set>
                                    <p:anim calcmode="lin" valueType="num">
                                      <p:cBhvr additive="base">
                                        <p:cTn id="11" dur="500" fill="hold"/>
                                        <p:tgtEl>
                                          <p:spTgt spid="93"/>
                                        </p:tgtEl>
                                        <p:attrNameLst>
                                          <p:attrName>ppt_x</p:attrName>
                                        </p:attrNameLst>
                                      </p:cBhvr>
                                      <p:tavLst>
                                        <p:tav tm="0">
                                          <p:val>
                                            <p:strVal val="#ppt_x"/>
                                          </p:val>
                                        </p:tav>
                                        <p:tav tm="100000">
                                          <p:val>
                                            <p:strVal val="#ppt_x"/>
                                          </p:val>
                                        </p:tav>
                                      </p:tavLst>
                                    </p:anim>
                                    <p:anim calcmode="lin" valueType="num">
                                      <p:cBhvr additive="base">
                                        <p:cTn id="12" dur="500" fill="hold"/>
                                        <p:tgtEl>
                                          <p:spTgt spid="93"/>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500" fill="hold"/>
                                        <p:tgtEl>
                                          <p:spTgt spid="3"/>
                                        </p:tgtEl>
                                        <p:attrNameLst>
                                          <p:attrName>ppt_x</p:attrName>
                                        </p:attrNameLst>
                                      </p:cBhvr>
                                      <p:tavLst>
                                        <p:tav tm="0">
                                          <p:val>
                                            <p:strVal val="#ppt_x"/>
                                          </p:val>
                                        </p:tav>
                                        <p:tav tm="100000">
                                          <p:val>
                                            <p:strVal val="#ppt_x"/>
                                          </p:val>
                                        </p:tav>
                                      </p:tavLst>
                                    </p:anim>
                                    <p:anim calcmode="lin" valueType="num">
                                      <p:cBhvr additive="base">
                                        <p:cTn id="16" dur="500" fill="hold"/>
                                        <p:tgtEl>
                                          <p:spTgt spid="3"/>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ppt_x"/>
                                          </p:val>
                                        </p:tav>
                                        <p:tav tm="100000">
                                          <p:val>
                                            <p:strVal val="#ppt_x"/>
                                          </p:val>
                                        </p:tav>
                                      </p:tavLst>
                                    </p:anim>
                                    <p:anim calcmode="lin" valueType="num">
                                      <p:cBhvr additive="base">
                                        <p:cTn id="26" dur="500" fill="hold"/>
                                        <p:tgtEl>
                                          <p:spTgt spid="6"/>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42"/>
                                        </p:tgtEl>
                                        <p:attrNameLst>
                                          <p:attrName>style.visibility</p:attrName>
                                        </p:attrNameLst>
                                      </p:cBhvr>
                                      <p:to>
                                        <p:strVal val="visible"/>
                                      </p:to>
                                    </p:set>
                                    <p:anim calcmode="lin" valueType="num">
                                      <p:cBhvr additive="base">
                                        <p:cTn id="29" dur="500" fill="hold"/>
                                        <p:tgtEl>
                                          <p:spTgt spid="42"/>
                                        </p:tgtEl>
                                        <p:attrNameLst>
                                          <p:attrName>ppt_x</p:attrName>
                                        </p:attrNameLst>
                                      </p:cBhvr>
                                      <p:tavLst>
                                        <p:tav tm="0">
                                          <p:val>
                                            <p:strVal val="#ppt_x"/>
                                          </p:val>
                                        </p:tav>
                                        <p:tav tm="100000">
                                          <p:val>
                                            <p:strVal val="#ppt_x"/>
                                          </p:val>
                                        </p:tav>
                                      </p:tavLst>
                                    </p:anim>
                                    <p:anim calcmode="lin" valueType="num">
                                      <p:cBhvr additive="base">
                                        <p:cTn id="30" dur="500" fill="hold"/>
                                        <p:tgtEl>
                                          <p:spTgt spid="42"/>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8"/>
                                        </p:tgtEl>
                                        <p:attrNameLst>
                                          <p:attrName>style.visibility</p:attrName>
                                        </p:attrNameLst>
                                      </p:cBhvr>
                                      <p:to>
                                        <p:strVal val="visible"/>
                                      </p:to>
                                    </p:set>
                                    <p:anim calcmode="lin" valueType="num">
                                      <p:cBhvr additive="base">
                                        <p:cTn id="39" dur="500" fill="hold"/>
                                        <p:tgtEl>
                                          <p:spTgt spid="8"/>
                                        </p:tgtEl>
                                        <p:attrNameLst>
                                          <p:attrName>ppt_x</p:attrName>
                                        </p:attrNameLst>
                                      </p:cBhvr>
                                      <p:tavLst>
                                        <p:tav tm="0">
                                          <p:val>
                                            <p:strVal val="#ppt_x"/>
                                          </p:val>
                                        </p:tav>
                                        <p:tav tm="100000">
                                          <p:val>
                                            <p:strVal val="#ppt_x"/>
                                          </p:val>
                                        </p:tav>
                                      </p:tavLst>
                                    </p:anim>
                                    <p:anim calcmode="lin" valueType="num">
                                      <p:cBhvr additive="base">
                                        <p:cTn id="40" dur="500" fill="hold"/>
                                        <p:tgtEl>
                                          <p:spTgt spid="8"/>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57"/>
                                        </p:tgtEl>
                                        <p:attrNameLst>
                                          <p:attrName>style.visibility</p:attrName>
                                        </p:attrNameLst>
                                      </p:cBhvr>
                                      <p:to>
                                        <p:strVal val="visible"/>
                                      </p:to>
                                    </p:set>
                                    <p:anim calcmode="lin" valueType="num">
                                      <p:cBhvr additive="base">
                                        <p:cTn id="43" dur="500" fill="hold"/>
                                        <p:tgtEl>
                                          <p:spTgt spid="57"/>
                                        </p:tgtEl>
                                        <p:attrNameLst>
                                          <p:attrName>ppt_x</p:attrName>
                                        </p:attrNameLst>
                                      </p:cBhvr>
                                      <p:tavLst>
                                        <p:tav tm="0">
                                          <p:val>
                                            <p:strVal val="#ppt_x"/>
                                          </p:val>
                                        </p:tav>
                                        <p:tav tm="100000">
                                          <p:val>
                                            <p:strVal val="#ppt_x"/>
                                          </p:val>
                                        </p:tav>
                                      </p:tavLst>
                                    </p:anim>
                                    <p:anim calcmode="lin" valueType="num">
                                      <p:cBhvr additive="base">
                                        <p:cTn id="44" dur="500" fill="hold"/>
                                        <p:tgtEl>
                                          <p:spTgt spid="57"/>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60"/>
                                        </p:tgtEl>
                                        <p:attrNameLst>
                                          <p:attrName>style.visibility</p:attrName>
                                        </p:attrNameLst>
                                      </p:cBhvr>
                                      <p:to>
                                        <p:strVal val="visible"/>
                                      </p:to>
                                    </p:set>
                                    <p:anim calcmode="lin" valueType="num">
                                      <p:cBhvr additive="base">
                                        <p:cTn id="47" dur="500" fill="hold"/>
                                        <p:tgtEl>
                                          <p:spTgt spid="60"/>
                                        </p:tgtEl>
                                        <p:attrNameLst>
                                          <p:attrName>ppt_x</p:attrName>
                                        </p:attrNameLst>
                                      </p:cBhvr>
                                      <p:tavLst>
                                        <p:tav tm="0">
                                          <p:val>
                                            <p:strVal val="#ppt_x"/>
                                          </p:val>
                                        </p:tav>
                                        <p:tav tm="100000">
                                          <p:val>
                                            <p:strVal val="#ppt_x"/>
                                          </p:val>
                                        </p:tav>
                                      </p:tavLst>
                                    </p:anim>
                                    <p:anim calcmode="lin" valueType="num">
                                      <p:cBhvr additive="base">
                                        <p:cTn id="48" dur="500" fill="hold"/>
                                        <p:tgtEl>
                                          <p:spTgt spid="60"/>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84"/>
                                        </p:tgtEl>
                                        <p:attrNameLst>
                                          <p:attrName>style.visibility</p:attrName>
                                        </p:attrNameLst>
                                      </p:cBhvr>
                                      <p:to>
                                        <p:strVal val="visible"/>
                                      </p:to>
                                    </p:set>
                                    <p:anim calcmode="lin" valueType="num">
                                      <p:cBhvr additive="base">
                                        <p:cTn id="51" dur="500" fill="hold"/>
                                        <p:tgtEl>
                                          <p:spTgt spid="84"/>
                                        </p:tgtEl>
                                        <p:attrNameLst>
                                          <p:attrName>ppt_x</p:attrName>
                                        </p:attrNameLst>
                                      </p:cBhvr>
                                      <p:tavLst>
                                        <p:tav tm="0">
                                          <p:val>
                                            <p:strVal val="#ppt_x"/>
                                          </p:val>
                                        </p:tav>
                                        <p:tav tm="100000">
                                          <p:val>
                                            <p:strVal val="#ppt_x"/>
                                          </p:val>
                                        </p:tav>
                                      </p:tavLst>
                                    </p:anim>
                                    <p:anim calcmode="lin" valueType="num">
                                      <p:cBhvr additive="base">
                                        <p:cTn id="52" dur="500" fill="hold"/>
                                        <p:tgtEl>
                                          <p:spTgt spid="84"/>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85"/>
                                        </p:tgtEl>
                                        <p:attrNameLst>
                                          <p:attrName>style.visibility</p:attrName>
                                        </p:attrNameLst>
                                      </p:cBhvr>
                                      <p:to>
                                        <p:strVal val="visible"/>
                                      </p:to>
                                    </p:set>
                                    <p:anim calcmode="lin" valueType="num">
                                      <p:cBhvr additive="base">
                                        <p:cTn id="55" dur="500" fill="hold"/>
                                        <p:tgtEl>
                                          <p:spTgt spid="85"/>
                                        </p:tgtEl>
                                        <p:attrNameLst>
                                          <p:attrName>ppt_x</p:attrName>
                                        </p:attrNameLst>
                                      </p:cBhvr>
                                      <p:tavLst>
                                        <p:tav tm="0">
                                          <p:val>
                                            <p:strVal val="#ppt_x"/>
                                          </p:val>
                                        </p:tav>
                                        <p:tav tm="100000">
                                          <p:val>
                                            <p:strVal val="#ppt_x"/>
                                          </p:val>
                                        </p:tav>
                                      </p:tavLst>
                                    </p:anim>
                                    <p:anim calcmode="lin" valueType="num">
                                      <p:cBhvr additive="base">
                                        <p:cTn id="56" dur="500" fill="hold"/>
                                        <p:tgtEl>
                                          <p:spTgt spid="85"/>
                                        </p:tgtEl>
                                        <p:attrNameLst>
                                          <p:attrName>ppt_y</p:attrName>
                                        </p:attrNameLst>
                                      </p:cBhvr>
                                      <p:tavLst>
                                        <p:tav tm="0">
                                          <p:val>
                                            <p:strVal val="1+#ppt_h/2"/>
                                          </p:val>
                                        </p:tav>
                                        <p:tav tm="100000">
                                          <p:val>
                                            <p:strVal val="#ppt_y"/>
                                          </p:val>
                                        </p:tav>
                                      </p:tavLst>
                                    </p:anim>
                                  </p:childTnLst>
                                </p:cTn>
                              </p:par>
                              <p:par>
                                <p:cTn id="57" presetID="2" presetClass="entr" presetSubtype="4" fill="hold" nodeType="withEffect">
                                  <p:stCondLst>
                                    <p:cond delay="0"/>
                                  </p:stCondLst>
                                  <p:childTnLst>
                                    <p:set>
                                      <p:cBhvr>
                                        <p:cTn id="58" dur="1" fill="hold">
                                          <p:stCondLst>
                                            <p:cond delay="0"/>
                                          </p:stCondLst>
                                        </p:cTn>
                                        <p:tgtEl>
                                          <p:spTgt spid="104"/>
                                        </p:tgtEl>
                                        <p:attrNameLst>
                                          <p:attrName>style.visibility</p:attrName>
                                        </p:attrNameLst>
                                      </p:cBhvr>
                                      <p:to>
                                        <p:strVal val="visible"/>
                                      </p:to>
                                    </p:set>
                                    <p:anim calcmode="lin" valueType="num">
                                      <p:cBhvr additive="base">
                                        <p:cTn id="59" dur="500" fill="hold"/>
                                        <p:tgtEl>
                                          <p:spTgt spid="104"/>
                                        </p:tgtEl>
                                        <p:attrNameLst>
                                          <p:attrName>ppt_x</p:attrName>
                                        </p:attrNameLst>
                                      </p:cBhvr>
                                      <p:tavLst>
                                        <p:tav tm="0">
                                          <p:val>
                                            <p:strVal val="#ppt_x"/>
                                          </p:val>
                                        </p:tav>
                                        <p:tav tm="100000">
                                          <p:val>
                                            <p:strVal val="#ppt_x"/>
                                          </p:val>
                                        </p:tav>
                                      </p:tavLst>
                                    </p:anim>
                                    <p:anim calcmode="lin" valueType="num">
                                      <p:cBhvr additive="base">
                                        <p:cTn id="60" dur="500" fill="hold"/>
                                        <p:tgtEl>
                                          <p:spTgt spid="104"/>
                                        </p:tgtEl>
                                        <p:attrNameLst>
                                          <p:attrName>ppt_y</p:attrName>
                                        </p:attrNameLst>
                                      </p:cBhvr>
                                      <p:tavLst>
                                        <p:tav tm="0">
                                          <p:val>
                                            <p:strVal val="1+#ppt_h/2"/>
                                          </p:val>
                                        </p:tav>
                                        <p:tav tm="100000">
                                          <p:val>
                                            <p:strVal val="#ppt_y"/>
                                          </p:val>
                                        </p:tav>
                                      </p:tavLst>
                                    </p:anim>
                                  </p:childTnLst>
                                </p:cTn>
                              </p:par>
                              <p:par>
                                <p:cTn id="61" presetID="2" presetClass="entr" presetSubtype="4" fill="hold" nodeType="withEffect">
                                  <p:stCondLst>
                                    <p:cond delay="0"/>
                                  </p:stCondLst>
                                  <p:childTnLst>
                                    <p:set>
                                      <p:cBhvr>
                                        <p:cTn id="62" dur="1" fill="hold">
                                          <p:stCondLst>
                                            <p:cond delay="0"/>
                                          </p:stCondLst>
                                        </p:cTn>
                                        <p:tgtEl>
                                          <p:spTgt spid="105"/>
                                        </p:tgtEl>
                                        <p:attrNameLst>
                                          <p:attrName>style.visibility</p:attrName>
                                        </p:attrNameLst>
                                      </p:cBhvr>
                                      <p:to>
                                        <p:strVal val="visible"/>
                                      </p:to>
                                    </p:set>
                                    <p:anim calcmode="lin" valueType="num">
                                      <p:cBhvr additive="base">
                                        <p:cTn id="63" dur="500" fill="hold"/>
                                        <p:tgtEl>
                                          <p:spTgt spid="105"/>
                                        </p:tgtEl>
                                        <p:attrNameLst>
                                          <p:attrName>ppt_x</p:attrName>
                                        </p:attrNameLst>
                                      </p:cBhvr>
                                      <p:tavLst>
                                        <p:tav tm="0">
                                          <p:val>
                                            <p:strVal val="#ppt_x"/>
                                          </p:val>
                                        </p:tav>
                                        <p:tav tm="100000">
                                          <p:val>
                                            <p:strVal val="#ppt_x"/>
                                          </p:val>
                                        </p:tav>
                                      </p:tavLst>
                                    </p:anim>
                                    <p:anim calcmode="lin" valueType="num">
                                      <p:cBhvr additive="base">
                                        <p:cTn id="64" dur="500" fill="hold"/>
                                        <p:tgtEl>
                                          <p:spTgt spid="105"/>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55"/>
                                        </p:tgtEl>
                                        <p:attrNameLst>
                                          <p:attrName>style.visibility</p:attrName>
                                        </p:attrNameLst>
                                      </p:cBhvr>
                                      <p:to>
                                        <p:strVal val="visible"/>
                                      </p:to>
                                    </p:set>
                                    <p:anim calcmode="lin" valueType="num">
                                      <p:cBhvr additive="base">
                                        <p:cTn id="67" dur="500" fill="hold"/>
                                        <p:tgtEl>
                                          <p:spTgt spid="55"/>
                                        </p:tgtEl>
                                        <p:attrNameLst>
                                          <p:attrName>ppt_x</p:attrName>
                                        </p:attrNameLst>
                                      </p:cBhvr>
                                      <p:tavLst>
                                        <p:tav tm="0">
                                          <p:val>
                                            <p:strVal val="#ppt_x"/>
                                          </p:val>
                                        </p:tav>
                                        <p:tav tm="100000">
                                          <p:val>
                                            <p:strVal val="#ppt_x"/>
                                          </p:val>
                                        </p:tav>
                                      </p:tavLst>
                                    </p:anim>
                                    <p:anim calcmode="lin" valueType="num">
                                      <p:cBhvr additive="base">
                                        <p:cTn id="68" dur="500" fill="hold"/>
                                        <p:tgtEl>
                                          <p:spTgt spid="55"/>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nodeType="clickEffect">
                                  <p:stCondLst>
                                    <p:cond delay="0"/>
                                  </p:stCondLst>
                                  <p:childTnLst>
                                    <p:set>
                                      <p:cBhvr>
                                        <p:cTn id="72" dur="1" fill="hold">
                                          <p:stCondLst>
                                            <p:cond delay="0"/>
                                          </p:stCondLst>
                                        </p:cTn>
                                        <p:tgtEl>
                                          <p:spTgt spid="106"/>
                                        </p:tgtEl>
                                        <p:attrNameLst>
                                          <p:attrName>style.visibility</p:attrName>
                                        </p:attrNameLst>
                                      </p:cBhvr>
                                      <p:to>
                                        <p:strVal val="visible"/>
                                      </p:to>
                                    </p:set>
                                    <p:anim calcmode="lin" valueType="num">
                                      <p:cBhvr additive="base">
                                        <p:cTn id="73" dur="500" fill="hold"/>
                                        <p:tgtEl>
                                          <p:spTgt spid="106"/>
                                        </p:tgtEl>
                                        <p:attrNameLst>
                                          <p:attrName>ppt_x</p:attrName>
                                        </p:attrNameLst>
                                      </p:cBhvr>
                                      <p:tavLst>
                                        <p:tav tm="0">
                                          <p:val>
                                            <p:strVal val="#ppt_x"/>
                                          </p:val>
                                        </p:tav>
                                        <p:tav tm="100000">
                                          <p:val>
                                            <p:strVal val="#ppt_x"/>
                                          </p:val>
                                        </p:tav>
                                      </p:tavLst>
                                    </p:anim>
                                    <p:anim calcmode="lin" valueType="num">
                                      <p:cBhvr additive="base">
                                        <p:cTn id="74" dur="500" fill="hold"/>
                                        <p:tgtEl>
                                          <p:spTgt spid="106"/>
                                        </p:tgtEl>
                                        <p:attrNameLst>
                                          <p:attrName>ppt_y</p:attrName>
                                        </p:attrNameLst>
                                      </p:cBhvr>
                                      <p:tavLst>
                                        <p:tav tm="0">
                                          <p:val>
                                            <p:strVal val="1+#ppt_h/2"/>
                                          </p:val>
                                        </p:tav>
                                        <p:tav tm="100000">
                                          <p:val>
                                            <p:strVal val="#ppt_y"/>
                                          </p:val>
                                        </p:tav>
                                      </p:tavLst>
                                    </p:anim>
                                  </p:childTnLst>
                                </p:cTn>
                              </p:par>
                              <p:par>
                                <p:cTn id="75" presetID="2" presetClass="entr" presetSubtype="4" fill="hold" grpId="0" nodeType="withEffect">
                                  <p:stCondLst>
                                    <p:cond delay="0"/>
                                  </p:stCondLst>
                                  <p:childTnLst>
                                    <p:set>
                                      <p:cBhvr>
                                        <p:cTn id="76" dur="1" fill="hold">
                                          <p:stCondLst>
                                            <p:cond delay="0"/>
                                          </p:stCondLst>
                                        </p:cTn>
                                        <p:tgtEl>
                                          <p:spTgt spid="116"/>
                                        </p:tgtEl>
                                        <p:attrNameLst>
                                          <p:attrName>style.visibility</p:attrName>
                                        </p:attrNameLst>
                                      </p:cBhvr>
                                      <p:to>
                                        <p:strVal val="visible"/>
                                      </p:to>
                                    </p:set>
                                    <p:anim calcmode="lin" valueType="num">
                                      <p:cBhvr additive="base">
                                        <p:cTn id="77" dur="500" fill="hold"/>
                                        <p:tgtEl>
                                          <p:spTgt spid="116"/>
                                        </p:tgtEl>
                                        <p:attrNameLst>
                                          <p:attrName>ppt_x</p:attrName>
                                        </p:attrNameLst>
                                      </p:cBhvr>
                                      <p:tavLst>
                                        <p:tav tm="0">
                                          <p:val>
                                            <p:strVal val="#ppt_x"/>
                                          </p:val>
                                        </p:tav>
                                        <p:tav tm="100000">
                                          <p:val>
                                            <p:strVal val="#ppt_x"/>
                                          </p:val>
                                        </p:tav>
                                      </p:tavLst>
                                    </p:anim>
                                    <p:anim calcmode="lin" valueType="num">
                                      <p:cBhvr additive="base">
                                        <p:cTn id="78" dur="500" fill="hold"/>
                                        <p:tgtEl>
                                          <p:spTgt spid="116"/>
                                        </p:tgtEl>
                                        <p:attrNameLst>
                                          <p:attrName>ppt_y</p:attrName>
                                        </p:attrNameLst>
                                      </p:cBhvr>
                                      <p:tavLst>
                                        <p:tav tm="0">
                                          <p:val>
                                            <p:strVal val="1+#ppt_h/2"/>
                                          </p:val>
                                        </p:tav>
                                        <p:tav tm="100000">
                                          <p:val>
                                            <p:strVal val="#ppt_y"/>
                                          </p:val>
                                        </p:tav>
                                      </p:tavLst>
                                    </p:anim>
                                  </p:childTnLst>
                                </p:cTn>
                              </p:par>
                              <p:par>
                                <p:cTn id="79" presetID="2" presetClass="entr" presetSubtype="4" fill="hold" grpId="0" nodeType="withEffect">
                                  <p:stCondLst>
                                    <p:cond delay="0"/>
                                  </p:stCondLst>
                                  <p:childTnLst>
                                    <p:set>
                                      <p:cBhvr>
                                        <p:cTn id="80" dur="1" fill="hold">
                                          <p:stCondLst>
                                            <p:cond delay="0"/>
                                          </p:stCondLst>
                                        </p:cTn>
                                        <p:tgtEl>
                                          <p:spTgt spid="9"/>
                                        </p:tgtEl>
                                        <p:attrNameLst>
                                          <p:attrName>style.visibility</p:attrName>
                                        </p:attrNameLst>
                                      </p:cBhvr>
                                      <p:to>
                                        <p:strVal val="visible"/>
                                      </p:to>
                                    </p:set>
                                    <p:anim calcmode="lin" valueType="num">
                                      <p:cBhvr additive="base">
                                        <p:cTn id="81" dur="500" fill="hold"/>
                                        <p:tgtEl>
                                          <p:spTgt spid="9"/>
                                        </p:tgtEl>
                                        <p:attrNameLst>
                                          <p:attrName>ppt_x</p:attrName>
                                        </p:attrNameLst>
                                      </p:cBhvr>
                                      <p:tavLst>
                                        <p:tav tm="0">
                                          <p:val>
                                            <p:strVal val="#ppt_x"/>
                                          </p:val>
                                        </p:tav>
                                        <p:tav tm="100000">
                                          <p:val>
                                            <p:strVal val="#ppt_x"/>
                                          </p:val>
                                        </p:tav>
                                      </p:tavLst>
                                    </p:anim>
                                    <p:anim calcmode="lin" valueType="num">
                                      <p:cBhvr additive="base">
                                        <p:cTn id="82" dur="500" fill="hold"/>
                                        <p:tgtEl>
                                          <p:spTgt spid="9"/>
                                        </p:tgtEl>
                                        <p:attrNameLst>
                                          <p:attrName>ppt_y</p:attrName>
                                        </p:attrNameLst>
                                      </p:cBhvr>
                                      <p:tavLst>
                                        <p:tav tm="0">
                                          <p:val>
                                            <p:strVal val="1+#ppt_h/2"/>
                                          </p:val>
                                        </p:tav>
                                        <p:tav tm="100000">
                                          <p:val>
                                            <p:strVal val="#ppt_y"/>
                                          </p:val>
                                        </p:tav>
                                      </p:tavLst>
                                    </p:anim>
                                  </p:childTnLst>
                                </p:cTn>
                              </p:par>
                              <p:par>
                                <p:cTn id="83" presetID="2" presetClass="entr" presetSubtype="4" fill="hold" nodeType="withEffect">
                                  <p:stCondLst>
                                    <p:cond delay="0"/>
                                  </p:stCondLst>
                                  <p:childTnLst>
                                    <p:set>
                                      <p:cBhvr>
                                        <p:cTn id="84" dur="1" fill="hold">
                                          <p:stCondLst>
                                            <p:cond delay="0"/>
                                          </p:stCondLst>
                                        </p:cTn>
                                        <p:tgtEl>
                                          <p:spTgt spid="67"/>
                                        </p:tgtEl>
                                        <p:attrNameLst>
                                          <p:attrName>style.visibility</p:attrName>
                                        </p:attrNameLst>
                                      </p:cBhvr>
                                      <p:to>
                                        <p:strVal val="visible"/>
                                      </p:to>
                                    </p:set>
                                    <p:anim calcmode="lin" valueType="num">
                                      <p:cBhvr additive="base">
                                        <p:cTn id="85" dur="500" fill="hold"/>
                                        <p:tgtEl>
                                          <p:spTgt spid="67"/>
                                        </p:tgtEl>
                                        <p:attrNameLst>
                                          <p:attrName>ppt_x</p:attrName>
                                        </p:attrNameLst>
                                      </p:cBhvr>
                                      <p:tavLst>
                                        <p:tav tm="0">
                                          <p:val>
                                            <p:strVal val="#ppt_x"/>
                                          </p:val>
                                        </p:tav>
                                        <p:tav tm="100000">
                                          <p:val>
                                            <p:strVal val="#ppt_x"/>
                                          </p:val>
                                        </p:tav>
                                      </p:tavLst>
                                    </p:anim>
                                    <p:anim calcmode="lin" valueType="num">
                                      <p:cBhvr additive="base">
                                        <p:cTn id="86" dur="500" fill="hold"/>
                                        <p:tgtEl>
                                          <p:spTgt spid="67"/>
                                        </p:tgtEl>
                                        <p:attrNameLst>
                                          <p:attrName>ppt_y</p:attrName>
                                        </p:attrNameLst>
                                      </p:cBhvr>
                                      <p:tavLst>
                                        <p:tav tm="0">
                                          <p:val>
                                            <p:strVal val="1+#ppt_h/2"/>
                                          </p:val>
                                        </p:tav>
                                        <p:tav tm="100000">
                                          <p:val>
                                            <p:strVal val="#ppt_y"/>
                                          </p:val>
                                        </p:tav>
                                      </p:tavLst>
                                    </p:anim>
                                  </p:childTnLst>
                                </p:cTn>
                              </p:par>
                              <p:par>
                                <p:cTn id="87" presetID="2" presetClass="entr" presetSubtype="4" fill="hold" nodeType="withEffect">
                                  <p:stCondLst>
                                    <p:cond delay="0"/>
                                  </p:stCondLst>
                                  <p:childTnLst>
                                    <p:set>
                                      <p:cBhvr>
                                        <p:cTn id="88" dur="1" fill="hold">
                                          <p:stCondLst>
                                            <p:cond delay="0"/>
                                          </p:stCondLst>
                                        </p:cTn>
                                        <p:tgtEl>
                                          <p:spTgt spid="111"/>
                                        </p:tgtEl>
                                        <p:attrNameLst>
                                          <p:attrName>style.visibility</p:attrName>
                                        </p:attrNameLst>
                                      </p:cBhvr>
                                      <p:to>
                                        <p:strVal val="visible"/>
                                      </p:to>
                                    </p:set>
                                    <p:anim calcmode="lin" valueType="num">
                                      <p:cBhvr additive="base">
                                        <p:cTn id="89" dur="500" fill="hold"/>
                                        <p:tgtEl>
                                          <p:spTgt spid="111"/>
                                        </p:tgtEl>
                                        <p:attrNameLst>
                                          <p:attrName>ppt_x</p:attrName>
                                        </p:attrNameLst>
                                      </p:cBhvr>
                                      <p:tavLst>
                                        <p:tav tm="0">
                                          <p:val>
                                            <p:strVal val="#ppt_x"/>
                                          </p:val>
                                        </p:tav>
                                        <p:tav tm="100000">
                                          <p:val>
                                            <p:strVal val="#ppt_x"/>
                                          </p:val>
                                        </p:tav>
                                      </p:tavLst>
                                    </p:anim>
                                    <p:anim calcmode="lin" valueType="num">
                                      <p:cBhvr additive="base">
                                        <p:cTn id="90" dur="500" fill="hold"/>
                                        <p:tgtEl>
                                          <p:spTgt spid="111"/>
                                        </p:tgtEl>
                                        <p:attrNameLst>
                                          <p:attrName>ppt_y</p:attrName>
                                        </p:attrNameLst>
                                      </p:cBhvr>
                                      <p:tavLst>
                                        <p:tav tm="0">
                                          <p:val>
                                            <p:strVal val="1+#ppt_h/2"/>
                                          </p:val>
                                        </p:tav>
                                        <p:tav tm="100000">
                                          <p:val>
                                            <p:strVal val="#ppt_y"/>
                                          </p:val>
                                        </p:tav>
                                      </p:tavLst>
                                    </p:anim>
                                  </p:childTnLst>
                                </p:cTn>
                              </p:par>
                              <p:par>
                                <p:cTn id="91" presetID="2" presetClass="entr" presetSubtype="4" fill="hold" nodeType="withEffect">
                                  <p:stCondLst>
                                    <p:cond delay="0"/>
                                  </p:stCondLst>
                                  <p:childTnLst>
                                    <p:set>
                                      <p:cBhvr>
                                        <p:cTn id="92" dur="1" fill="hold">
                                          <p:stCondLst>
                                            <p:cond delay="0"/>
                                          </p:stCondLst>
                                        </p:cTn>
                                        <p:tgtEl>
                                          <p:spTgt spid="127"/>
                                        </p:tgtEl>
                                        <p:attrNameLst>
                                          <p:attrName>style.visibility</p:attrName>
                                        </p:attrNameLst>
                                      </p:cBhvr>
                                      <p:to>
                                        <p:strVal val="visible"/>
                                      </p:to>
                                    </p:set>
                                    <p:anim calcmode="lin" valueType="num">
                                      <p:cBhvr additive="base">
                                        <p:cTn id="93" dur="500" fill="hold"/>
                                        <p:tgtEl>
                                          <p:spTgt spid="127"/>
                                        </p:tgtEl>
                                        <p:attrNameLst>
                                          <p:attrName>ppt_x</p:attrName>
                                        </p:attrNameLst>
                                      </p:cBhvr>
                                      <p:tavLst>
                                        <p:tav tm="0">
                                          <p:val>
                                            <p:strVal val="#ppt_x"/>
                                          </p:val>
                                        </p:tav>
                                        <p:tav tm="100000">
                                          <p:val>
                                            <p:strVal val="#ppt_x"/>
                                          </p:val>
                                        </p:tav>
                                      </p:tavLst>
                                    </p:anim>
                                    <p:anim calcmode="lin" valueType="num">
                                      <p:cBhvr additive="base">
                                        <p:cTn id="94" dur="500" fill="hold"/>
                                        <p:tgtEl>
                                          <p:spTgt spid="127"/>
                                        </p:tgtEl>
                                        <p:attrNameLst>
                                          <p:attrName>ppt_y</p:attrName>
                                        </p:attrNameLst>
                                      </p:cBhvr>
                                      <p:tavLst>
                                        <p:tav tm="0">
                                          <p:val>
                                            <p:strVal val="1+#ppt_h/2"/>
                                          </p:val>
                                        </p:tav>
                                        <p:tav tm="100000">
                                          <p:val>
                                            <p:strVal val="#ppt_y"/>
                                          </p:val>
                                        </p:tav>
                                      </p:tavLst>
                                    </p:anim>
                                  </p:childTnLst>
                                </p:cTn>
                              </p:par>
                              <p:par>
                                <p:cTn id="95" presetID="2" presetClass="entr" presetSubtype="4" fill="hold" nodeType="withEffect">
                                  <p:stCondLst>
                                    <p:cond delay="0"/>
                                  </p:stCondLst>
                                  <p:childTnLst>
                                    <p:set>
                                      <p:cBhvr>
                                        <p:cTn id="96" dur="1" fill="hold">
                                          <p:stCondLst>
                                            <p:cond delay="0"/>
                                          </p:stCondLst>
                                        </p:cTn>
                                        <p:tgtEl>
                                          <p:spTgt spid="130"/>
                                        </p:tgtEl>
                                        <p:attrNameLst>
                                          <p:attrName>style.visibility</p:attrName>
                                        </p:attrNameLst>
                                      </p:cBhvr>
                                      <p:to>
                                        <p:strVal val="visible"/>
                                      </p:to>
                                    </p:set>
                                    <p:anim calcmode="lin" valueType="num">
                                      <p:cBhvr additive="base">
                                        <p:cTn id="97" dur="500" fill="hold"/>
                                        <p:tgtEl>
                                          <p:spTgt spid="130"/>
                                        </p:tgtEl>
                                        <p:attrNameLst>
                                          <p:attrName>ppt_x</p:attrName>
                                        </p:attrNameLst>
                                      </p:cBhvr>
                                      <p:tavLst>
                                        <p:tav tm="0">
                                          <p:val>
                                            <p:strVal val="#ppt_x"/>
                                          </p:val>
                                        </p:tav>
                                        <p:tav tm="100000">
                                          <p:val>
                                            <p:strVal val="#ppt_x"/>
                                          </p:val>
                                        </p:tav>
                                      </p:tavLst>
                                    </p:anim>
                                    <p:anim calcmode="lin" valueType="num">
                                      <p:cBhvr additive="base">
                                        <p:cTn id="98" dur="500" fill="hold"/>
                                        <p:tgtEl>
                                          <p:spTgt spid="130"/>
                                        </p:tgtEl>
                                        <p:attrNameLst>
                                          <p:attrName>ppt_y</p:attrName>
                                        </p:attrNameLst>
                                      </p:cBhvr>
                                      <p:tavLst>
                                        <p:tav tm="0">
                                          <p:val>
                                            <p:strVal val="1+#ppt_h/2"/>
                                          </p:val>
                                        </p:tav>
                                        <p:tav tm="100000">
                                          <p:val>
                                            <p:strVal val="#ppt_y"/>
                                          </p:val>
                                        </p:tav>
                                      </p:tavLst>
                                    </p:anim>
                                  </p:childTnLst>
                                </p:cTn>
                              </p:par>
                              <p:par>
                                <p:cTn id="99" presetID="2" presetClass="entr" presetSubtype="4" fill="hold" grpId="0" nodeType="withEffect">
                                  <p:stCondLst>
                                    <p:cond delay="0"/>
                                  </p:stCondLst>
                                  <p:childTnLst>
                                    <p:set>
                                      <p:cBhvr>
                                        <p:cTn id="100" dur="1" fill="hold">
                                          <p:stCondLst>
                                            <p:cond delay="0"/>
                                          </p:stCondLst>
                                        </p:cTn>
                                        <p:tgtEl>
                                          <p:spTgt spid="133"/>
                                        </p:tgtEl>
                                        <p:attrNameLst>
                                          <p:attrName>style.visibility</p:attrName>
                                        </p:attrNameLst>
                                      </p:cBhvr>
                                      <p:to>
                                        <p:strVal val="visible"/>
                                      </p:to>
                                    </p:set>
                                    <p:anim calcmode="lin" valueType="num">
                                      <p:cBhvr additive="base">
                                        <p:cTn id="101" dur="500" fill="hold"/>
                                        <p:tgtEl>
                                          <p:spTgt spid="133"/>
                                        </p:tgtEl>
                                        <p:attrNameLst>
                                          <p:attrName>ppt_x</p:attrName>
                                        </p:attrNameLst>
                                      </p:cBhvr>
                                      <p:tavLst>
                                        <p:tav tm="0">
                                          <p:val>
                                            <p:strVal val="#ppt_x"/>
                                          </p:val>
                                        </p:tav>
                                        <p:tav tm="100000">
                                          <p:val>
                                            <p:strVal val="#ppt_x"/>
                                          </p:val>
                                        </p:tav>
                                      </p:tavLst>
                                    </p:anim>
                                    <p:anim calcmode="lin" valueType="num">
                                      <p:cBhvr additive="base">
                                        <p:cTn id="102" dur="500" fill="hold"/>
                                        <p:tgtEl>
                                          <p:spTgt spid="133"/>
                                        </p:tgtEl>
                                        <p:attrNameLst>
                                          <p:attrName>ppt_y</p:attrName>
                                        </p:attrNameLst>
                                      </p:cBhvr>
                                      <p:tavLst>
                                        <p:tav tm="0">
                                          <p:val>
                                            <p:strVal val="1+#ppt_h/2"/>
                                          </p:val>
                                        </p:tav>
                                        <p:tav tm="100000">
                                          <p:val>
                                            <p:strVal val="#ppt_y"/>
                                          </p:val>
                                        </p:tav>
                                      </p:tavLst>
                                    </p:anim>
                                  </p:childTnLst>
                                </p:cTn>
                              </p:par>
                              <p:par>
                                <p:cTn id="103" presetID="2" presetClass="entr" presetSubtype="4" fill="hold" nodeType="withEffect">
                                  <p:stCondLst>
                                    <p:cond delay="0"/>
                                  </p:stCondLst>
                                  <p:childTnLst>
                                    <p:set>
                                      <p:cBhvr>
                                        <p:cTn id="104" dur="1" fill="hold">
                                          <p:stCondLst>
                                            <p:cond delay="0"/>
                                          </p:stCondLst>
                                        </p:cTn>
                                        <p:tgtEl>
                                          <p:spTgt spid="124"/>
                                        </p:tgtEl>
                                        <p:attrNameLst>
                                          <p:attrName>style.visibility</p:attrName>
                                        </p:attrNameLst>
                                      </p:cBhvr>
                                      <p:to>
                                        <p:strVal val="visible"/>
                                      </p:to>
                                    </p:set>
                                    <p:anim calcmode="lin" valueType="num">
                                      <p:cBhvr additive="base">
                                        <p:cTn id="105" dur="500" fill="hold"/>
                                        <p:tgtEl>
                                          <p:spTgt spid="124"/>
                                        </p:tgtEl>
                                        <p:attrNameLst>
                                          <p:attrName>ppt_x</p:attrName>
                                        </p:attrNameLst>
                                      </p:cBhvr>
                                      <p:tavLst>
                                        <p:tav tm="0">
                                          <p:val>
                                            <p:strVal val="#ppt_x"/>
                                          </p:val>
                                        </p:tav>
                                        <p:tav tm="100000">
                                          <p:val>
                                            <p:strVal val="#ppt_x"/>
                                          </p:val>
                                        </p:tav>
                                      </p:tavLst>
                                    </p:anim>
                                    <p:anim calcmode="lin" valueType="num">
                                      <p:cBhvr additive="base">
                                        <p:cTn id="106" dur="500" fill="hold"/>
                                        <p:tgtEl>
                                          <p:spTgt spid="124"/>
                                        </p:tgtEl>
                                        <p:attrNameLst>
                                          <p:attrName>ppt_y</p:attrName>
                                        </p:attrNameLst>
                                      </p:cBhvr>
                                      <p:tavLst>
                                        <p:tav tm="0">
                                          <p:val>
                                            <p:strVal val="1+#ppt_h/2"/>
                                          </p:val>
                                        </p:tav>
                                        <p:tav tm="100000">
                                          <p:val>
                                            <p:strVal val="#ppt_y"/>
                                          </p:val>
                                        </p:tav>
                                      </p:tavLst>
                                    </p:anim>
                                  </p:childTnLst>
                                </p:cTn>
                              </p:par>
                            </p:childTnLst>
                          </p:cTn>
                        </p:par>
                      </p:childTnLst>
                    </p:cTn>
                  </p:par>
                  <p:par>
                    <p:cTn id="107" fill="hold">
                      <p:stCondLst>
                        <p:cond delay="indefinite"/>
                      </p:stCondLst>
                      <p:childTnLst>
                        <p:par>
                          <p:cTn id="108" fill="hold">
                            <p:stCondLst>
                              <p:cond delay="0"/>
                            </p:stCondLst>
                            <p:childTnLst>
                              <p:par>
                                <p:cTn id="109" presetID="2" presetClass="entr" presetSubtype="4" fill="hold" grpId="0" nodeType="clickEffect">
                                  <p:stCondLst>
                                    <p:cond delay="0"/>
                                  </p:stCondLst>
                                  <p:childTnLst>
                                    <p:set>
                                      <p:cBhvr>
                                        <p:cTn id="110" dur="1" fill="hold">
                                          <p:stCondLst>
                                            <p:cond delay="0"/>
                                          </p:stCondLst>
                                        </p:cTn>
                                        <p:tgtEl>
                                          <p:spTgt spid="10"/>
                                        </p:tgtEl>
                                        <p:attrNameLst>
                                          <p:attrName>style.visibility</p:attrName>
                                        </p:attrNameLst>
                                      </p:cBhvr>
                                      <p:to>
                                        <p:strVal val="visible"/>
                                      </p:to>
                                    </p:set>
                                    <p:anim calcmode="lin" valueType="num">
                                      <p:cBhvr additive="base">
                                        <p:cTn id="111" dur="500" fill="hold"/>
                                        <p:tgtEl>
                                          <p:spTgt spid="10"/>
                                        </p:tgtEl>
                                        <p:attrNameLst>
                                          <p:attrName>ppt_x</p:attrName>
                                        </p:attrNameLst>
                                      </p:cBhvr>
                                      <p:tavLst>
                                        <p:tav tm="0">
                                          <p:val>
                                            <p:strVal val="#ppt_x"/>
                                          </p:val>
                                        </p:tav>
                                        <p:tav tm="100000">
                                          <p:val>
                                            <p:strVal val="#ppt_x"/>
                                          </p:val>
                                        </p:tav>
                                      </p:tavLst>
                                    </p:anim>
                                    <p:anim calcmode="lin" valueType="num">
                                      <p:cBhvr additive="base">
                                        <p:cTn id="112" dur="500" fill="hold"/>
                                        <p:tgtEl>
                                          <p:spTgt spid="10"/>
                                        </p:tgtEl>
                                        <p:attrNameLst>
                                          <p:attrName>ppt_y</p:attrName>
                                        </p:attrNameLst>
                                      </p:cBhvr>
                                      <p:tavLst>
                                        <p:tav tm="0">
                                          <p:val>
                                            <p:strVal val="1+#ppt_h/2"/>
                                          </p:val>
                                        </p:tav>
                                        <p:tav tm="100000">
                                          <p:val>
                                            <p:strVal val="#ppt_y"/>
                                          </p:val>
                                        </p:tav>
                                      </p:tavLst>
                                    </p:anim>
                                  </p:childTnLst>
                                </p:cTn>
                              </p:par>
                              <p:par>
                                <p:cTn id="113" presetID="2" presetClass="entr" presetSubtype="4" fill="hold" nodeType="withEffect">
                                  <p:stCondLst>
                                    <p:cond delay="0"/>
                                  </p:stCondLst>
                                  <p:childTnLst>
                                    <p:set>
                                      <p:cBhvr>
                                        <p:cTn id="114" dur="1" fill="hold">
                                          <p:stCondLst>
                                            <p:cond delay="0"/>
                                          </p:stCondLst>
                                        </p:cTn>
                                        <p:tgtEl>
                                          <p:spTgt spid="80"/>
                                        </p:tgtEl>
                                        <p:attrNameLst>
                                          <p:attrName>style.visibility</p:attrName>
                                        </p:attrNameLst>
                                      </p:cBhvr>
                                      <p:to>
                                        <p:strVal val="visible"/>
                                      </p:to>
                                    </p:set>
                                    <p:anim calcmode="lin" valueType="num">
                                      <p:cBhvr additive="base">
                                        <p:cTn id="115" dur="500" fill="hold"/>
                                        <p:tgtEl>
                                          <p:spTgt spid="80"/>
                                        </p:tgtEl>
                                        <p:attrNameLst>
                                          <p:attrName>ppt_x</p:attrName>
                                        </p:attrNameLst>
                                      </p:cBhvr>
                                      <p:tavLst>
                                        <p:tav tm="0">
                                          <p:val>
                                            <p:strVal val="#ppt_x"/>
                                          </p:val>
                                        </p:tav>
                                        <p:tav tm="100000">
                                          <p:val>
                                            <p:strVal val="#ppt_x"/>
                                          </p:val>
                                        </p:tav>
                                      </p:tavLst>
                                    </p:anim>
                                    <p:anim calcmode="lin" valueType="num">
                                      <p:cBhvr additive="base">
                                        <p:cTn id="116" dur="500" fill="hold"/>
                                        <p:tgtEl>
                                          <p:spTgt spid="80"/>
                                        </p:tgtEl>
                                        <p:attrNameLst>
                                          <p:attrName>ppt_y</p:attrName>
                                        </p:attrNameLst>
                                      </p:cBhvr>
                                      <p:tavLst>
                                        <p:tav tm="0">
                                          <p:val>
                                            <p:strVal val="1+#ppt_h/2"/>
                                          </p:val>
                                        </p:tav>
                                        <p:tav tm="100000">
                                          <p:val>
                                            <p:strVal val="#ppt_y"/>
                                          </p:val>
                                        </p:tav>
                                      </p:tavLst>
                                    </p:anim>
                                  </p:childTnLst>
                                </p:cTn>
                              </p:par>
                              <p:par>
                                <p:cTn id="117" presetID="2" presetClass="entr" presetSubtype="4" fill="hold" nodeType="withEffect">
                                  <p:stCondLst>
                                    <p:cond delay="0"/>
                                  </p:stCondLst>
                                  <p:childTnLst>
                                    <p:set>
                                      <p:cBhvr>
                                        <p:cTn id="118" dur="1" fill="hold">
                                          <p:stCondLst>
                                            <p:cond delay="0"/>
                                          </p:stCondLst>
                                        </p:cTn>
                                        <p:tgtEl>
                                          <p:spTgt spid="149"/>
                                        </p:tgtEl>
                                        <p:attrNameLst>
                                          <p:attrName>style.visibility</p:attrName>
                                        </p:attrNameLst>
                                      </p:cBhvr>
                                      <p:to>
                                        <p:strVal val="visible"/>
                                      </p:to>
                                    </p:set>
                                    <p:anim calcmode="lin" valueType="num">
                                      <p:cBhvr additive="base">
                                        <p:cTn id="119" dur="500" fill="hold"/>
                                        <p:tgtEl>
                                          <p:spTgt spid="149"/>
                                        </p:tgtEl>
                                        <p:attrNameLst>
                                          <p:attrName>ppt_x</p:attrName>
                                        </p:attrNameLst>
                                      </p:cBhvr>
                                      <p:tavLst>
                                        <p:tav tm="0">
                                          <p:val>
                                            <p:strVal val="#ppt_x"/>
                                          </p:val>
                                        </p:tav>
                                        <p:tav tm="100000">
                                          <p:val>
                                            <p:strVal val="#ppt_x"/>
                                          </p:val>
                                        </p:tav>
                                      </p:tavLst>
                                    </p:anim>
                                    <p:anim calcmode="lin" valueType="num">
                                      <p:cBhvr additive="base">
                                        <p:cTn id="120" dur="500" fill="hold"/>
                                        <p:tgtEl>
                                          <p:spTgt spid="149"/>
                                        </p:tgtEl>
                                        <p:attrNameLst>
                                          <p:attrName>ppt_y</p:attrName>
                                        </p:attrNameLst>
                                      </p:cBhvr>
                                      <p:tavLst>
                                        <p:tav tm="0">
                                          <p:val>
                                            <p:strVal val="1+#ppt_h/2"/>
                                          </p:val>
                                        </p:tav>
                                        <p:tav tm="100000">
                                          <p:val>
                                            <p:strVal val="#ppt_y"/>
                                          </p:val>
                                        </p:tav>
                                      </p:tavLst>
                                    </p:anim>
                                  </p:childTnLst>
                                </p:cTn>
                              </p:par>
                              <p:par>
                                <p:cTn id="121" presetID="2" presetClass="entr" presetSubtype="4" fill="hold" nodeType="withEffect">
                                  <p:stCondLst>
                                    <p:cond delay="0"/>
                                  </p:stCondLst>
                                  <p:childTnLst>
                                    <p:set>
                                      <p:cBhvr>
                                        <p:cTn id="122" dur="1" fill="hold">
                                          <p:stCondLst>
                                            <p:cond delay="0"/>
                                          </p:stCondLst>
                                        </p:cTn>
                                        <p:tgtEl>
                                          <p:spTgt spid="112"/>
                                        </p:tgtEl>
                                        <p:attrNameLst>
                                          <p:attrName>style.visibility</p:attrName>
                                        </p:attrNameLst>
                                      </p:cBhvr>
                                      <p:to>
                                        <p:strVal val="visible"/>
                                      </p:to>
                                    </p:set>
                                    <p:anim calcmode="lin" valueType="num">
                                      <p:cBhvr additive="base">
                                        <p:cTn id="123" dur="500" fill="hold"/>
                                        <p:tgtEl>
                                          <p:spTgt spid="112"/>
                                        </p:tgtEl>
                                        <p:attrNameLst>
                                          <p:attrName>ppt_x</p:attrName>
                                        </p:attrNameLst>
                                      </p:cBhvr>
                                      <p:tavLst>
                                        <p:tav tm="0">
                                          <p:val>
                                            <p:strVal val="#ppt_x"/>
                                          </p:val>
                                        </p:tav>
                                        <p:tav tm="100000">
                                          <p:val>
                                            <p:strVal val="#ppt_x"/>
                                          </p:val>
                                        </p:tav>
                                      </p:tavLst>
                                    </p:anim>
                                    <p:anim calcmode="lin" valueType="num">
                                      <p:cBhvr additive="base">
                                        <p:cTn id="124" dur="500" fill="hold"/>
                                        <p:tgtEl>
                                          <p:spTgt spid="112"/>
                                        </p:tgtEl>
                                        <p:attrNameLst>
                                          <p:attrName>ppt_y</p:attrName>
                                        </p:attrNameLst>
                                      </p:cBhvr>
                                      <p:tavLst>
                                        <p:tav tm="0">
                                          <p:val>
                                            <p:strVal val="1+#ppt_h/2"/>
                                          </p:val>
                                        </p:tav>
                                        <p:tav tm="100000">
                                          <p:val>
                                            <p:strVal val="#ppt_y"/>
                                          </p:val>
                                        </p:tav>
                                      </p:tavLst>
                                    </p:anim>
                                  </p:childTnLst>
                                </p:cTn>
                              </p:par>
                              <p:par>
                                <p:cTn id="125" presetID="2" presetClass="entr" presetSubtype="4" fill="hold" nodeType="withEffect">
                                  <p:stCondLst>
                                    <p:cond delay="0"/>
                                  </p:stCondLst>
                                  <p:childTnLst>
                                    <p:set>
                                      <p:cBhvr>
                                        <p:cTn id="126" dur="1" fill="hold">
                                          <p:stCondLst>
                                            <p:cond delay="0"/>
                                          </p:stCondLst>
                                        </p:cTn>
                                        <p:tgtEl>
                                          <p:spTgt spid="113"/>
                                        </p:tgtEl>
                                        <p:attrNameLst>
                                          <p:attrName>style.visibility</p:attrName>
                                        </p:attrNameLst>
                                      </p:cBhvr>
                                      <p:to>
                                        <p:strVal val="visible"/>
                                      </p:to>
                                    </p:set>
                                    <p:anim calcmode="lin" valueType="num">
                                      <p:cBhvr additive="base">
                                        <p:cTn id="127" dur="500" fill="hold"/>
                                        <p:tgtEl>
                                          <p:spTgt spid="113"/>
                                        </p:tgtEl>
                                        <p:attrNameLst>
                                          <p:attrName>ppt_x</p:attrName>
                                        </p:attrNameLst>
                                      </p:cBhvr>
                                      <p:tavLst>
                                        <p:tav tm="0">
                                          <p:val>
                                            <p:strVal val="#ppt_x"/>
                                          </p:val>
                                        </p:tav>
                                        <p:tav tm="100000">
                                          <p:val>
                                            <p:strVal val="#ppt_x"/>
                                          </p:val>
                                        </p:tav>
                                      </p:tavLst>
                                    </p:anim>
                                    <p:anim calcmode="lin" valueType="num">
                                      <p:cBhvr additive="base">
                                        <p:cTn id="128" dur="500" fill="hold"/>
                                        <p:tgtEl>
                                          <p:spTgt spid="113"/>
                                        </p:tgtEl>
                                        <p:attrNameLst>
                                          <p:attrName>ppt_y</p:attrName>
                                        </p:attrNameLst>
                                      </p:cBhvr>
                                      <p:tavLst>
                                        <p:tav tm="0">
                                          <p:val>
                                            <p:strVal val="1+#ppt_h/2"/>
                                          </p:val>
                                        </p:tav>
                                        <p:tav tm="100000">
                                          <p:val>
                                            <p:strVal val="#ppt_y"/>
                                          </p:val>
                                        </p:tav>
                                      </p:tavLst>
                                    </p:anim>
                                  </p:childTnLst>
                                </p:cTn>
                              </p:par>
                              <p:par>
                                <p:cTn id="129" presetID="2" presetClass="entr" presetSubtype="4" fill="hold" grpId="0" nodeType="withEffect">
                                  <p:stCondLst>
                                    <p:cond delay="0"/>
                                  </p:stCondLst>
                                  <p:childTnLst>
                                    <p:set>
                                      <p:cBhvr>
                                        <p:cTn id="130" dur="1" fill="hold">
                                          <p:stCondLst>
                                            <p:cond delay="0"/>
                                          </p:stCondLst>
                                        </p:cTn>
                                        <p:tgtEl>
                                          <p:spTgt spid="117"/>
                                        </p:tgtEl>
                                        <p:attrNameLst>
                                          <p:attrName>style.visibility</p:attrName>
                                        </p:attrNameLst>
                                      </p:cBhvr>
                                      <p:to>
                                        <p:strVal val="visible"/>
                                      </p:to>
                                    </p:set>
                                    <p:anim calcmode="lin" valueType="num">
                                      <p:cBhvr additive="base">
                                        <p:cTn id="131" dur="500" fill="hold"/>
                                        <p:tgtEl>
                                          <p:spTgt spid="117"/>
                                        </p:tgtEl>
                                        <p:attrNameLst>
                                          <p:attrName>ppt_x</p:attrName>
                                        </p:attrNameLst>
                                      </p:cBhvr>
                                      <p:tavLst>
                                        <p:tav tm="0">
                                          <p:val>
                                            <p:strVal val="#ppt_x"/>
                                          </p:val>
                                        </p:tav>
                                        <p:tav tm="100000">
                                          <p:val>
                                            <p:strVal val="#ppt_x"/>
                                          </p:val>
                                        </p:tav>
                                      </p:tavLst>
                                    </p:anim>
                                    <p:anim calcmode="lin" valueType="num">
                                      <p:cBhvr additive="base">
                                        <p:cTn id="132" dur="500" fill="hold"/>
                                        <p:tgtEl>
                                          <p:spTgt spid="117"/>
                                        </p:tgtEl>
                                        <p:attrNameLst>
                                          <p:attrName>ppt_y</p:attrName>
                                        </p:attrNameLst>
                                      </p:cBhvr>
                                      <p:tavLst>
                                        <p:tav tm="0">
                                          <p:val>
                                            <p:strVal val="1+#ppt_h/2"/>
                                          </p:val>
                                        </p:tav>
                                        <p:tav tm="100000">
                                          <p:val>
                                            <p:strVal val="#ppt_y"/>
                                          </p:val>
                                        </p:tav>
                                      </p:tavLst>
                                    </p:anim>
                                  </p:childTnLst>
                                </p:cTn>
                              </p:par>
                            </p:childTnLst>
                          </p:cTn>
                        </p:par>
                      </p:childTnLst>
                    </p:cTn>
                  </p:par>
                  <p:par>
                    <p:cTn id="133" fill="hold">
                      <p:stCondLst>
                        <p:cond delay="indefinite"/>
                      </p:stCondLst>
                      <p:childTnLst>
                        <p:par>
                          <p:cTn id="134" fill="hold">
                            <p:stCondLst>
                              <p:cond delay="0"/>
                            </p:stCondLst>
                            <p:childTnLst>
                              <p:par>
                                <p:cTn id="135" presetID="2" presetClass="entr" presetSubtype="4" fill="hold" grpId="0" nodeType="clickEffect">
                                  <p:stCondLst>
                                    <p:cond delay="0"/>
                                  </p:stCondLst>
                                  <p:childTnLst>
                                    <p:set>
                                      <p:cBhvr>
                                        <p:cTn id="136" dur="1" fill="hold">
                                          <p:stCondLst>
                                            <p:cond delay="0"/>
                                          </p:stCondLst>
                                        </p:cTn>
                                        <p:tgtEl>
                                          <p:spTgt spid="91"/>
                                        </p:tgtEl>
                                        <p:attrNameLst>
                                          <p:attrName>style.visibility</p:attrName>
                                        </p:attrNameLst>
                                      </p:cBhvr>
                                      <p:to>
                                        <p:strVal val="visible"/>
                                      </p:to>
                                    </p:set>
                                    <p:anim calcmode="lin" valueType="num">
                                      <p:cBhvr additive="base">
                                        <p:cTn id="137" dur="500" fill="hold"/>
                                        <p:tgtEl>
                                          <p:spTgt spid="91"/>
                                        </p:tgtEl>
                                        <p:attrNameLst>
                                          <p:attrName>ppt_x</p:attrName>
                                        </p:attrNameLst>
                                      </p:cBhvr>
                                      <p:tavLst>
                                        <p:tav tm="0">
                                          <p:val>
                                            <p:strVal val="#ppt_x"/>
                                          </p:val>
                                        </p:tav>
                                        <p:tav tm="100000">
                                          <p:val>
                                            <p:strVal val="#ppt_x"/>
                                          </p:val>
                                        </p:tav>
                                      </p:tavLst>
                                    </p:anim>
                                    <p:anim calcmode="lin" valueType="num">
                                      <p:cBhvr additive="base">
                                        <p:cTn id="138" dur="500" fill="hold"/>
                                        <p:tgtEl>
                                          <p:spTgt spid="91"/>
                                        </p:tgtEl>
                                        <p:attrNameLst>
                                          <p:attrName>ppt_y</p:attrName>
                                        </p:attrNameLst>
                                      </p:cBhvr>
                                      <p:tavLst>
                                        <p:tav tm="0">
                                          <p:val>
                                            <p:strVal val="1+#ppt_h/2"/>
                                          </p:val>
                                        </p:tav>
                                        <p:tav tm="100000">
                                          <p:val>
                                            <p:strVal val="#ppt_y"/>
                                          </p:val>
                                        </p:tav>
                                      </p:tavLst>
                                    </p:anim>
                                  </p:childTnLst>
                                </p:cTn>
                              </p:par>
                              <p:par>
                                <p:cTn id="139" presetID="2" presetClass="entr" presetSubtype="4" fill="hold" nodeType="withEffect">
                                  <p:stCondLst>
                                    <p:cond delay="0"/>
                                  </p:stCondLst>
                                  <p:childTnLst>
                                    <p:set>
                                      <p:cBhvr>
                                        <p:cTn id="140" dur="1" fill="hold">
                                          <p:stCondLst>
                                            <p:cond delay="0"/>
                                          </p:stCondLst>
                                        </p:cTn>
                                        <p:tgtEl>
                                          <p:spTgt spid="88"/>
                                        </p:tgtEl>
                                        <p:attrNameLst>
                                          <p:attrName>style.visibility</p:attrName>
                                        </p:attrNameLst>
                                      </p:cBhvr>
                                      <p:to>
                                        <p:strVal val="visible"/>
                                      </p:to>
                                    </p:set>
                                    <p:anim calcmode="lin" valueType="num">
                                      <p:cBhvr additive="base">
                                        <p:cTn id="141" dur="500" fill="hold"/>
                                        <p:tgtEl>
                                          <p:spTgt spid="88"/>
                                        </p:tgtEl>
                                        <p:attrNameLst>
                                          <p:attrName>ppt_x</p:attrName>
                                        </p:attrNameLst>
                                      </p:cBhvr>
                                      <p:tavLst>
                                        <p:tav tm="0">
                                          <p:val>
                                            <p:strVal val="#ppt_x"/>
                                          </p:val>
                                        </p:tav>
                                        <p:tav tm="100000">
                                          <p:val>
                                            <p:strVal val="#ppt_x"/>
                                          </p:val>
                                        </p:tav>
                                      </p:tavLst>
                                    </p:anim>
                                    <p:anim calcmode="lin" valueType="num">
                                      <p:cBhvr additive="base">
                                        <p:cTn id="142" dur="500" fill="hold"/>
                                        <p:tgtEl>
                                          <p:spTgt spid="88"/>
                                        </p:tgtEl>
                                        <p:attrNameLst>
                                          <p:attrName>ppt_y</p:attrName>
                                        </p:attrNameLst>
                                      </p:cBhvr>
                                      <p:tavLst>
                                        <p:tav tm="0">
                                          <p:val>
                                            <p:strVal val="1+#ppt_h/2"/>
                                          </p:val>
                                        </p:tav>
                                        <p:tav tm="100000">
                                          <p:val>
                                            <p:strVal val="#ppt_y"/>
                                          </p:val>
                                        </p:tav>
                                      </p:tavLst>
                                    </p:anim>
                                  </p:childTnLst>
                                </p:cTn>
                              </p:par>
                              <p:par>
                                <p:cTn id="143" presetID="2" presetClass="entr" presetSubtype="4" fill="hold" nodeType="withEffect">
                                  <p:stCondLst>
                                    <p:cond delay="0"/>
                                  </p:stCondLst>
                                  <p:childTnLst>
                                    <p:set>
                                      <p:cBhvr>
                                        <p:cTn id="144" dur="1" fill="hold">
                                          <p:stCondLst>
                                            <p:cond delay="0"/>
                                          </p:stCondLst>
                                        </p:cTn>
                                        <p:tgtEl>
                                          <p:spTgt spid="115"/>
                                        </p:tgtEl>
                                        <p:attrNameLst>
                                          <p:attrName>style.visibility</p:attrName>
                                        </p:attrNameLst>
                                      </p:cBhvr>
                                      <p:to>
                                        <p:strVal val="visible"/>
                                      </p:to>
                                    </p:set>
                                    <p:anim calcmode="lin" valueType="num">
                                      <p:cBhvr additive="base">
                                        <p:cTn id="145" dur="500" fill="hold"/>
                                        <p:tgtEl>
                                          <p:spTgt spid="115"/>
                                        </p:tgtEl>
                                        <p:attrNameLst>
                                          <p:attrName>ppt_x</p:attrName>
                                        </p:attrNameLst>
                                      </p:cBhvr>
                                      <p:tavLst>
                                        <p:tav tm="0">
                                          <p:val>
                                            <p:strVal val="#ppt_x"/>
                                          </p:val>
                                        </p:tav>
                                        <p:tav tm="100000">
                                          <p:val>
                                            <p:strVal val="#ppt_x"/>
                                          </p:val>
                                        </p:tav>
                                      </p:tavLst>
                                    </p:anim>
                                    <p:anim calcmode="lin" valueType="num">
                                      <p:cBhvr additive="base">
                                        <p:cTn id="146" dur="500" fill="hold"/>
                                        <p:tgtEl>
                                          <p:spTgt spid="115"/>
                                        </p:tgtEl>
                                        <p:attrNameLst>
                                          <p:attrName>ppt_y</p:attrName>
                                        </p:attrNameLst>
                                      </p:cBhvr>
                                      <p:tavLst>
                                        <p:tav tm="0">
                                          <p:val>
                                            <p:strVal val="1+#ppt_h/2"/>
                                          </p:val>
                                        </p:tav>
                                        <p:tav tm="100000">
                                          <p:val>
                                            <p:strVal val="#ppt_y"/>
                                          </p:val>
                                        </p:tav>
                                      </p:tavLst>
                                    </p:anim>
                                  </p:childTnLst>
                                </p:cTn>
                              </p:par>
                              <p:par>
                                <p:cTn id="147" presetID="2" presetClass="entr" presetSubtype="4" fill="hold" grpId="0" nodeType="withEffect">
                                  <p:stCondLst>
                                    <p:cond delay="0"/>
                                  </p:stCondLst>
                                  <p:childTnLst>
                                    <p:set>
                                      <p:cBhvr>
                                        <p:cTn id="148" dur="1" fill="hold">
                                          <p:stCondLst>
                                            <p:cond delay="0"/>
                                          </p:stCondLst>
                                        </p:cTn>
                                        <p:tgtEl>
                                          <p:spTgt spid="118"/>
                                        </p:tgtEl>
                                        <p:attrNameLst>
                                          <p:attrName>style.visibility</p:attrName>
                                        </p:attrNameLst>
                                      </p:cBhvr>
                                      <p:to>
                                        <p:strVal val="visible"/>
                                      </p:to>
                                    </p:set>
                                    <p:anim calcmode="lin" valueType="num">
                                      <p:cBhvr additive="base">
                                        <p:cTn id="149" dur="500" fill="hold"/>
                                        <p:tgtEl>
                                          <p:spTgt spid="118"/>
                                        </p:tgtEl>
                                        <p:attrNameLst>
                                          <p:attrName>ppt_x</p:attrName>
                                        </p:attrNameLst>
                                      </p:cBhvr>
                                      <p:tavLst>
                                        <p:tav tm="0">
                                          <p:val>
                                            <p:strVal val="#ppt_x"/>
                                          </p:val>
                                        </p:tav>
                                        <p:tav tm="100000">
                                          <p:val>
                                            <p:strVal val="#ppt_x"/>
                                          </p:val>
                                        </p:tav>
                                      </p:tavLst>
                                    </p:anim>
                                    <p:anim calcmode="lin" valueType="num">
                                      <p:cBhvr additive="base">
                                        <p:cTn id="150" dur="500" fill="hold"/>
                                        <p:tgtEl>
                                          <p:spTgt spid="1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animBg="1"/>
      <p:bldP spid="6" grpId="0" animBg="1"/>
      <p:bldP spid="8" grpId="0" animBg="1"/>
      <p:bldP spid="9" grpId="0" animBg="1"/>
      <p:bldP spid="10" grpId="0" animBg="1"/>
      <p:bldP spid="24" grpId="0" animBg="1"/>
      <p:bldP spid="84" grpId="0"/>
      <p:bldP spid="4" grpId="0" animBg="1"/>
      <p:bldP spid="55" grpId="0" animBg="1"/>
      <p:bldP spid="116" grpId="0" animBg="1"/>
      <p:bldP spid="117" grpId="0" animBg="1"/>
      <p:bldP spid="118" grpId="0" animBg="1"/>
      <p:bldP spid="133" grpId="0"/>
    </p:bldLst>
  </p:timing>
  <p:extLst>
    <p:ext uri="{6950BFC3-D8DA-4A85-94F7-54DA5524770B}">
      <p188:commentRel xmlns:p188="http://schemas.microsoft.com/office/powerpoint/2018/8/main" r:id="rId3"/>
    </p:ext>
  </p:extLs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86EC9-54A6-4E5E-BC02-F5A97CA22B36}"/>
              </a:ext>
            </a:extLst>
          </p:cNvPr>
          <p:cNvSpPr txBox="1"/>
          <p:nvPr/>
        </p:nvSpPr>
        <p:spPr>
          <a:xfrm>
            <a:off x="6537911" y="-754803"/>
            <a:ext cx="5654090" cy="561211"/>
          </a:xfrm>
          <a:prstGeom prst="rect">
            <a:avLst/>
          </a:prstGeom>
          <a:solidFill>
            <a:srgbClr val="FF0066"/>
          </a:solidFill>
        </p:spPr>
        <p:txBody>
          <a:bodyPr wrap="square" lIns="179285" tIns="143428" rIns="179285" bIns="143428" rtlCol="0">
            <a:spAutoFit/>
          </a:bodyPr>
          <a:lstStyle/>
          <a:p>
            <a:pPr>
              <a:lnSpc>
                <a:spcPct val="90000"/>
              </a:lnSpc>
              <a:spcAft>
                <a:spcPts val="588"/>
              </a:spcAft>
            </a:pPr>
            <a:r>
              <a:rPr lang="en-US" sz="1961" dirty="0">
                <a:solidFill>
                  <a:schemeClr val="bg1"/>
                </a:solidFill>
              </a:rPr>
              <a:t>Thank You slide</a:t>
            </a:r>
          </a:p>
        </p:txBody>
      </p:sp>
      <p:sp>
        <p:nvSpPr>
          <p:cNvPr id="3" name="Title 2">
            <a:extLst>
              <a:ext uri="{FF2B5EF4-FFF2-40B4-BE49-F238E27FC236}">
                <a16:creationId xmlns:a16="http://schemas.microsoft.com/office/drawing/2014/main" id="{581BBE84-9D13-41FD-AB94-48384D386832}"/>
              </a:ext>
            </a:extLst>
          </p:cNvPr>
          <p:cNvSpPr txBox="1">
            <a:spLocks/>
          </p:cNvSpPr>
          <p:nvPr/>
        </p:nvSpPr>
        <p:spPr>
          <a:xfrm>
            <a:off x="493345" y="3035864"/>
            <a:ext cx="9144000" cy="498527"/>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dirty="0">
                <a:solidFill>
                  <a:schemeClr val="bg1"/>
                </a:solidFill>
              </a:rPr>
              <a:t>Thank you</a:t>
            </a:r>
          </a:p>
        </p:txBody>
      </p:sp>
    </p:spTree>
    <p:custDataLst>
      <p:tags r:id="rId1"/>
    </p:custDataLst>
    <p:extLst>
      <p:ext uri="{BB962C8B-B14F-4D97-AF65-F5344CB8AC3E}">
        <p14:creationId xmlns:p14="http://schemas.microsoft.com/office/powerpoint/2010/main" val="3775267537"/>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a:xfrm>
            <a:off x="584201" y="2990654"/>
            <a:ext cx="5083629" cy="543108"/>
          </a:xfrm>
        </p:spPr>
        <p:txBody>
          <a:bodyPr/>
          <a:lstStyle/>
          <a:p>
            <a:r>
              <a:rPr lang="en-US" dirty="0"/>
              <a:t>Data Transformations</a:t>
            </a:r>
          </a:p>
        </p:txBody>
      </p:sp>
    </p:spTree>
    <p:custDataLst>
      <p:tags r:id="rId1"/>
    </p:custDataLst>
    <p:extLst>
      <p:ext uri="{BB962C8B-B14F-4D97-AF65-F5344CB8AC3E}">
        <p14:creationId xmlns:p14="http://schemas.microsoft.com/office/powerpoint/2010/main" val="4164151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821699" y="793244"/>
            <a:ext cx="3490781" cy="553920"/>
          </a:xfrm>
        </p:spPr>
        <p:txBody>
          <a:bodyPr/>
          <a:lstStyle/>
          <a:p>
            <a:r>
              <a:rPr lang="en-US"/>
              <a:t>Agenda</a:t>
            </a:r>
          </a:p>
        </p:txBody>
      </p:sp>
      <p:sp>
        <p:nvSpPr>
          <p:cNvPr id="16" name="Content Placeholder 3">
            <a:extLst>
              <a:ext uri="{FF2B5EF4-FFF2-40B4-BE49-F238E27FC236}">
                <a16:creationId xmlns:a16="http://schemas.microsoft.com/office/drawing/2014/main" id="{DB4BC256-5BF6-478C-99B0-0E86E5B6550E}"/>
              </a:ext>
            </a:extLst>
          </p:cNvPr>
          <p:cNvSpPr txBox="1">
            <a:spLocks/>
          </p:cNvSpPr>
          <p:nvPr/>
        </p:nvSpPr>
        <p:spPr>
          <a:xfrm>
            <a:off x="4704966" y="1666132"/>
            <a:ext cx="3176027"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dirty="0">
                <a:solidFill>
                  <a:schemeClr val="tx2"/>
                </a:solidFill>
              </a:rPr>
              <a:t>1</a:t>
            </a:r>
            <a:r>
              <a:rPr lang="en-US" sz="1961" b="1" dirty="0"/>
              <a:t>  Preparing to transform</a:t>
            </a:r>
          </a:p>
          <a:p>
            <a:pPr marL="281677" lvl="1" indent="0">
              <a:buNone/>
            </a:pPr>
            <a:r>
              <a:rPr lang="en-US" sz="1765" dirty="0">
                <a:solidFill>
                  <a:schemeClr val="tx1"/>
                </a:solidFill>
              </a:rPr>
              <a:t>Understanding and exploring the data.</a:t>
            </a:r>
          </a:p>
          <a:p>
            <a:pPr marL="0" indent="0">
              <a:buNone/>
            </a:pPr>
            <a:endParaRPr lang="en-US" sz="1961" dirty="0"/>
          </a:p>
        </p:txBody>
      </p:sp>
      <p:sp>
        <p:nvSpPr>
          <p:cNvPr id="22" name="Content Placeholder 3">
            <a:extLst>
              <a:ext uri="{FF2B5EF4-FFF2-40B4-BE49-F238E27FC236}">
                <a16:creationId xmlns:a16="http://schemas.microsoft.com/office/drawing/2014/main" id="{E483C5AD-4ED2-487F-8F8C-791FA6DC8E7F}"/>
              </a:ext>
            </a:extLst>
          </p:cNvPr>
          <p:cNvSpPr txBox="1">
            <a:spLocks/>
          </p:cNvSpPr>
          <p:nvPr/>
        </p:nvSpPr>
        <p:spPr>
          <a:xfrm>
            <a:off x="4704966" y="3271159"/>
            <a:ext cx="3250729"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dirty="0">
                <a:solidFill>
                  <a:schemeClr val="tx2"/>
                </a:solidFill>
              </a:rPr>
              <a:t>2</a:t>
            </a:r>
            <a:r>
              <a:rPr lang="en-US" sz="1961" b="1" dirty="0"/>
              <a:t>  Apply transformations</a:t>
            </a:r>
          </a:p>
          <a:p>
            <a:pPr marL="281677" lvl="1" indent="0">
              <a:buNone/>
            </a:pPr>
            <a:r>
              <a:rPr lang="en-US" sz="1765" dirty="0">
                <a:solidFill>
                  <a:schemeClr val="tx1"/>
                </a:solidFill>
              </a:rPr>
              <a:t>Apply coded and code-free transformations.</a:t>
            </a:r>
          </a:p>
          <a:p>
            <a:pPr marL="0" indent="0">
              <a:buNone/>
            </a:pPr>
            <a:endParaRPr lang="en-US" sz="1961" dirty="0"/>
          </a:p>
        </p:txBody>
      </p:sp>
      <p:sp>
        <p:nvSpPr>
          <p:cNvPr id="23" name="Content Placeholder 3">
            <a:extLst>
              <a:ext uri="{FF2B5EF4-FFF2-40B4-BE49-F238E27FC236}">
                <a16:creationId xmlns:a16="http://schemas.microsoft.com/office/drawing/2014/main" id="{BD84EAB6-A22D-4F47-9531-ED0E93B9DA5A}"/>
              </a:ext>
            </a:extLst>
          </p:cNvPr>
          <p:cNvSpPr txBox="1">
            <a:spLocks/>
          </p:cNvSpPr>
          <p:nvPr/>
        </p:nvSpPr>
        <p:spPr>
          <a:xfrm>
            <a:off x="4704966" y="4877083"/>
            <a:ext cx="3250729"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dirty="0">
                <a:solidFill>
                  <a:schemeClr val="tx2"/>
                </a:solidFill>
              </a:rPr>
              <a:t>3</a:t>
            </a:r>
            <a:r>
              <a:rPr lang="en-US" sz="1961" b="1" dirty="0"/>
              <a:t>  Serverless transforms</a:t>
            </a:r>
          </a:p>
          <a:p>
            <a:pPr marL="281677" lvl="1" indent="0">
              <a:buNone/>
            </a:pPr>
            <a:r>
              <a:rPr lang="en-US" sz="1765" dirty="0">
                <a:solidFill>
                  <a:schemeClr val="tx1"/>
                </a:solidFill>
              </a:rPr>
              <a:t>Use Azure Synapse serverless SQL to transform data with SQL scripts.</a:t>
            </a:r>
          </a:p>
          <a:p>
            <a:pPr marL="0" indent="0">
              <a:buNone/>
            </a:pPr>
            <a:endParaRPr lang="en-US" sz="1961" dirty="0"/>
          </a:p>
        </p:txBody>
      </p:sp>
      <p:sp>
        <p:nvSpPr>
          <p:cNvPr id="24" name="Content Placeholder 3">
            <a:extLst>
              <a:ext uri="{FF2B5EF4-FFF2-40B4-BE49-F238E27FC236}">
                <a16:creationId xmlns:a16="http://schemas.microsoft.com/office/drawing/2014/main" id="{4E5BF6B2-0FE1-443B-9F1E-C7FD7C267DF1}"/>
              </a:ext>
            </a:extLst>
          </p:cNvPr>
          <p:cNvSpPr txBox="1">
            <a:spLocks/>
          </p:cNvSpPr>
          <p:nvPr/>
        </p:nvSpPr>
        <p:spPr>
          <a:xfrm>
            <a:off x="8182948" y="1666132"/>
            <a:ext cx="3176027"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dirty="0">
                <a:solidFill>
                  <a:schemeClr val="tx2"/>
                </a:solidFill>
              </a:rPr>
              <a:t>4</a:t>
            </a:r>
            <a:r>
              <a:rPr lang="en-US" sz="1961" b="1" dirty="0"/>
              <a:t>  Transform with Spark</a:t>
            </a:r>
          </a:p>
          <a:p>
            <a:pPr marL="281677" lvl="1" indent="0">
              <a:buNone/>
            </a:pPr>
            <a:r>
              <a:rPr lang="en-US" sz="1765" dirty="0">
                <a:solidFill>
                  <a:schemeClr val="tx1"/>
                </a:solidFill>
              </a:rPr>
              <a:t>Here we have an example of what the agenda item would look like.</a:t>
            </a:r>
          </a:p>
          <a:p>
            <a:pPr marL="0" indent="0">
              <a:buNone/>
            </a:pPr>
            <a:endParaRPr lang="en-US" sz="1961" dirty="0"/>
          </a:p>
        </p:txBody>
      </p:sp>
      <p:sp>
        <p:nvSpPr>
          <p:cNvPr id="25" name="Content Placeholder 3">
            <a:extLst>
              <a:ext uri="{FF2B5EF4-FFF2-40B4-BE49-F238E27FC236}">
                <a16:creationId xmlns:a16="http://schemas.microsoft.com/office/drawing/2014/main" id="{F9EA0FC9-75E6-4049-9620-7D878D7C7DC5}"/>
              </a:ext>
            </a:extLst>
          </p:cNvPr>
          <p:cNvSpPr txBox="1">
            <a:spLocks/>
          </p:cNvSpPr>
          <p:nvPr/>
        </p:nvSpPr>
        <p:spPr>
          <a:xfrm>
            <a:off x="8182948" y="3271159"/>
            <a:ext cx="3250729"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dirty="0">
                <a:solidFill>
                  <a:schemeClr val="tx2"/>
                </a:solidFill>
              </a:rPr>
              <a:t>5</a:t>
            </a:r>
            <a:r>
              <a:rPr lang="en-US" sz="1961" b="1" dirty="0"/>
              <a:t>  Best practices</a:t>
            </a:r>
          </a:p>
          <a:p>
            <a:pPr marL="281677" lvl="1" indent="0">
              <a:buNone/>
            </a:pPr>
            <a:r>
              <a:rPr lang="en-US" sz="1765" dirty="0">
                <a:solidFill>
                  <a:schemeClr val="tx1"/>
                </a:solidFill>
              </a:rPr>
              <a:t>Best practices for data transformation.</a:t>
            </a:r>
          </a:p>
          <a:p>
            <a:pPr marL="0" indent="0">
              <a:buNone/>
            </a:pPr>
            <a:endParaRPr lang="en-US" sz="1961" dirty="0"/>
          </a:p>
        </p:txBody>
      </p:sp>
      <p:pic>
        <p:nvPicPr>
          <p:cNvPr id="4" name="Picture 3">
            <a:extLst>
              <a:ext uri="{FF2B5EF4-FFF2-40B4-BE49-F238E27FC236}">
                <a16:creationId xmlns:a16="http://schemas.microsoft.com/office/drawing/2014/main" id="{9057937D-6520-485B-8080-FB7259B664D8}"/>
              </a:ext>
            </a:extLst>
          </p:cNvPr>
          <p:cNvPicPr>
            <a:picLocks noChangeAspect="1"/>
          </p:cNvPicPr>
          <p:nvPr/>
        </p:nvPicPr>
        <p:blipFill rotWithShape="1">
          <a:blip r:embed="rId4"/>
          <a:srcRect l="34893" t="385" r="32121" b="385"/>
          <a:stretch/>
        </p:blipFill>
        <p:spPr>
          <a:xfrm flipH="1">
            <a:off x="0" y="487"/>
            <a:ext cx="4403009" cy="6857026"/>
          </a:xfrm>
          <a:prstGeom prst="rect">
            <a:avLst/>
          </a:prstGeom>
          <a:noFill/>
        </p:spPr>
      </p:pic>
    </p:spTree>
    <p:custDataLst>
      <p:tags r:id="rId1"/>
    </p:custDataLst>
    <p:extLst>
      <p:ext uri="{BB962C8B-B14F-4D97-AF65-F5344CB8AC3E}">
        <p14:creationId xmlns:p14="http://schemas.microsoft.com/office/powerpoint/2010/main" val="2461809254"/>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333" rIns="0" bIns="0" rtlCol="0" anchor="t">
            <a:spAutoFit/>
          </a:bodyPr>
          <a:lstStyle/>
          <a:p>
            <a:pPr marL="12698">
              <a:spcBef>
                <a:spcPts val="105"/>
              </a:spcBef>
            </a:pPr>
            <a:r>
              <a:rPr spc="-40"/>
              <a:t>Typical</a:t>
            </a:r>
            <a:r>
              <a:rPr spc="-25"/>
              <a:t> </a:t>
            </a:r>
            <a:r>
              <a:rPr lang="en-US" spc="-25"/>
              <a:t>Data </a:t>
            </a:r>
            <a:r>
              <a:rPr spc="-40"/>
              <a:t>Transformations</a:t>
            </a:r>
          </a:p>
        </p:txBody>
      </p:sp>
      <p:sp>
        <p:nvSpPr>
          <p:cNvPr id="4" name="Text Placeholder 3">
            <a:extLst>
              <a:ext uri="{FF2B5EF4-FFF2-40B4-BE49-F238E27FC236}">
                <a16:creationId xmlns:a16="http://schemas.microsoft.com/office/drawing/2014/main" id="{F83B91F3-BC58-47CE-9B05-88F56001B1C5}"/>
              </a:ext>
            </a:extLst>
          </p:cNvPr>
          <p:cNvSpPr>
            <a:spLocks noGrp="1"/>
          </p:cNvSpPr>
          <p:nvPr>
            <p:ph type="body" sz="quarter" idx="10"/>
          </p:nvPr>
        </p:nvSpPr>
        <p:spPr>
          <a:xfrm>
            <a:off x="584201" y="1435781"/>
            <a:ext cx="11018520" cy="3481419"/>
          </a:xfrm>
        </p:spPr>
        <p:txBody>
          <a:bodyPr/>
          <a:lstStyle/>
          <a:p>
            <a:pPr marL="241254" indent="-229191">
              <a:spcBef>
                <a:spcPts val="774"/>
              </a:spcBef>
              <a:buFont typeface="Arial"/>
              <a:buChar char="•"/>
              <a:tabLst>
                <a:tab pos="241889" algn="l"/>
              </a:tabLst>
            </a:pPr>
            <a:r>
              <a:rPr lang="en-US" spc="-20">
                <a:latin typeface="Calibri"/>
                <a:cs typeface="Calibri"/>
              </a:rPr>
              <a:t>Create </a:t>
            </a:r>
            <a:r>
              <a:rPr lang="en-US" spc="-25">
                <a:latin typeface="Calibri"/>
                <a:cs typeface="Calibri"/>
              </a:rPr>
              <a:t>persistent </a:t>
            </a:r>
            <a:r>
              <a:rPr lang="en-US" spc="-15">
                <a:latin typeface="Calibri"/>
                <a:cs typeface="Calibri"/>
              </a:rPr>
              <a:t>staging area </a:t>
            </a:r>
            <a:r>
              <a:rPr lang="en-US" spc="-5">
                <a:latin typeface="Calibri"/>
                <a:cs typeface="Calibri"/>
              </a:rPr>
              <a:t>/ </a:t>
            </a:r>
            <a:r>
              <a:rPr lang="en-US" spc="-20">
                <a:latin typeface="Calibri"/>
                <a:cs typeface="Calibri"/>
              </a:rPr>
              <a:t>data</a:t>
            </a:r>
            <a:r>
              <a:rPr lang="en-US" spc="95">
                <a:latin typeface="Calibri"/>
                <a:cs typeface="Calibri"/>
              </a:rPr>
              <a:t> </a:t>
            </a:r>
            <a:r>
              <a:rPr lang="en-US" spc="-10">
                <a:latin typeface="Calibri"/>
                <a:cs typeface="Calibri"/>
              </a:rPr>
              <a:t>vault</a:t>
            </a:r>
            <a:endParaRPr lang="en-US">
              <a:latin typeface="Calibri"/>
              <a:cs typeface="Calibri"/>
            </a:endParaRPr>
          </a:p>
          <a:p>
            <a:pPr marL="241254" indent="-229191">
              <a:spcBef>
                <a:spcPts val="674"/>
              </a:spcBef>
              <a:buFont typeface="Arial"/>
              <a:buChar char="•"/>
              <a:tabLst>
                <a:tab pos="241889" algn="l"/>
              </a:tabLst>
            </a:pPr>
            <a:r>
              <a:rPr lang="en-US" spc="-20">
                <a:latin typeface="Calibri"/>
                <a:cs typeface="Calibri"/>
              </a:rPr>
              <a:t>Standardize data from </a:t>
            </a:r>
            <a:r>
              <a:rPr lang="en-US" spc="-25">
                <a:latin typeface="Calibri"/>
                <a:cs typeface="Calibri"/>
              </a:rPr>
              <a:t>different</a:t>
            </a:r>
            <a:r>
              <a:rPr lang="en-US" spc="95">
                <a:latin typeface="Calibri"/>
                <a:cs typeface="Calibri"/>
              </a:rPr>
              <a:t> </a:t>
            </a:r>
            <a:r>
              <a:rPr lang="en-US" spc="-15">
                <a:latin typeface="Calibri"/>
                <a:cs typeface="Calibri"/>
              </a:rPr>
              <a:t>sources</a:t>
            </a:r>
            <a:endParaRPr lang="en-US">
              <a:latin typeface="Calibri"/>
              <a:cs typeface="Calibri"/>
            </a:endParaRPr>
          </a:p>
          <a:p>
            <a:pPr marL="241254" indent="-229191">
              <a:spcBef>
                <a:spcPts val="660"/>
              </a:spcBef>
              <a:buFont typeface="Arial"/>
              <a:buChar char="•"/>
              <a:tabLst>
                <a:tab pos="241889" algn="l"/>
              </a:tabLst>
            </a:pPr>
            <a:r>
              <a:rPr lang="en-US" spc="-20">
                <a:latin typeface="Calibri"/>
                <a:cs typeface="Calibri"/>
              </a:rPr>
              <a:t>Remove </a:t>
            </a:r>
            <a:r>
              <a:rPr lang="en-US" spc="-15">
                <a:latin typeface="Calibri"/>
                <a:cs typeface="Calibri"/>
              </a:rPr>
              <a:t>duplicate</a:t>
            </a:r>
            <a:r>
              <a:rPr lang="en-US" spc="30">
                <a:latin typeface="Calibri"/>
                <a:cs typeface="Calibri"/>
              </a:rPr>
              <a:t> </a:t>
            </a:r>
            <a:r>
              <a:rPr lang="en-US" spc="-25">
                <a:latin typeface="Calibri"/>
                <a:cs typeface="Calibri"/>
              </a:rPr>
              <a:t>rows</a:t>
            </a:r>
          </a:p>
          <a:p>
            <a:pPr marL="241254" indent="-229191">
              <a:spcBef>
                <a:spcPts val="660"/>
              </a:spcBef>
              <a:buFont typeface="Arial"/>
              <a:buChar char="•"/>
              <a:tabLst>
                <a:tab pos="241889" algn="l"/>
              </a:tabLst>
            </a:pPr>
            <a:r>
              <a:rPr lang="en-US" spc="-25">
                <a:latin typeface="Calibri"/>
                <a:cs typeface="Calibri"/>
              </a:rPr>
              <a:t>Impute missing values</a:t>
            </a:r>
            <a:endParaRPr lang="en-US">
              <a:latin typeface="Calibri"/>
              <a:cs typeface="Calibri"/>
            </a:endParaRPr>
          </a:p>
          <a:p>
            <a:pPr marL="241254" indent="-229191">
              <a:spcBef>
                <a:spcPts val="660"/>
              </a:spcBef>
              <a:buFont typeface="Arial"/>
              <a:buChar char="•"/>
              <a:tabLst>
                <a:tab pos="241889" algn="l"/>
              </a:tabLst>
            </a:pPr>
            <a:r>
              <a:rPr lang="en-US" spc="-15">
                <a:latin typeface="Calibri"/>
                <a:cs typeface="Calibri"/>
              </a:rPr>
              <a:t>Calculate </a:t>
            </a:r>
            <a:r>
              <a:rPr lang="en-US" spc="-10">
                <a:latin typeface="Calibri"/>
                <a:cs typeface="Calibri"/>
              </a:rPr>
              <a:t>derived</a:t>
            </a:r>
            <a:r>
              <a:rPr lang="en-US" spc="15">
                <a:latin typeface="Calibri"/>
                <a:cs typeface="Calibri"/>
              </a:rPr>
              <a:t> </a:t>
            </a:r>
            <a:r>
              <a:rPr lang="en-US" spc="-10">
                <a:latin typeface="Calibri"/>
                <a:cs typeface="Calibri"/>
              </a:rPr>
              <a:t>values</a:t>
            </a:r>
            <a:endParaRPr lang="en-US">
              <a:latin typeface="Calibri"/>
              <a:cs typeface="Calibri"/>
            </a:endParaRPr>
          </a:p>
          <a:p>
            <a:pPr marL="241254" indent="-229191">
              <a:spcBef>
                <a:spcPts val="674"/>
              </a:spcBef>
              <a:buFont typeface="Arial"/>
              <a:buChar char="•"/>
              <a:tabLst>
                <a:tab pos="241889" algn="l"/>
              </a:tabLst>
            </a:pPr>
            <a:r>
              <a:rPr lang="en-US" spc="-15">
                <a:latin typeface="Calibri"/>
                <a:cs typeface="Calibri"/>
              </a:rPr>
              <a:t>Prepare </a:t>
            </a:r>
            <a:r>
              <a:rPr lang="en-US" spc="-20">
                <a:latin typeface="Calibri"/>
                <a:cs typeface="Calibri"/>
              </a:rPr>
              <a:t>data </a:t>
            </a:r>
            <a:r>
              <a:rPr lang="en-US" spc="-25">
                <a:latin typeface="Calibri"/>
                <a:cs typeface="Calibri"/>
              </a:rPr>
              <a:t>for </a:t>
            </a:r>
            <a:r>
              <a:rPr lang="en-US" spc="-15">
                <a:latin typeface="Calibri"/>
                <a:cs typeface="Calibri"/>
              </a:rPr>
              <a:t>facts </a:t>
            </a:r>
            <a:r>
              <a:rPr lang="en-US" spc="-5">
                <a:latin typeface="Calibri"/>
                <a:cs typeface="Calibri"/>
              </a:rPr>
              <a:t>and</a:t>
            </a:r>
            <a:r>
              <a:rPr lang="en-US" spc="85">
                <a:latin typeface="Calibri"/>
                <a:cs typeface="Calibri"/>
              </a:rPr>
              <a:t> </a:t>
            </a:r>
            <a:r>
              <a:rPr lang="en-US" spc="-10">
                <a:latin typeface="Calibri"/>
                <a:cs typeface="Calibri"/>
              </a:rPr>
              <a:t>dimensions</a:t>
            </a:r>
            <a:endParaRPr lang="en-US">
              <a:latin typeface="Calibri"/>
              <a:cs typeface="Calibri"/>
            </a:endParaRPr>
          </a:p>
          <a:p>
            <a:endParaRPr lang="en-US"/>
          </a:p>
        </p:txBody>
      </p:sp>
    </p:spTree>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FF4406-B009-4B90-9AF7-67AB70516C96}"/>
              </a:ext>
            </a:extLst>
          </p:cNvPr>
          <p:cNvSpPr>
            <a:spLocks noGrp="1"/>
          </p:cNvSpPr>
          <p:nvPr>
            <p:ph type="title"/>
          </p:nvPr>
        </p:nvSpPr>
        <p:spPr>
          <a:xfrm>
            <a:off x="585217" y="3045595"/>
            <a:ext cx="9144000" cy="488797"/>
          </a:xfrm>
        </p:spPr>
        <p:txBody>
          <a:bodyPr/>
          <a:lstStyle/>
          <a:p>
            <a:r>
              <a:rPr lang="en-US"/>
              <a:t>Applying transformations</a:t>
            </a:r>
          </a:p>
        </p:txBody>
      </p:sp>
    </p:spTree>
    <p:extLst>
      <p:ext uri="{BB962C8B-B14F-4D97-AF65-F5344CB8AC3E}">
        <p14:creationId xmlns:p14="http://schemas.microsoft.com/office/powerpoint/2010/main" val="67631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3038"/>
            <a:ext cx="11510259" cy="757914"/>
          </a:xfrm>
        </p:spPr>
        <p:txBody>
          <a:bodyPr/>
          <a:lstStyle/>
          <a:p>
            <a:r>
              <a:rPr lang="en-US" dirty="0"/>
              <a:t>Code based transformations </a:t>
            </a:r>
          </a:p>
        </p:txBody>
      </p:sp>
      <p:sp>
        <p:nvSpPr>
          <p:cNvPr id="7" name="Text Placeholder 3">
            <a:extLst>
              <a:ext uri="{FF2B5EF4-FFF2-40B4-BE49-F238E27FC236}">
                <a16:creationId xmlns:a16="http://schemas.microsoft.com/office/drawing/2014/main" id="{4CA5C305-930D-4A6A-BA6A-29E7885EF756}"/>
              </a:ext>
            </a:extLst>
          </p:cNvPr>
          <p:cNvSpPr>
            <a:spLocks noGrp="1"/>
          </p:cNvSpPr>
          <p:nvPr>
            <p:ph type="body" sz="quarter" idx="11"/>
          </p:nvPr>
        </p:nvSpPr>
        <p:spPr>
          <a:xfrm>
            <a:off x="427230" y="1109435"/>
            <a:ext cx="5423651" cy="465555"/>
          </a:xfrm>
        </p:spPr>
        <p:txBody>
          <a:bodyPr/>
          <a:lstStyle/>
          <a:p>
            <a:r>
              <a:rPr lang="en-US" sz="1765" dirty="0"/>
              <a:t>Familiar gesture to generate T-SQL scripts from SQL metadata objects such as tables.</a:t>
            </a:r>
            <a:endParaRPr lang="en-US" sz="1176" dirty="0">
              <a:solidFill>
                <a:schemeClr val="tx1"/>
              </a:solidFill>
            </a:endParaRPr>
          </a:p>
        </p:txBody>
      </p:sp>
      <p:pic>
        <p:nvPicPr>
          <p:cNvPr id="13" name="Picture 12">
            <a:extLst>
              <a:ext uri="{FF2B5EF4-FFF2-40B4-BE49-F238E27FC236}">
                <a16:creationId xmlns:a16="http://schemas.microsoft.com/office/drawing/2014/main" id="{B392549E-9BE0-4E14-B755-0508806E3D8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27230" y="1862774"/>
            <a:ext cx="4984569" cy="3420237"/>
          </a:xfrm>
          <a:prstGeom prst="rect">
            <a:avLst/>
          </a:prstGeom>
          <a:ln>
            <a:solidFill>
              <a:schemeClr val="bg2">
                <a:lumMod val="50000"/>
              </a:schemeClr>
            </a:solidFill>
          </a:ln>
        </p:spPr>
      </p:pic>
      <p:sp>
        <p:nvSpPr>
          <p:cNvPr id="14" name="Text Placeholder 3">
            <a:extLst>
              <a:ext uri="{FF2B5EF4-FFF2-40B4-BE49-F238E27FC236}">
                <a16:creationId xmlns:a16="http://schemas.microsoft.com/office/drawing/2014/main" id="{C719461B-9A55-471C-8C15-EAA715830E1E}"/>
              </a:ext>
            </a:extLst>
          </p:cNvPr>
          <p:cNvSpPr txBox="1">
            <a:spLocks/>
          </p:cNvSpPr>
          <p:nvPr/>
        </p:nvSpPr>
        <p:spPr>
          <a:xfrm>
            <a:off x="6095999" y="956308"/>
            <a:ext cx="5840688" cy="465555"/>
          </a:xfrm>
          <a:prstGeom prst="rect">
            <a:avLst/>
          </a:prstGeom>
        </p:spPr>
        <p:txBody>
          <a:bodyPr vert="horz" wrap="square" lIns="0" tIns="0" rIns="0" bIns="0" rtlCol="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kern="1200" spc="0" baseline="0">
                <a:solidFill>
                  <a:srgbClr val="000000"/>
                </a:solidFill>
                <a:latin typeface="+mn-lt"/>
                <a:ea typeface="+mn-ea"/>
                <a:cs typeface="+mn-cs"/>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nSpc>
                <a:spcPct val="100000"/>
              </a:lnSpc>
              <a:spcAft>
                <a:spcPts val="600"/>
              </a:spcAft>
            </a:pPr>
            <a:r>
              <a:rPr lang="en-US" sz="1765" dirty="0">
                <a:solidFill>
                  <a:schemeClr val="tx1"/>
                </a:solidFill>
              </a:rPr>
              <a:t>Starting from a table, auto-generate a single line of </a:t>
            </a:r>
            <a:r>
              <a:rPr lang="en-US" sz="1765" dirty="0" err="1">
                <a:solidFill>
                  <a:schemeClr val="tx1"/>
                </a:solidFill>
              </a:rPr>
              <a:t>PySpark</a:t>
            </a:r>
            <a:r>
              <a:rPr lang="en-US" sz="1765" dirty="0">
                <a:solidFill>
                  <a:schemeClr val="tx1"/>
                </a:solidFill>
              </a:rPr>
              <a:t> code that makes it easy to load a SQL table into a Spark </a:t>
            </a:r>
            <a:r>
              <a:rPr lang="en-US" sz="1765" dirty="0" err="1">
                <a:solidFill>
                  <a:schemeClr val="tx1"/>
                </a:solidFill>
              </a:rPr>
              <a:t>dataframe</a:t>
            </a:r>
            <a:r>
              <a:rPr lang="en-US" sz="1765" dirty="0">
                <a:solidFill>
                  <a:schemeClr val="tx1"/>
                </a:solidFill>
              </a:rPr>
              <a:t>​ and author transforms in a notebook.</a:t>
            </a:r>
          </a:p>
        </p:txBody>
      </p:sp>
      <p:pic>
        <p:nvPicPr>
          <p:cNvPr id="15" name="Picture 14">
            <a:extLst>
              <a:ext uri="{FF2B5EF4-FFF2-40B4-BE49-F238E27FC236}">
                <a16:creationId xmlns:a16="http://schemas.microsoft.com/office/drawing/2014/main" id="{1FFA6949-FA72-45F0-8F23-7396165B2F09}"/>
              </a:ext>
            </a:extLst>
          </p:cNvPr>
          <p:cNvPicPr>
            <a:picLocks noChangeAspect="1"/>
          </p:cNvPicPr>
          <p:nvPr/>
        </p:nvPicPr>
        <p:blipFill>
          <a:blip r:embed="rId3"/>
          <a:stretch>
            <a:fillRect/>
          </a:stretch>
        </p:blipFill>
        <p:spPr>
          <a:xfrm>
            <a:off x="6179961" y="1822267"/>
            <a:ext cx="4660479" cy="3098519"/>
          </a:xfrm>
          <a:prstGeom prst="rect">
            <a:avLst/>
          </a:prstGeom>
          <a:ln>
            <a:solidFill>
              <a:schemeClr val="bg2">
                <a:lumMod val="50000"/>
              </a:schemeClr>
            </a:solidFill>
          </a:ln>
        </p:spPr>
      </p:pic>
      <p:sp>
        <p:nvSpPr>
          <p:cNvPr id="25" name="Rectangle 24">
            <a:extLst>
              <a:ext uri="{FF2B5EF4-FFF2-40B4-BE49-F238E27FC236}">
                <a16:creationId xmlns:a16="http://schemas.microsoft.com/office/drawing/2014/main" id="{0ACC5BDD-3C87-4434-B51A-DAD3696EF820}"/>
              </a:ext>
            </a:extLst>
          </p:cNvPr>
          <p:cNvSpPr/>
          <p:nvPr/>
        </p:nvSpPr>
        <p:spPr bwMode="auto">
          <a:xfrm>
            <a:off x="9147942" y="3371525"/>
            <a:ext cx="1595872" cy="366446"/>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26" name="Straight Arrow Connector 25">
            <a:extLst>
              <a:ext uri="{FF2B5EF4-FFF2-40B4-BE49-F238E27FC236}">
                <a16:creationId xmlns:a16="http://schemas.microsoft.com/office/drawing/2014/main" id="{B39AB6B5-25F4-490E-BF01-0C69F8F0828C}"/>
              </a:ext>
            </a:extLst>
          </p:cNvPr>
          <p:cNvCxnSpPr>
            <a:cxnSpLocks/>
            <a:stCxn id="25" idx="2"/>
          </p:cNvCxnSpPr>
          <p:nvPr/>
        </p:nvCxnSpPr>
        <p:spPr>
          <a:xfrm flipH="1">
            <a:off x="9945877" y="3737972"/>
            <a:ext cx="1" cy="1545040"/>
          </a:xfrm>
          <a:prstGeom prst="straightConnector1">
            <a:avLst/>
          </a:prstGeom>
          <a:noFill/>
          <a:ln w="19050">
            <a:solidFill>
              <a:srgbClr val="FF0000"/>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cxnSp>
      <p:pic>
        <p:nvPicPr>
          <p:cNvPr id="4" name="Picture 3">
            <a:extLst>
              <a:ext uri="{FF2B5EF4-FFF2-40B4-BE49-F238E27FC236}">
                <a16:creationId xmlns:a16="http://schemas.microsoft.com/office/drawing/2014/main" id="{5CDBC86A-D357-4927-995B-E642FDF3CA12}"/>
              </a:ext>
            </a:extLst>
          </p:cNvPr>
          <p:cNvPicPr>
            <a:picLocks noChangeAspect="1"/>
          </p:cNvPicPr>
          <p:nvPr/>
        </p:nvPicPr>
        <p:blipFill>
          <a:blip r:embed="rId4"/>
          <a:stretch>
            <a:fillRect/>
          </a:stretch>
        </p:blipFill>
        <p:spPr>
          <a:xfrm>
            <a:off x="5850881" y="5207763"/>
            <a:ext cx="5881218" cy="1387858"/>
          </a:xfrm>
          <a:prstGeom prst="rect">
            <a:avLst/>
          </a:prstGeom>
        </p:spPr>
      </p:pic>
    </p:spTree>
    <p:extLst>
      <p:ext uri="{BB962C8B-B14F-4D97-AF65-F5344CB8AC3E}">
        <p14:creationId xmlns:p14="http://schemas.microsoft.com/office/powerpoint/2010/main" val="1865044271"/>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357DD06-3AD8-46C2-B02D-9D830CDCB7EA}"/>
              </a:ext>
            </a:extLst>
          </p:cNvPr>
          <p:cNvSpPr>
            <a:spLocks noGrp="1"/>
          </p:cNvSpPr>
          <p:nvPr>
            <p:ph type="title"/>
          </p:nvPr>
        </p:nvSpPr>
        <p:spPr/>
        <p:txBody>
          <a:bodyPr/>
          <a:lstStyle/>
          <a:p>
            <a:r>
              <a:rPr lang="en-US"/>
              <a:t>Transform with Pipelines</a:t>
            </a:r>
          </a:p>
        </p:txBody>
      </p:sp>
      <p:sp>
        <p:nvSpPr>
          <p:cNvPr id="4" name="Text Placeholder 3">
            <a:extLst>
              <a:ext uri="{FF2B5EF4-FFF2-40B4-BE49-F238E27FC236}">
                <a16:creationId xmlns:a16="http://schemas.microsoft.com/office/drawing/2014/main" id="{1BCC6BB4-BFE7-439C-8DD8-C05F89F90973}"/>
              </a:ext>
            </a:extLst>
          </p:cNvPr>
          <p:cNvSpPr>
            <a:spLocks noGrp="1"/>
          </p:cNvSpPr>
          <p:nvPr>
            <p:ph type="body" sz="quarter" idx="11"/>
          </p:nvPr>
        </p:nvSpPr>
        <p:spPr>
          <a:xfrm>
            <a:off x="427229" y="1203504"/>
            <a:ext cx="11462562" cy="877415"/>
          </a:xfrm>
        </p:spPr>
        <p:txBody>
          <a:bodyPr/>
          <a:lstStyle/>
          <a:p>
            <a:pPr>
              <a:lnSpc>
                <a:spcPct val="150000"/>
              </a:lnSpc>
              <a:spcAft>
                <a:spcPts val="600"/>
              </a:spcAft>
            </a:pPr>
            <a:r>
              <a:rPr lang="en-US" sz="1961" dirty="0"/>
              <a:t>Orchestrate transformations with Synapse Pipelines.</a:t>
            </a:r>
          </a:p>
        </p:txBody>
      </p:sp>
      <p:pic>
        <p:nvPicPr>
          <p:cNvPr id="8" name="Picture 7">
            <a:extLst>
              <a:ext uri="{FF2B5EF4-FFF2-40B4-BE49-F238E27FC236}">
                <a16:creationId xmlns:a16="http://schemas.microsoft.com/office/drawing/2014/main" id="{6AAF1D92-9480-432E-B17C-5D9B2FFAAD8D}"/>
              </a:ext>
            </a:extLst>
          </p:cNvPr>
          <p:cNvPicPr>
            <a:picLocks noChangeAspect="1"/>
          </p:cNvPicPr>
          <p:nvPr/>
        </p:nvPicPr>
        <p:blipFill rotWithShape="1">
          <a:blip r:embed="rId2">
            <a:extLst>
              <a:ext uri="{28A0092B-C50C-407E-A947-70E740481C1C}">
                <a14:useLocalDpi xmlns:a14="http://schemas.microsoft.com/office/drawing/2010/main" val="0"/>
              </a:ext>
            </a:extLst>
          </a:blip>
          <a:srcRect t="8950" b="2739"/>
          <a:stretch/>
        </p:blipFill>
        <p:spPr>
          <a:xfrm>
            <a:off x="4115082" y="2276422"/>
            <a:ext cx="7644529" cy="3797433"/>
          </a:xfrm>
          <a:prstGeom prst="rect">
            <a:avLst/>
          </a:prstGeom>
          <a:ln>
            <a:solidFill>
              <a:schemeClr val="bg2">
                <a:lumMod val="50000"/>
              </a:schemeClr>
            </a:solidFill>
          </a:ln>
        </p:spPr>
      </p:pic>
      <p:sp>
        <p:nvSpPr>
          <p:cNvPr id="2" name="Rectangle 1">
            <a:extLst>
              <a:ext uri="{FF2B5EF4-FFF2-40B4-BE49-F238E27FC236}">
                <a16:creationId xmlns:a16="http://schemas.microsoft.com/office/drawing/2014/main" id="{CFE22879-9AC8-4567-8A1B-AD6D808E6910}"/>
              </a:ext>
            </a:extLst>
          </p:cNvPr>
          <p:cNvSpPr/>
          <p:nvPr/>
        </p:nvSpPr>
        <p:spPr bwMode="auto">
          <a:xfrm>
            <a:off x="5635756" y="2472748"/>
            <a:ext cx="1026221" cy="2239030"/>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7" name="Straight Arrow Connector 6">
            <a:extLst>
              <a:ext uri="{FF2B5EF4-FFF2-40B4-BE49-F238E27FC236}">
                <a16:creationId xmlns:a16="http://schemas.microsoft.com/office/drawing/2014/main" id="{19A9B8B3-598A-4D56-98BB-7C28D62E3E40}"/>
              </a:ext>
            </a:extLst>
          </p:cNvPr>
          <p:cNvCxnSpPr>
            <a:cxnSpLocks/>
            <a:endCxn id="10" idx="3"/>
          </p:cNvCxnSpPr>
          <p:nvPr/>
        </p:nvCxnSpPr>
        <p:spPr>
          <a:xfrm flipH="1">
            <a:off x="2698489" y="2891907"/>
            <a:ext cx="3067878" cy="261163"/>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3562EAE9-02D0-4E8B-9E36-BDDE9DE61016}"/>
              </a:ext>
            </a:extLst>
          </p:cNvPr>
          <p:cNvCxnSpPr>
            <a:cxnSpLocks/>
            <a:endCxn id="16" idx="3"/>
          </p:cNvCxnSpPr>
          <p:nvPr/>
        </p:nvCxnSpPr>
        <p:spPr>
          <a:xfrm flipH="1">
            <a:off x="2692640" y="4570061"/>
            <a:ext cx="3073726" cy="1354198"/>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7245AEC6-D6AE-47D1-8EA5-D6C60E9B3E6A}"/>
              </a:ext>
            </a:extLst>
          </p:cNvPr>
          <p:cNvPicPr>
            <a:picLocks noChangeAspect="1"/>
          </p:cNvPicPr>
          <p:nvPr/>
        </p:nvPicPr>
        <p:blipFill>
          <a:blip r:embed="rId3"/>
          <a:stretch>
            <a:fillRect/>
          </a:stretch>
        </p:blipFill>
        <p:spPr>
          <a:xfrm>
            <a:off x="1121959" y="2708082"/>
            <a:ext cx="1576529" cy="889976"/>
          </a:xfrm>
          <a:prstGeom prst="rect">
            <a:avLst/>
          </a:prstGeom>
          <a:ln w="19050">
            <a:solidFill>
              <a:srgbClr val="FF0000"/>
            </a:solidFill>
          </a:ln>
        </p:spPr>
      </p:pic>
      <p:pic>
        <p:nvPicPr>
          <p:cNvPr id="16" name="Picture 15">
            <a:extLst>
              <a:ext uri="{FF2B5EF4-FFF2-40B4-BE49-F238E27FC236}">
                <a16:creationId xmlns:a16="http://schemas.microsoft.com/office/drawing/2014/main" id="{4329AD13-76B4-474E-97B2-6981F3AB6556}"/>
              </a:ext>
            </a:extLst>
          </p:cNvPr>
          <p:cNvPicPr>
            <a:picLocks noChangeAspect="1"/>
          </p:cNvPicPr>
          <p:nvPr/>
        </p:nvPicPr>
        <p:blipFill>
          <a:blip r:embed="rId4"/>
          <a:stretch>
            <a:fillRect/>
          </a:stretch>
        </p:blipFill>
        <p:spPr>
          <a:xfrm>
            <a:off x="1127806" y="5292700"/>
            <a:ext cx="1564834" cy="1263118"/>
          </a:xfrm>
          <a:prstGeom prst="rect">
            <a:avLst/>
          </a:prstGeom>
          <a:ln w="28575">
            <a:solidFill>
              <a:srgbClr val="FF0000"/>
            </a:solidFill>
          </a:ln>
        </p:spPr>
      </p:pic>
    </p:spTree>
    <p:extLst>
      <p:ext uri="{BB962C8B-B14F-4D97-AF65-F5344CB8AC3E}">
        <p14:creationId xmlns:p14="http://schemas.microsoft.com/office/powerpoint/2010/main" val="2916438237"/>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35948A4-B1CE-4771-A72A-1FDFD5B42CF3}"/>
              </a:ext>
            </a:extLst>
          </p:cNvPr>
          <p:cNvSpPr>
            <a:spLocks noGrp="1"/>
          </p:cNvSpPr>
          <p:nvPr>
            <p:ph type="title"/>
          </p:nvPr>
        </p:nvSpPr>
        <p:spPr>
          <a:xfrm>
            <a:off x="426427" y="223038"/>
            <a:ext cx="7909620" cy="757914"/>
          </a:xfrm>
        </p:spPr>
        <p:txBody>
          <a:bodyPr/>
          <a:lstStyle/>
          <a:p>
            <a:r>
              <a:rPr lang="en-US" dirty="0"/>
              <a:t>No Code Transform with Data Flows</a:t>
            </a:r>
          </a:p>
        </p:txBody>
      </p:sp>
      <p:sp>
        <p:nvSpPr>
          <p:cNvPr id="4" name="Text Placeholder 3">
            <a:extLst>
              <a:ext uri="{FF2B5EF4-FFF2-40B4-BE49-F238E27FC236}">
                <a16:creationId xmlns:a16="http://schemas.microsoft.com/office/drawing/2014/main" id="{4D0C7A08-232E-446A-BFA2-06C37DB1ACAF}"/>
              </a:ext>
            </a:extLst>
          </p:cNvPr>
          <p:cNvSpPr>
            <a:spLocks noGrp="1"/>
          </p:cNvSpPr>
          <p:nvPr>
            <p:ph type="body" sz="quarter" idx="11"/>
          </p:nvPr>
        </p:nvSpPr>
        <p:spPr>
          <a:xfrm>
            <a:off x="427229" y="1130241"/>
            <a:ext cx="2817969" cy="5504722"/>
          </a:xfrm>
        </p:spPr>
        <p:txBody>
          <a:bodyPr/>
          <a:lstStyle/>
          <a:p>
            <a:pPr>
              <a:lnSpc>
                <a:spcPct val="150000"/>
              </a:lnSpc>
              <a:spcAft>
                <a:spcPts val="600"/>
              </a:spcAft>
            </a:pPr>
            <a:r>
              <a:rPr lang="en-US" sz="1961" b="1" dirty="0">
                <a:solidFill>
                  <a:schemeClr val="tx2"/>
                </a:solidFill>
                <a:latin typeface="+mj-lt"/>
              </a:rPr>
              <a:t>Overview</a:t>
            </a:r>
          </a:p>
          <a:p>
            <a:r>
              <a:rPr lang="en-US" sz="1765" dirty="0">
                <a:solidFill>
                  <a:schemeClr val="tx1"/>
                </a:solidFill>
                <a:cs typeface="Segoe UI" panose="020B0502040204020203" pitchFamily="34" charset="0"/>
              </a:rPr>
              <a:t>It offers data cleansing, transformation, aggregation, conversion, </a:t>
            </a:r>
            <a:r>
              <a:rPr lang="en-US" sz="1765" dirty="0" err="1">
                <a:solidFill>
                  <a:schemeClr val="tx1"/>
                </a:solidFill>
                <a:cs typeface="Segoe UI" panose="020B0502040204020203" pitchFamily="34" charset="0"/>
              </a:rPr>
              <a:t>etc</a:t>
            </a:r>
            <a:endParaRPr lang="en-US" sz="1765" dirty="0">
              <a:solidFill>
                <a:schemeClr val="tx1"/>
              </a:solidFill>
              <a:cs typeface="Segoe UI" panose="020B0502040204020203" pitchFamily="34" charset="0"/>
            </a:endParaRPr>
          </a:p>
          <a:p>
            <a:pPr>
              <a:lnSpc>
                <a:spcPct val="150000"/>
              </a:lnSpc>
              <a:spcAft>
                <a:spcPts val="600"/>
              </a:spcAft>
            </a:pPr>
            <a:r>
              <a:rPr lang="en-US" sz="1961" b="1" dirty="0">
                <a:solidFill>
                  <a:schemeClr val="tx2"/>
                </a:solidFill>
                <a:latin typeface="+mj-lt"/>
              </a:rPr>
              <a:t>Benefits</a:t>
            </a:r>
          </a:p>
          <a:p>
            <a:pPr marL="280121" indent="-280121">
              <a:buFont typeface="Arial" panose="020B0604020202020204" pitchFamily="34" charset="0"/>
              <a:buChar char="•"/>
            </a:pPr>
            <a:r>
              <a:rPr lang="en-US" sz="1765" dirty="0">
                <a:solidFill>
                  <a:schemeClr val="tx1"/>
                </a:solidFill>
                <a:cs typeface="Segoe UI" panose="020B0502040204020203" pitchFamily="34" charset="0"/>
              </a:rPr>
              <a:t>Cloud scale via Spark execution</a:t>
            </a:r>
          </a:p>
          <a:p>
            <a:pPr marL="280121" indent="-280121">
              <a:buFont typeface="Arial" panose="020B0604020202020204" pitchFamily="34" charset="0"/>
              <a:buChar char="•"/>
            </a:pPr>
            <a:r>
              <a:rPr lang="en-US" sz="1765" dirty="0">
                <a:solidFill>
                  <a:schemeClr val="tx1"/>
                </a:solidFill>
                <a:cs typeface="Segoe UI" panose="020B0502040204020203" pitchFamily="34" charset="0"/>
              </a:rPr>
              <a:t>Guided experience to easily build resilient data flows</a:t>
            </a:r>
          </a:p>
          <a:p>
            <a:pPr marL="280121" indent="-280121">
              <a:buFont typeface="Arial" panose="020B0604020202020204" pitchFamily="34" charset="0"/>
              <a:buChar char="•"/>
            </a:pPr>
            <a:r>
              <a:rPr lang="en-US" sz="1765" dirty="0">
                <a:solidFill>
                  <a:schemeClr val="tx1"/>
                </a:solidFill>
                <a:cs typeface="Segoe UI" panose="020B0502040204020203" pitchFamily="34" charset="0"/>
              </a:rPr>
              <a:t>Flexibility to transform data per user’s comfort</a:t>
            </a:r>
          </a:p>
          <a:p>
            <a:pPr marL="280121" indent="-280121">
              <a:buFont typeface="Arial" panose="020B0604020202020204" pitchFamily="34" charset="0"/>
              <a:buChar char="•"/>
            </a:pPr>
            <a:r>
              <a:rPr lang="en-US" sz="1765" dirty="0">
                <a:solidFill>
                  <a:schemeClr val="tx1"/>
                </a:solidFill>
                <a:cs typeface="Segoe UI" panose="020B0502040204020203" pitchFamily="34" charset="0"/>
              </a:rPr>
              <a:t>Monitor and manage dataflows from a single pane of glass</a:t>
            </a:r>
          </a:p>
          <a:p>
            <a:endParaRPr lang="en-US" sz="1800" b="1" dirty="0">
              <a:solidFill>
                <a:schemeClr val="tx1"/>
              </a:solidFill>
              <a:latin typeface="+mj-lt"/>
              <a:cs typeface="Segoe UI" panose="020B0502040204020203" pitchFamily="34" charset="0"/>
            </a:endParaRPr>
          </a:p>
          <a:p>
            <a:endParaRPr lang="en-US" dirty="0">
              <a:solidFill>
                <a:schemeClr val="tx1"/>
              </a:solidFill>
            </a:endParaRPr>
          </a:p>
        </p:txBody>
      </p:sp>
      <p:sp>
        <p:nvSpPr>
          <p:cNvPr id="14" name="TextBox 13">
            <a:extLst>
              <a:ext uri="{FF2B5EF4-FFF2-40B4-BE49-F238E27FC236}">
                <a16:creationId xmlns:a16="http://schemas.microsoft.com/office/drawing/2014/main" id="{7C3392AC-B7AF-4D5C-85E9-40DDD6BE6440}"/>
              </a:ext>
            </a:extLst>
          </p:cNvPr>
          <p:cNvSpPr txBox="1"/>
          <p:nvPr/>
        </p:nvSpPr>
        <p:spPr>
          <a:xfrm>
            <a:off x="5117792" y="5246657"/>
            <a:ext cx="1129386" cy="561128"/>
          </a:xfrm>
          <a:prstGeom prst="rect">
            <a:avLst/>
          </a:prstGeom>
          <a:noFill/>
        </p:spPr>
        <p:txBody>
          <a:bodyPr wrap="square" lIns="179234" tIns="143387" rIns="179234" bIns="143387" rtlCol="0">
            <a:spAutoFit/>
          </a:bodyPr>
          <a:lstStyle/>
          <a:p>
            <a:pPr algn="ctr" defTabSz="914016">
              <a:lnSpc>
                <a:spcPct val="90000"/>
              </a:lnSpc>
              <a:spcAft>
                <a:spcPts val="588"/>
              </a:spcAft>
              <a:defRPr/>
            </a:pPr>
            <a:r>
              <a:rPr lang="en-US" sz="1961" b="1" dirty="0">
                <a:gradFill>
                  <a:gsLst>
                    <a:gs pos="2917">
                      <a:srgbClr val="1A1A1A"/>
                    </a:gs>
                    <a:gs pos="30000">
                      <a:srgbClr val="1A1A1A"/>
                    </a:gs>
                  </a:gsLst>
                  <a:lin ang="5400000" scaled="0"/>
                </a:gradFill>
                <a:latin typeface="Segoe UI"/>
              </a:rPr>
              <a:t>This…</a:t>
            </a:r>
          </a:p>
        </p:txBody>
      </p:sp>
      <p:pic>
        <p:nvPicPr>
          <p:cNvPr id="15" name="Picture 14">
            <a:extLst>
              <a:ext uri="{FF2B5EF4-FFF2-40B4-BE49-F238E27FC236}">
                <a16:creationId xmlns:a16="http://schemas.microsoft.com/office/drawing/2014/main" id="{0A6E6B64-8084-498A-8DED-EAD1AB4EA8D6}"/>
              </a:ext>
            </a:extLst>
          </p:cNvPr>
          <p:cNvPicPr>
            <a:picLocks noChangeAspect="1"/>
          </p:cNvPicPr>
          <p:nvPr/>
        </p:nvPicPr>
        <p:blipFill>
          <a:blip r:embed="rId3"/>
          <a:stretch>
            <a:fillRect/>
          </a:stretch>
        </p:blipFill>
        <p:spPr>
          <a:xfrm>
            <a:off x="3591000" y="990985"/>
            <a:ext cx="6776953" cy="3865970"/>
          </a:xfrm>
          <a:prstGeom prst="rect">
            <a:avLst/>
          </a:prstGeom>
          <a:ln>
            <a:solidFill>
              <a:schemeClr val="bg2">
                <a:lumMod val="50000"/>
              </a:schemeClr>
            </a:solidFill>
          </a:ln>
          <a:effectLst/>
        </p:spPr>
      </p:pic>
      <p:pic>
        <p:nvPicPr>
          <p:cNvPr id="16" name="Picture 15">
            <a:extLst>
              <a:ext uri="{FF2B5EF4-FFF2-40B4-BE49-F238E27FC236}">
                <a16:creationId xmlns:a16="http://schemas.microsoft.com/office/drawing/2014/main" id="{20992459-D95F-4DE6-9573-000159019BF5}"/>
              </a:ext>
            </a:extLst>
          </p:cNvPr>
          <p:cNvPicPr>
            <a:picLocks noChangeAspect="1"/>
          </p:cNvPicPr>
          <p:nvPr/>
        </p:nvPicPr>
        <p:blipFill>
          <a:blip r:embed="rId4"/>
          <a:stretch>
            <a:fillRect/>
          </a:stretch>
        </p:blipFill>
        <p:spPr>
          <a:xfrm>
            <a:off x="8336047" y="3726954"/>
            <a:ext cx="3724477" cy="3039409"/>
          </a:xfrm>
          <a:prstGeom prst="rect">
            <a:avLst/>
          </a:prstGeom>
          <a:ln>
            <a:solidFill>
              <a:schemeClr val="bg2">
                <a:lumMod val="50000"/>
              </a:schemeClr>
            </a:solidFill>
          </a:ln>
          <a:effectLst/>
        </p:spPr>
      </p:pic>
      <p:sp>
        <p:nvSpPr>
          <p:cNvPr id="5" name="TextBox 4">
            <a:extLst>
              <a:ext uri="{FF2B5EF4-FFF2-40B4-BE49-F238E27FC236}">
                <a16:creationId xmlns:a16="http://schemas.microsoft.com/office/drawing/2014/main" id="{C4169320-2C9E-40DD-B8EF-BF5D714B112E}"/>
              </a:ext>
            </a:extLst>
          </p:cNvPr>
          <p:cNvSpPr txBox="1"/>
          <p:nvPr/>
        </p:nvSpPr>
        <p:spPr>
          <a:xfrm>
            <a:off x="6836537" y="5539372"/>
            <a:ext cx="1129386" cy="832681"/>
          </a:xfrm>
          <a:prstGeom prst="rect">
            <a:avLst/>
          </a:prstGeom>
          <a:noFill/>
        </p:spPr>
        <p:txBody>
          <a:bodyPr wrap="square" lIns="179234" tIns="143387" rIns="179234" bIns="143387" rtlCol="0">
            <a:spAutoFit/>
          </a:bodyPr>
          <a:lstStyle/>
          <a:p>
            <a:pPr algn="ctr" defTabSz="914016">
              <a:lnSpc>
                <a:spcPct val="90000"/>
              </a:lnSpc>
              <a:spcAft>
                <a:spcPts val="588"/>
              </a:spcAft>
              <a:defRPr/>
            </a:pPr>
            <a:r>
              <a:rPr lang="en-US" sz="1961" b="1" dirty="0">
                <a:gradFill>
                  <a:gsLst>
                    <a:gs pos="2917">
                      <a:srgbClr val="1A1A1A"/>
                    </a:gs>
                    <a:gs pos="30000">
                      <a:srgbClr val="1A1A1A"/>
                    </a:gs>
                  </a:gsLst>
                  <a:lin ang="5400000" scaled="0"/>
                </a:gradFill>
                <a:latin typeface="Segoe UI"/>
              </a:rPr>
              <a:t>NOT this…</a:t>
            </a:r>
          </a:p>
        </p:txBody>
      </p:sp>
      <p:sp>
        <p:nvSpPr>
          <p:cNvPr id="6" name="Arrow: Right 5">
            <a:extLst>
              <a:ext uri="{FF2B5EF4-FFF2-40B4-BE49-F238E27FC236}">
                <a16:creationId xmlns:a16="http://schemas.microsoft.com/office/drawing/2014/main" id="{E0BD94A2-B2AD-4699-9C46-0CA5CF2A6E6E}"/>
              </a:ext>
            </a:extLst>
          </p:cNvPr>
          <p:cNvSpPr/>
          <p:nvPr/>
        </p:nvSpPr>
        <p:spPr bwMode="auto">
          <a:xfrm rot="16200000">
            <a:off x="4707489" y="5086313"/>
            <a:ext cx="661472" cy="48678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Arrow: Right 6">
            <a:extLst>
              <a:ext uri="{FF2B5EF4-FFF2-40B4-BE49-F238E27FC236}">
                <a16:creationId xmlns:a16="http://schemas.microsoft.com/office/drawing/2014/main" id="{5663F1DE-ECA3-4F36-95E9-9F898E2D2A7C}"/>
              </a:ext>
            </a:extLst>
          </p:cNvPr>
          <p:cNvSpPr/>
          <p:nvPr/>
        </p:nvSpPr>
        <p:spPr bwMode="auto">
          <a:xfrm>
            <a:off x="7401229" y="6108098"/>
            <a:ext cx="661472" cy="48678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098377990"/>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FF4406-B009-4B90-9AF7-67AB70516C96}"/>
              </a:ext>
            </a:extLst>
          </p:cNvPr>
          <p:cNvSpPr>
            <a:spLocks noGrp="1"/>
          </p:cNvSpPr>
          <p:nvPr>
            <p:ph type="title"/>
          </p:nvPr>
        </p:nvSpPr>
        <p:spPr>
          <a:xfrm>
            <a:off x="585217" y="3045595"/>
            <a:ext cx="9144000" cy="488797"/>
          </a:xfrm>
        </p:spPr>
        <p:txBody>
          <a:bodyPr/>
          <a:lstStyle/>
          <a:p>
            <a:r>
              <a:rPr lang="en-US" dirty="0"/>
              <a:t>Transform with serverless SQL</a:t>
            </a:r>
          </a:p>
        </p:txBody>
      </p:sp>
    </p:spTree>
    <p:extLst>
      <p:ext uri="{BB962C8B-B14F-4D97-AF65-F5344CB8AC3E}">
        <p14:creationId xmlns:p14="http://schemas.microsoft.com/office/powerpoint/2010/main" val="1038603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Knowledge center</a:t>
            </a:r>
          </a:p>
        </p:txBody>
      </p:sp>
      <p:sp>
        <p:nvSpPr>
          <p:cNvPr id="7" name="Text Placeholder 3">
            <a:extLst>
              <a:ext uri="{FF2B5EF4-FFF2-40B4-BE49-F238E27FC236}">
                <a16:creationId xmlns:a16="http://schemas.microsoft.com/office/drawing/2014/main" id="{4CA5C305-930D-4A6A-BA6A-29E7885EF756}"/>
              </a:ext>
            </a:extLst>
          </p:cNvPr>
          <p:cNvSpPr>
            <a:spLocks noGrp="1"/>
          </p:cNvSpPr>
          <p:nvPr>
            <p:ph type="body" sz="quarter" idx="11"/>
          </p:nvPr>
        </p:nvSpPr>
        <p:spPr>
          <a:xfrm>
            <a:off x="426425" y="1129914"/>
            <a:ext cx="11224328" cy="512274"/>
          </a:xfrm>
        </p:spPr>
        <p:txBody>
          <a:bodyPr/>
          <a:lstStyle/>
          <a:p>
            <a:r>
              <a:rPr lang="en-US" sz="1600" dirty="0"/>
              <a:t>Knowledge center offers open datasets, sample notebooks, SQL scripts and pipeline templates for easy start and learning</a:t>
            </a:r>
          </a:p>
        </p:txBody>
      </p:sp>
      <p:pic>
        <p:nvPicPr>
          <p:cNvPr id="8" name="Picture 7">
            <a:extLst>
              <a:ext uri="{FF2B5EF4-FFF2-40B4-BE49-F238E27FC236}">
                <a16:creationId xmlns:a16="http://schemas.microsoft.com/office/drawing/2014/main" id="{2D0518DD-577F-44BA-A084-16042593F258}"/>
              </a:ext>
            </a:extLst>
          </p:cNvPr>
          <p:cNvPicPr>
            <a:picLocks noChangeAspect="1"/>
          </p:cNvPicPr>
          <p:nvPr/>
        </p:nvPicPr>
        <p:blipFill>
          <a:blip r:embed="rId2"/>
          <a:stretch>
            <a:fillRect/>
          </a:stretch>
        </p:blipFill>
        <p:spPr>
          <a:xfrm>
            <a:off x="4539360" y="1642188"/>
            <a:ext cx="7468698" cy="4652219"/>
          </a:xfrm>
          <a:prstGeom prst="rect">
            <a:avLst/>
          </a:prstGeom>
          <a:ln>
            <a:solidFill>
              <a:schemeClr val="tx1"/>
            </a:solidFill>
          </a:ln>
        </p:spPr>
      </p:pic>
      <p:pic>
        <p:nvPicPr>
          <p:cNvPr id="12" name="Picture 11">
            <a:extLst>
              <a:ext uri="{FF2B5EF4-FFF2-40B4-BE49-F238E27FC236}">
                <a16:creationId xmlns:a16="http://schemas.microsoft.com/office/drawing/2014/main" id="{DA3F490A-262C-44B4-A908-9DF9B96D3B19}"/>
              </a:ext>
            </a:extLst>
          </p:cNvPr>
          <p:cNvPicPr>
            <a:picLocks noChangeAspect="1"/>
          </p:cNvPicPr>
          <p:nvPr/>
        </p:nvPicPr>
        <p:blipFill>
          <a:blip r:embed="rId3"/>
          <a:stretch>
            <a:fillRect/>
          </a:stretch>
        </p:blipFill>
        <p:spPr>
          <a:xfrm>
            <a:off x="426425" y="1823992"/>
            <a:ext cx="3979445" cy="4470415"/>
          </a:xfrm>
          <a:prstGeom prst="rect">
            <a:avLst/>
          </a:prstGeom>
          <a:ln>
            <a:solidFill>
              <a:schemeClr val="tx1"/>
            </a:solidFill>
          </a:ln>
        </p:spPr>
      </p:pic>
    </p:spTree>
    <p:extLst>
      <p:ext uri="{BB962C8B-B14F-4D97-AF65-F5344CB8AC3E}">
        <p14:creationId xmlns:p14="http://schemas.microsoft.com/office/powerpoint/2010/main" val="4209252342"/>
      </p:ext>
    </p:extLst>
  </p:cSld>
  <p:clrMapOvr>
    <a:masterClrMapping/>
  </p:clrMapOvr>
  <p:transition>
    <p:fade/>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8E0DD-B5C0-42BD-AD53-C285EF2A376F}"/>
              </a:ext>
            </a:extLst>
          </p:cNvPr>
          <p:cNvSpPr>
            <a:spLocks noGrp="1"/>
          </p:cNvSpPr>
          <p:nvPr>
            <p:ph type="title"/>
          </p:nvPr>
        </p:nvSpPr>
        <p:spPr>
          <a:xfrm>
            <a:off x="585764" y="2579749"/>
            <a:ext cx="2033814" cy="553982"/>
          </a:xfrm>
        </p:spPr>
        <p:txBody>
          <a:bodyPr/>
          <a:lstStyle/>
          <a:p>
            <a:r>
              <a:rPr lang="en-US" dirty="0"/>
              <a:t>Pop Quiz</a:t>
            </a:r>
          </a:p>
        </p:txBody>
      </p:sp>
      <p:sp>
        <p:nvSpPr>
          <p:cNvPr id="3" name="Text Placeholder 2">
            <a:extLst>
              <a:ext uri="{FF2B5EF4-FFF2-40B4-BE49-F238E27FC236}">
                <a16:creationId xmlns:a16="http://schemas.microsoft.com/office/drawing/2014/main" id="{719A5F27-4C6F-40AD-8655-81C0D6D686A0}"/>
              </a:ext>
            </a:extLst>
          </p:cNvPr>
          <p:cNvSpPr>
            <a:spLocks noGrp="1"/>
          </p:cNvSpPr>
          <p:nvPr>
            <p:ph type="body" sz="quarter" idx="10"/>
          </p:nvPr>
        </p:nvSpPr>
        <p:spPr>
          <a:xfrm>
            <a:off x="585765" y="3535511"/>
            <a:ext cx="4565059" cy="615553"/>
          </a:xfrm>
        </p:spPr>
        <p:txBody>
          <a:bodyPr/>
          <a:lstStyle/>
          <a:p>
            <a:r>
              <a:rPr lang="en-US" dirty="0"/>
              <a:t>What’s the largest scale TPC-H workload serverless SQL has successfully run?</a:t>
            </a:r>
          </a:p>
        </p:txBody>
      </p:sp>
      <p:grpSp>
        <p:nvGrpSpPr>
          <p:cNvPr id="115" name="Group 114">
            <a:extLst>
              <a:ext uri="{FF2B5EF4-FFF2-40B4-BE49-F238E27FC236}">
                <a16:creationId xmlns:a16="http://schemas.microsoft.com/office/drawing/2014/main" id="{A1035425-A41A-48BB-B83C-A2E4CACAEA59}"/>
              </a:ext>
            </a:extLst>
          </p:cNvPr>
          <p:cNvGrpSpPr/>
          <p:nvPr/>
        </p:nvGrpSpPr>
        <p:grpSpPr>
          <a:xfrm>
            <a:off x="2488845" y="2513989"/>
            <a:ext cx="703664" cy="703664"/>
            <a:chOff x="2470513" y="2378140"/>
            <a:chExt cx="933687" cy="933687"/>
          </a:xfrm>
        </p:grpSpPr>
        <p:sp>
          <p:nvSpPr>
            <p:cNvPr id="9" name="Oval 8">
              <a:extLst>
                <a:ext uri="{FF2B5EF4-FFF2-40B4-BE49-F238E27FC236}">
                  <a16:creationId xmlns:a16="http://schemas.microsoft.com/office/drawing/2014/main" id="{60CB7193-285B-44C5-923E-CFF3A02BDBD7}"/>
                </a:ext>
              </a:extLst>
            </p:cNvPr>
            <p:cNvSpPr/>
            <p:nvPr/>
          </p:nvSpPr>
          <p:spPr bwMode="auto">
            <a:xfrm>
              <a:off x="2470513" y="2378140"/>
              <a:ext cx="933687" cy="933687"/>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11" name="Freeform: Shape 10">
              <a:extLst>
                <a:ext uri="{FF2B5EF4-FFF2-40B4-BE49-F238E27FC236}">
                  <a16:creationId xmlns:a16="http://schemas.microsoft.com/office/drawing/2014/main" id="{96030A08-D618-4B8E-AFD7-997C4DFB56E1}"/>
                </a:ext>
              </a:extLst>
            </p:cNvPr>
            <p:cNvSpPr/>
            <p:nvPr/>
          </p:nvSpPr>
          <p:spPr bwMode="auto">
            <a:xfrm>
              <a:off x="2575510" y="3038226"/>
              <a:ext cx="723693" cy="229372"/>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 name="Graphic 146">
              <a:extLst>
                <a:ext uri="{FF2B5EF4-FFF2-40B4-BE49-F238E27FC236}">
                  <a16:creationId xmlns:a16="http://schemas.microsoft.com/office/drawing/2014/main" id="{4D8BC4DA-6384-4FBF-9B3C-C3E07CD45882}"/>
                </a:ext>
              </a:extLst>
            </p:cNvPr>
            <p:cNvGrpSpPr/>
            <p:nvPr/>
          </p:nvGrpSpPr>
          <p:grpSpPr>
            <a:xfrm>
              <a:off x="2808080" y="2600140"/>
              <a:ext cx="258552" cy="503496"/>
              <a:chOff x="5767390" y="4295776"/>
              <a:chExt cx="401079" cy="781050"/>
            </a:xfrm>
          </p:grpSpPr>
          <p:sp>
            <p:nvSpPr>
              <p:cNvPr id="13" name="Freeform: Shape 12">
                <a:extLst>
                  <a:ext uri="{FF2B5EF4-FFF2-40B4-BE49-F238E27FC236}">
                    <a16:creationId xmlns:a16="http://schemas.microsoft.com/office/drawing/2014/main" id="{B72C69A0-A632-4572-9984-3BD416964651}"/>
                  </a:ext>
                </a:extLst>
              </p:cNvPr>
              <p:cNvSpPr/>
              <p:nvPr/>
            </p:nvSpPr>
            <p:spPr>
              <a:xfrm>
                <a:off x="5751558" y="4279944"/>
                <a:ext cx="422188" cy="802159"/>
              </a:xfrm>
              <a:custGeom>
                <a:avLst/>
                <a:gdLst/>
                <a:ahLst/>
                <a:cxnLst/>
                <a:rect l="0" t="0" r="0" b="0"/>
                <a:pathLst>
                  <a:path w="422188" h="802159">
                    <a:moveTo>
                      <a:pt x="182597" y="792660"/>
                    </a:moveTo>
                    <a:lnTo>
                      <a:pt x="182597" y="245925"/>
                    </a:lnTo>
                    <a:cubicBezTo>
                      <a:pt x="157265" y="260702"/>
                      <a:pt x="131934" y="271257"/>
                      <a:pt x="106603" y="279700"/>
                    </a:cubicBezTo>
                    <a:cubicBezTo>
                      <a:pt x="79160" y="286033"/>
                      <a:pt x="49607" y="292366"/>
                      <a:pt x="15832" y="294477"/>
                    </a:cubicBezTo>
                    <a:lnTo>
                      <a:pt x="15832" y="125601"/>
                    </a:lnTo>
                    <a:cubicBezTo>
                      <a:pt x="64384" y="117158"/>
                      <a:pt x="108714" y="104492"/>
                      <a:pt x="148821" y="87604"/>
                    </a:cubicBezTo>
                    <a:cubicBezTo>
                      <a:pt x="188929" y="70717"/>
                      <a:pt x="231148" y="45385"/>
                      <a:pt x="275478" y="15832"/>
                    </a:cubicBezTo>
                    <a:lnTo>
                      <a:pt x="408467" y="15832"/>
                    </a:lnTo>
                    <a:lnTo>
                      <a:pt x="408467" y="792660"/>
                    </a:lnTo>
                    <a:lnTo>
                      <a:pt x="182597" y="792660"/>
                    </a:lnTo>
                    <a:close/>
                  </a:path>
                </a:pathLst>
              </a:custGeom>
              <a:solidFill>
                <a:schemeClr val="bg1"/>
              </a:solidFill>
              <a:ln w="9525" cap="flat">
                <a:noFill/>
                <a:prstDash val="solid"/>
                <a:miter/>
              </a:ln>
            </p:spPr>
            <p:txBody>
              <a:bodyPr/>
              <a:lstStyle/>
              <a:p>
                <a:pPr defTabSz="932026">
                  <a:defRPr/>
                </a:pPr>
                <a:endParaRPr lang="en-US" sz="1764" dirty="0">
                  <a:solidFill>
                    <a:srgbClr val="353535"/>
                  </a:solidFill>
                  <a:latin typeface="Segoe UI Semilight"/>
                </a:endParaRPr>
              </a:p>
            </p:txBody>
          </p:sp>
          <p:sp>
            <p:nvSpPr>
              <p:cNvPr id="14" name="Freeform: Shape 13">
                <a:extLst>
                  <a:ext uri="{FF2B5EF4-FFF2-40B4-BE49-F238E27FC236}">
                    <a16:creationId xmlns:a16="http://schemas.microsoft.com/office/drawing/2014/main" id="{CD5344D7-4A35-49AB-A340-A9982B45EFC2}"/>
                  </a:ext>
                </a:extLst>
              </p:cNvPr>
              <p:cNvSpPr/>
              <p:nvPr/>
            </p:nvSpPr>
            <p:spPr>
              <a:xfrm>
                <a:off x="6038646" y="4279944"/>
                <a:ext cx="126657" cy="802159"/>
              </a:xfrm>
              <a:custGeom>
                <a:avLst/>
                <a:gdLst/>
                <a:ahLst/>
                <a:cxnLst/>
                <a:rect l="0" t="0" r="0" b="0"/>
                <a:pathLst>
                  <a:path w="126656" h="802159">
                    <a:moveTo>
                      <a:pt x="15832" y="15832"/>
                    </a:moveTo>
                    <a:lnTo>
                      <a:pt x="119268" y="15832"/>
                    </a:lnTo>
                    <a:lnTo>
                      <a:pt x="119268" y="792660"/>
                    </a:lnTo>
                    <a:lnTo>
                      <a:pt x="24276" y="792660"/>
                    </a:lnTo>
                    <a:lnTo>
                      <a:pt x="15832" y="15832"/>
                    </a:lnTo>
                    <a:close/>
                  </a:path>
                </a:pathLst>
              </a:custGeom>
              <a:solidFill>
                <a:schemeClr val="bg1">
                  <a:lumMod val="65000"/>
                </a:schemeClr>
              </a:solidFill>
              <a:ln w="9525" cap="flat">
                <a:noFill/>
                <a:prstDash val="solid"/>
                <a:miter/>
              </a:ln>
            </p:spPr>
            <p:txBody>
              <a:bodyPr/>
              <a:lstStyle/>
              <a:p>
                <a:pPr defTabSz="932026">
                  <a:defRPr/>
                </a:pPr>
                <a:endParaRPr lang="en-US" sz="1764" dirty="0">
                  <a:solidFill>
                    <a:srgbClr val="353535"/>
                  </a:solidFill>
                  <a:latin typeface="Segoe UI Semilight"/>
                </a:endParaRPr>
              </a:p>
            </p:txBody>
          </p:sp>
        </p:grpSp>
      </p:grpSp>
      <p:grpSp>
        <p:nvGrpSpPr>
          <p:cNvPr id="46" name="Group 45">
            <a:extLst>
              <a:ext uri="{FF2B5EF4-FFF2-40B4-BE49-F238E27FC236}">
                <a16:creationId xmlns:a16="http://schemas.microsoft.com/office/drawing/2014/main" id="{DD717065-3BFA-402E-95AC-68DDA2860329}"/>
              </a:ext>
            </a:extLst>
          </p:cNvPr>
          <p:cNvGrpSpPr/>
          <p:nvPr/>
        </p:nvGrpSpPr>
        <p:grpSpPr>
          <a:xfrm>
            <a:off x="5343389" y="1789680"/>
            <a:ext cx="6846883" cy="3278642"/>
            <a:chOff x="4635450" y="5527718"/>
            <a:chExt cx="1309893" cy="623564"/>
          </a:xfrm>
        </p:grpSpPr>
        <p:sp>
          <p:nvSpPr>
            <p:cNvPr id="47" name="Rectangle 609">
              <a:extLst>
                <a:ext uri="{FF2B5EF4-FFF2-40B4-BE49-F238E27FC236}">
                  <a16:creationId xmlns:a16="http://schemas.microsoft.com/office/drawing/2014/main" id="{2CB0D1E2-071D-402F-A42E-99E7B84F3D2E}"/>
                </a:ext>
              </a:extLst>
            </p:cNvPr>
            <p:cNvSpPr>
              <a:spLocks noChangeArrowheads="1"/>
            </p:cNvSpPr>
            <p:nvPr/>
          </p:nvSpPr>
          <p:spPr bwMode="auto">
            <a:xfrm>
              <a:off x="4635450" y="5527718"/>
              <a:ext cx="1309893" cy="623564"/>
            </a:xfrm>
            <a:prstGeom prst="rect">
              <a:avLst/>
            </a:prstGeom>
            <a:solidFill>
              <a:srgbClr val="459B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48" name="Freeform 610">
              <a:extLst>
                <a:ext uri="{FF2B5EF4-FFF2-40B4-BE49-F238E27FC236}">
                  <a16:creationId xmlns:a16="http://schemas.microsoft.com/office/drawing/2014/main" id="{208A5551-E8CD-4FCD-9F56-F5D8B3732237}"/>
                </a:ext>
              </a:extLst>
            </p:cNvPr>
            <p:cNvSpPr>
              <a:spLocks/>
            </p:cNvSpPr>
            <p:nvPr/>
          </p:nvSpPr>
          <p:spPr bwMode="auto">
            <a:xfrm>
              <a:off x="4636814" y="5904313"/>
              <a:ext cx="387510" cy="246969"/>
            </a:xfrm>
            <a:custGeom>
              <a:avLst/>
              <a:gdLst>
                <a:gd name="T0" fmla="*/ 124 w 154"/>
                <a:gd name="T1" fmla="*/ 53 h 98"/>
                <a:gd name="T2" fmla="*/ 110 w 154"/>
                <a:gd name="T3" fmla="*/ 56 h 98"/>
                <a:gd name="T4" fmla="*/ 54 w 154"/>
                <a:gd name="T5" fmla="*/ 0 h 98"/>
                <a:gd name="T6" fmla="*/ 0 w 154"/>
                <a:gd name="T7" fmla="*/ 39 h 98"/>
                <a:gd name="T8" fmla="*/ 0 w 154"/>
                <a:gd name="T9" fmla="*/ 98 h 98"/>
                <a:gd name="T10" fmla="*/ 150 w 154"/>
                <a:gd name="T11" fmla="*/ 98 h 98"/>
                <a:gd name="T12" fmla="*/ 154 w 154"/>
                <a:gd name="T13" fmla="*/ 83 h 98"/>
                <a:gd name="T14" fmla="*/ 124 w 154"/>
                <a:gd name="T15" fmla="*/ 53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4" h="98">
                  <a:moveTo>
                    <a:pt x="124" y="53"/>
                  </a:moveTo>
                  <a:cubicBezTo>
                    <a:pt x="119" y="53"/>
                    <a:pt x="114" y="54"/>
                    <a:pt x="110" y="56"/>
                  </a:cubicBezTo>
                  <a:cubicBezTo>
                    <a:pt x="110" y="25"/>
                    <a:pt x="85" y="0"/>
                    <a:pt x="54" y="0"/>
                  </a:cubicBezTo>
                  <a:cubicBezTo>
                    <a:pt x="29" y="0"/>
                    <a:pt x="8" y="16"/>
                    <a:pt x="0" y="39"/>
                  </a:cubicBezTo>
                  <a:cubicBezTo>
                    <a:pt x="0" y="98"/>
                    <a:pt x="0" y="98"/>
                    <a:pt x="0" y="98"/>
                  </a:cubicBezTo>
                  <a:cubicBezTo>
                    <a:pt x="150" y="98"/>
                    <a:pt x="150" y="98"/>
                    <a:pt x="150" y="98"/>
                  </a:cubicBezTo>
                  <a:cubicBezTo>
                    <a:pt x="153" y="94"/>
                    <a:pt x="154" y="89"/>
                    <a:pt x="154" y="83"/>
                  </a:cubicBezTo>
                  <a:cubicBezTo>
                    <a:pt x="154" y="66"/>
                    <a:pt x="140" y="53"/>
                    <a:pt x="124" y="53"/>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49" name="Freeform 611">
              <a:extLst>
                <a:ext uri="{FF2B5EF4-FFF2-40B4-BE49-F238E27FC236}">
                  <a16:creationId xmlns:a16="http://schemas.microsoft.com/office/drawing/2014/main" id="{977AEE36-1425-4395-B015-10432D518F0D}"/>
                </a:ext>
              </a:extLst>
            </p:cNvPr>
            <p:cNvSpPr>
              <a:spLocks/>
            </p:cNvSpPr>
            <p:nvPr/>
          </p:nvSpPr>
          <p:spPr bwMode="auto">
            <a:xfrm>
              <a:off x="5671084" y="5894761"/>
              <a:ext cx="215587" cy="107793"/>
            </a:xfrm>
            <a:custGeom>
              <a:avLst/>
              <a:gdLst>
                <a:gd name="T0" fmla="*/ 78 w 86"/>
                <a:gd name="T1" fmla="*/ 26 h 43"/>
                <a:gd name="T2" fmla="*/ 75 w 86"/>
                <a:gd name="T3" fmla="*/ 26 h 43"/>
                <a:gd name="T4" fmla="*/ 75 w 86"/>
                <a:gd name="T5" fmla="*/ 21 h 43"/>
                <a:gd name="T6" fmla="*/ 53 w 86"/>
                <a:gd name="T7" fmla="*/ 0 h 43"/>
                <a:gd name="T8" fmla="*/ 32 w 86"/>
                <a:gd name="T9" fmla="*/ 19 h 43"/>
                <a:gd name="T10" fmla="*/ 24 w 86"/>
                <a:gd name="T11" fmla="*/ 17 h 43"/>
                <a:gd name="T12" fmla="*/ 11 w 86"/>
                <a:gd name="T13" fmla="*/ 29 h 43"/>
                <a:gd name="T14" fmla="*/ 7 w 86"/>
                <a:gd name="T15" fmla="*/ 28 h 43"/>
                <a:gd name="T16" fmla="*/ 0 w 86"/>
                <a:gd name="T17" fmla="*/ 36 h 43"/>
                <a:gd name="T18" fmla="*/ 7 w 86"/>
                <a:gd name="T19" fmla="*/ 43 h 43"/>
                <a:gd name="T20" fmla="*/ 78 w 86"/>
                <a:gd name="T21" fmla="*/ 43 h 43"/>
                <a:gd name="T22" fmla="*/ 86 w 86"/>
                <a:gd name="T23" fmla="*/ 34 h 43"/>
                <a:gd name="T24" fmla="*/ 78 w 86"/>
                <a:gd name="T25" fmla="*/ 26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 h="43">
                  <a:moveTo>
                    <a:pt x="78" y="26"/>
                  </a:moveTo>
                  <a:cubicBezTo>
                    <a:pt x="76" y="26"/>
                    <a:pt x="75" y="26"/>
                    <a:pt x="75" y="26"/>
                  </a:cubicBezTo>
                  <a:cubicBezTo>
                    <a:pt x="75" y="25"/>
                    <a:pt x="75" y="23"/>
                    <a:pt x="75" y="21"/>
                  </a:cubicBezTo>
                  <a:cubicBezTo>
                    <a:pt x="75" y="9"/>
                    <a:pt x="65" y="0"/>
                    <a:pt x="53" y="0"/>
                  </a:cubicBezTo>
                  <a:cubicBezTo>
                    <a:pt x="42" y="0"/>
                    <a:pt x="33" y="8"/>
                    <a:pt x="32" y="19"/>
                  </a:cubicBezTo>
                  <a:cubicBezTo>
                    <a:pt x="30" y="17"/>
                    <a:pt x="27" y="17"/>
                    <a:pt x="24" y="17"/>
                  </a:cubicBezTo>
                  <a:cubicBezTo>
                    <a:pt x="17" y="17"/>
                    <a:pt x="11" y="22"/>
                    <a:pt x="11" y="29"/>
                  </a:cubicBezTo>
                  <a:cubicBezTo>
                    <a:pt x="10" y="29"/>
                    <a:pt x="9" y="28"/>
                    <a:pt x="7" y="28"/>
                  </a:cubicBezTo>
                  <a:cubicBezTo>
                    <a:pt x="3" y="28"/>
                    <a:pt x="0" y="32"/>
                    <a:pt x="0" y="36"/>
                  </a:cubicBezTo>
                  <a:cubicBezTo>
                    <a:pt x="0" y="40"/>
                    <a:pt x="3" y="43"/>
                    <a:pt x="7" y="43"/>
                  </a:cubicBezTo>
                  <a:cubicBezTo>
                    <a:pt x="78" y="43"/>
                    <a:pt x="78" y="43"/>
                    <a:pt x="78" y="43"/>
                  </a:cubicBezTo>
                  <a:cubicBezTo>
                    <a:pt x="82" y="43"/>
                    <a:pt x="86" y="39"/>
                    <a:pt x="86" y="34"/>
                  </a:cubicBezTo>
                  <a:cubicBezTo>
                    <a:pt x="86" y="30"/>
                    <a:pt x="82" y="26"/>
                    <a:pt x="78" y="26"/>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0" name="Freeform 612">
              <a:extLst>
                <a:ext uri="{FF2B5EF4-FFF2-40B4-BE49-F238E27FC236}">
                  <a16:creationId xmlns:a16="http://schemas.microsoft.com/office/drawing/2014/main" id="{0750C0D1-ED88-4774-A663-447B5E545877}"/>
                </a:ext>
              </a:extLst>
            </p:cNvPr>
            <p:cNvSpPr>
              <a:spLocks/>
            </p:cNvSpPr>
            <p:nvPr/>
          </p:nvSpPr>
          <p:spPr bwMode="auto">
            <a:xfrm>
              <a:off x="4851037" y="5616409"/>
              <a:ext cx="125531" cy="84597"/>
            </a:xfrm>
            <a:custGeom>
              <a:avLst/>
              <a:gdLst>
                <a:gd name="T0" fmla="*/ 45 w 50"/>
                <a:gd name="T1" fmla="*/ 25 h 34"/>
                <a:gd name="T2" fmla="*/ 43 w 50"/>
                <a:gd name="T3" fmla="*/ 26 h 34"/>
                <a:gd name="T4" fmla="*/ 45 w 50"/>
                <a:gd name="T5" fmla="*/ 17 h 34"/>
                <a:gd name="T6" fmla="*/ 28 w 50"/>
                <a:gd name="T7" fmla="*/ 0 h 34"/>
                <a:gd name="T8" fmla="*/ 11 w 50"/>
                <a:gd name="T9" fmla="*/ 17 h 34"/>
                <a:gd name="T10" fmla="*/ 11 w 50"/>
                <a:gd name="T11" fmla="*/ 19 h 34"/>
                <a:gd name="T12" fmla="*/ 8 w 50"/>
                <a:gd name="T13" fmla="*/ 18 h 34"/>
                <a:gd name="T14" fmla="*/ 0 w 50"/>
                <a:gd name="T15" fmla="*/ 26 h 34"/>
                <a:gd name="T16" fmla="*/ 8 w 50"/>
                <a:gd name="T17" fmla="*/ 34 h 34"/>
                <a:gd name="T18" fmla="*/ 45 w 50"/>
                <a:gd name="T19" fmla="*/ 34 h 34"/>
                <a:gd name="T20" fmla="*/ 50 w 50"/>
                <a:gd name="T21" fmla="*/ 30 h 34"/>
                <a:gd name="T22" fmla="*/ 45 w 50"/>
                <a:gd name="T23" fmla="*/ 2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34">
                  <a:moveTo>
                    <a:pt x="45" y="25"/>
                  </a:moveTo>
                  <a:cubicBezTo>
                    <a:pt x="44" y="25"/>
                    <a:pt x="43" y="25"/>
                    <a:pt x="43" y="26"/>
                  </a:cubicBezTo>
                  <a:cubicBezTo>
                    <a:pt x="44" y="23"/>
                    <a:pt x="45" y="20"/>
                    <a:pt x="45" y="17"/>
                  </a:cubicBezTo>
                  <a:cubicBezTo>
                    <a:pt x="45" y="8"/>
                    <a:pt x="37" y="0"/>
                    <a:pt x="28" y="0"/>
                  </a:cubicBezTo>
                  <a:cubicBezTo>
                    <a:pt x="19" y="0"/>
                    <a:pt x="11" y="8"/>
                    <a:pt x="11" y="17"/>
                  </a:cubicBezTo>
                  <a:cubicBezTo>
                    <a:pt x="11" y="18"/>
                    <a:pt x="11" y="18"/>
                    <a:pt x="11" y="19"/>
                  </a:cubicBezTo>
                  <a:cubicBezTo>
                    <a:pt x="10" y="18"/>
                    <a:pt x="9" y="18"/>
                    <a:pt x="8" y="18"/>
                  </a:cubicBezTo>
                  <a:cubicBezTo>
                    <a:pt x="4" y="18"/>
                    <a:pt x="0" y="22"/>
                    <a:pt x="0" y="26"/>
                  </a:cubicBezTo>
                  <a:cubicBezTo>
                    <a:pt x="0" y="31"/>
                    <a:pt x="4" y="34"/>
                    <a:pt x="8" y="34"/>
                  </a:cubicBezTo>
                  <a:cubicBezTo>
                    <a:pt x="45" y="34"/>
                    <a:pt x="45" y="34"/>
                    <a:pt x="45" y="34"/>
                  </a:cubicBezTo>
                  <a:cubicBezTo>
                    <a:pt x="48" y="34"/>
                    <a:pt x="50" y="32"/>
                    <a:pt x="50" y="30"/>
                  </a:cubicBezTo>
                  <a:cubicBezTo>
                    <a:pt x="50" y="27"/>
                    <a:pt x="48" y="25"/>
                    <a:pt x="45" y="25"/>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1" name="Freeform 613">
              <a:extLst>
                <a:ext uri="{FF2B5EF4-FFF2-40B4-BE49-F238E27FC236}">
                  <a16:creationId xmlns:a16="http://schemas.microsoft.com/office/drawing/2014/main" id="{6575273E-34DB-4683-8AF2-8EB4757A425E}"/>
                </a:ext>
              </a:extLst>
            </p:cNvPr>
            <p:cNvSpPr>
              <a:spLocks/>
            </p:cNvSpPr>
            <p:nvPr/>
          </p:nvSpPr>
          <p:spPr bwMode="auto">
            <a:xfrm>
              <a:off x="5428208" y="5679175"/>
              <a:ext cx="102335" cy="62766"/>
            </a:xfrm>
            <a:custGeom>
              <a:avLst/>
              <a:gdLst>
                <a:gd name="T0" fmla="*/ 34 w 41"/>
                <a:gd name="T1" fmla="*/ 5 h 25"/>
                <a:gd name="T2" fmla="*/ 34 w 41"/>
                <a:gd name="T3" fmla="*/ 1 h 25"/>
                <a:gd name="T4" fmla="*/ 28 w 41"/>
                <a:gd name="T5" fmla="*/ 5 h 25"/>
                <a:gd name="T6" fmla="*/ 24 w 41"/>
                <a:gd name="T7" fmla="*/ 4 h 25"/>
                <a:gd name="T8" fmla="*/ 14 w 41"/>
                <a:gd name="T9" fmla="*/ 10 h 25"/>
                <a:gd name="T10" fmla="*/ 13 w 41"/>
                <a:gd name="T11" fmla="*/ 19 h 25"/>
                <a:gd name="T12" fmla="*/ 41 w 41"/>
                <a:gd name="T13" fmla="*/ 0 h 25"/>
                <a:gd name="T14" fmla="*/ 34 w 41"/>
                <a:gd name="T15" fmla="*/ 5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25">
                  <a:moveTo>
                    <a:pt x="34" y="5"/>
                  </a:moveTo>
                  <a:cubicBezTo>
                    <a:pt x="34" y="4"/>
                    <a:pt x="34" y="3"/>
                    <a:pt x="34" y="1"/>
                  </a:cubicBezTo>
                  <a:cubicBezTo>
                    <a:pt x="32" y="4"/>
                    <a:pt x="31" y="5"/>
                    <a:pt x="28" y="5"/>
                  </a:cubicBezTo>
                  <a:cubicBezTo>
                    <a:pt x="26" y="4"/>
                    <a:pt x="24" y="4"/>
                    <a:pt x="24" y="4"/>
                  </a:cubicBezTo>
                  <a:cubicBezTo>
                    <a:pt x="14" y="10"/>
                    <a:pt x="14" y="10"/>
                    <a:pt x="14" y="10"/>
                  </a:cubicBezTo>
                  <a:cubicBezTo>
                    <a:pt x="14" y="10"/>
                    <a:pt x="0" y="14"/>
                    <a:pt x="13" y="19"/>
                  </a:cubicBezTo>
                  <a:cubicBezTo>
                    <a:pt x="31" y="25"/>
                    <a:pt x="40" y="11"/>
                    <a:pt x="41" y="0"/>
                  </a:cubicBezTo>
                  <a:cubicBezTo>
                    <a:pt x="39" y="3"/>
                    <a:pt x="36" y="4"/>
                    <a:pt x="34" y="5"/>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2" name="Freeform 614">
              <a:extLst>
                <a:ext uri="{FF2B5EF4-FFF2-40B4-BE49-F238E27FC236}">
                  <a16:creationId xmlns:a16="http://schemas.microsoft.com/office/drawing/2014/main" id="{6B37EA22-EA77-48CF-A7F9-39E5F4AA45FF}"/>
                </a:ext>
              </a:extLst>
            </p:cNvPr>
            <p:cNvSpPr>
              <a:spLocks/>
            </p:cNvSpPr>
            <p:nvPr/>
          </p:nvSpPr>
          <p:spPr bwMode="auto">
            <a:xfrm>
              <a:off x="4885148" y="5709193"/>
              <a:ext cx="276988" cy="240147"/>
            </a:xfrm>
            <a:custGeom>
              <a:avLst/>
              <a:gdLst>
                <a:gd name="T0" fmla="*/ 13 w 110"/>
                <a:gd name="T1" fmla="*/ 94 h 96"/>
                <a:gd name="T2" fmla="*/ 32 w 110"/>
                <a:gd name="T3" fmla="*/ 75 h 96"/>
                <a:gd name="T4" fmla="*/ 35 w 110"/>
                <a:gd name="T5" fmla="*/ 70 h 96"/>
                <a:gd name="T6" fmla="*/ 35 w 110"/>
                <a:gd name="T7" fmla="*/ 70 h 96"/>
                <a:gd name="T8" fmla="*/ 37 w 110"/>
                <a:gd name="T9" fmla="*/ 65 h 96"/>
                <a:gd name="T10" fmla="*/ 107 w 110"/>
                <a:gd name="T11" fmla="*/ 6 h 96"/>
                <a:gd name="T12" fmla="*/ 107 w 110"/>
                <a:gd name="T13" fmla="*/ 7 h 96"/>
                <a:gd name="T14" fmla="*/ 109 w 110"/>
                <a:gd name="T15" fmla="*/ 7 h 96"/>
                <a:gd name="T16" fmla="*/ 109 w 110"/>
                <a:gd name="T17" fmla="*/ 7 h 96"/>
                <a:gd name="T18" fmla="*/ 110 w 110"/>
                <a:gd name="T19" fmla="*/ 5 h 96"/>
                <a:gd name="T20" fmla="*/ 106 w 110"/>
                <a:gd name="T21" fmla="*/ 0 h 96"/>
                <a:gd name="T22" fmla="*/ 104 w 110"/>
                <a:gd name="T23" fmla="*/ 0 h 96"/>
                <a:gd name="T24" fmla="*/ 104 w 110"/>
                <a:gd name="T25" fmla="*/ 0 h 96"/>
                <a:gd name="T26" fmla="*/ 103 w 110"/>
                <a:gd name="T27" fmla="*/ 2 h 96"/>
                <a:gd name="T28" fmla="*/ 104 w 110"/>
                <a:gd name="T29" fmla="*/ 3 h 96"/>
                <a:gd name="T30" fmla="*/ 35 w 110"/>
                <a:gd name="T31" fmla="*/ 62 h 96"/>
                <a:gd name="T32" fmla="*/ 29 w 110"/>
                <a:gd name="T33" fmla="*/ 64 h 96"/>
                <a:gd name="T34" fmla="*/ 24 w 110"/>
                <a:gd name="T35" fmla="*/ 65 h 96"/>
                <a:gd name="T36" fmla="*/ 2 w 110"/>
                <a:gd name="T37" fmla="*/ 82 h 96"/>
                <a:gd name="T38" fmla="*/ 1 w 110"/>
                <a:gd name="T39" fmla="*/ 88 h 96"/>
                <a:gd name="T40" fmla="*/ 6 w 110"/>
                <a:gd name="T41" fmla="*/ 94 h 96"/>
                <a:gd name="T42" fmla="*/ 13 w 110"/>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 h="96">
                  <a:moveTo>
                    <a:pt x="13" y="94"/>
                  </a:moveTo>
                  <a:cubicBezTo>
                    <a:pt x="32" y="75"/>
                    <a:pt x="32" y="75"/>
                    <a:pt x="32" y="75"/>
                  </a:cubicBezTo>
                  <a:cubicBezTo>
                    <a:pt x="34" y="73"/>
                    <a:pt x="34" y="72"/>
                    <a:pt x="35" y="70"/>
                  </a:cubicBezTo>
                  <a:cubicBezTo>
                    <a:pt x="35" y="70"/>
                    <a:pt x="35" y="70"/>
                    <a:pt x="35" y="70"/>
                  </a:cubicBezTo>
                  <a:cubicBezTo>
                    <a:pt x="35" y="68"/>
                    <a:pt x="36" y="67"/>
                    <a:pt x="37" y="65"/>
                  </a:cubicBezTo>
                  <a:cubicBezTo>
                    <a:pt x="107" y="6"/>
                    <a:pt x="107" y="6"/>
                    <a:pt x="107" y="6"/>
                  </a:cubicBezTo>
                  <a:cubicBezTo>
                    <a:pt x="107" y="7"/>
                    <a:pt x="107" y="7"/>
                    <a:pt x="107" y="7"/>
                  </a:cubicBezTo>
                  <a:cubicBezTo>
                    <a:pt x="108" y="8"/>
                    <a:pt x="109" y="8"/>
                    <a:pt x="109" y="7"/>
                  </a:cubicBezTo>
                  <a:cubicBezTo>
                    <a:pt x="109" y="7"/>
                    <a:pt x="109" y="7"/>
                    <a:pt x="109" y="7"/>
                  </a:cubicBezTo>
                  <a:cubicBezTo>
                    <a:pt x="110" y="6"/>
                    <a:pt x="110" y="5"/>
                    <a:pt x="110" y="5"/>
                  </a:cubicBezTo>
                  <a:cubicBezTo>
                    <a:pt x="106" y="0"/>
                    <a:pt x="106" y="0"/>
                    <a:pt x="106" y="0"/>
                  </a:cubicBezTo>
                  <a:cubicBezTo>
                    <a:pt x="105" y="0"/>
                    <a:pt x="104" y="0"/>
                    <a:pt x="104" y="0"/>
                  </a:cubicBezTo>
                  <a:cubicBezTo>
                    <a:pt x="104" y="0"/>
                    <a:pt x="104" y="0"/>
                    <a:pt x="104" y="0"/>
                  </a:cubicBezTo>
                  <a:cubicBezTo>
                    <a:pt x="103" y="1"/>
                    <a:pt x="103" y="2"/>
                    <a:pt x="103" y="2"/>
                  </a:cubicBezTo>
                  <a:cubicBezTo>
                    <a:pt x="104" y="3"/>
                    <a:pt x="104" y="3"/>
                    <a:pt x="104" y="3"/>
                  </a:cubicBezTo>
                  <a:cubicBezTo>
                    <a:pt x="35" y="62"/>
                    <a:pt x="35" y="62"/>
                    <a:pt x="35" y="62"/>
                  </a:cubicBezTo>
                  <a:cubicBezTo>
                    <a:pt x="33" y="63"/>
                    <a:pt x="31" y="64"/>
                    <a:pt x="29" y="64"/>
                  </a:cubicBezTo>
                  <a:cubicBezTo>
                    <a:pt x="28" y="64"/>
                    <a:pt x="26" y="64"/>
                    <a:pt x="24" y="65"/>
                  </a:cubicBezTo>
                  <a:cubicBezTo>
                    <a:pt x="2" y="82"/>
                    <a:pt x="2" y="82"/>
                    <a:pt x="2" y="82"/>
                  </a:cubicBezTo>
                  <a:cubicBezTo>
                    <a:pt x="0" y="83"/>
                    <a:pt x="0" y="86"/>
                    <a:pt x="1"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3" name="Freeform 615">
              <a:extLst>
                <a:ext uri="{FF2B5EF4-FFF2-40B4-BE49-F238E27FC236}">
                  <a16:creationId xmlns:a16="http://schemas.microsoft.com/office/drawing/2014/main" id="{5D0D4B41-E6A1-4ACF-A282-BFBB690E50DC}"/>
                </a:ext>
              </a:extLst>
            </p:cNvPr>
            <p:cNvSpPr>
              <a:spLocks/>
            </p:cNvSpPr>
            <p:nvPr/>
          </p:nvSpPr>
          <p:spPr bwMode="auto">
            <a:xfrm>
              <a:off x="5078903" y="5741940"/>
              <a:ext cx="77775" cy="34112"/>
            </a:xfrm>
            <a:custGeom>
              <a:avLst/>
              <a:gdLst>
                <a:gd name="T0" fmla="*/ 2 w 31"/>
                <a:gd name="T1" fmla="*/ 0 h 14"/>
                <a:gd name="T2" fmla="*/ 8 w 31"/>
                <a:gd name="T3" fmla="*/ 9 h 14"/>
                <a:gd name="T4" fmla="*/ 25 w 31"/>
                <a:gd name="T5" fmla="*/ 7 h 14"/>
                <a:gd name="T6" fmla="*/ 31 w 31"/>
                <a:gd name="T7" fmla="*/ 11 h 14"/>
                <a:gd name="T8" fmla="*/ 26 w 31"/>
                <a:gd name="T9" fmla="*/ 14 h 14"/>
                <a:gd name="T10" fmla="*/ 6 w 31"/>
                <a:gd name="T11" fmla="*/ 11 h 14"/>
                <a:gd name="T12" fmla="*/ 0 w 31"/>
                <a:gd name="T13" fmla="*/ 1 h 14"/>
                <a:gd name="T14" fmla="*/ 2 w 31"/>
                <a:gd name="T15" fmla="*/ 0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14">
                  <a:moveTo>
                    <a:pt x="2" y="0"/>
                  </a:moveTo>
                  <a:cubicBezTo>
                    <a:pt x="2" y="0"/>
                    <a:pt x="5" y="8"/>
                    <a:pt x="8" y="9"/>
                  </a:cubicBezTo>
                  <a:cubicBezTo>
                    <a:pt x="11" y="10"/>
                    <a:pt x="25" y="7"/>
                    <a:pt x="25" y="7"/>
                  </a:cubicBezTo>
                  <a:cubicBezTo>
                    <a:pt x="31" y="11"/>
                    <a:pt x="31" y="11"/>
                    <a:pt x="31" y="11"/>
                  </a:cubicBezTo>
                  <a:cubicBezTo>
                    <a:pt x="26" y="14"/>
                    <a:pt x="26" y="14"/>
                    <a:pt x="26" y="14"/>
                  </a:cubicBezTo>
                  <a:cubicBezTo>
                    <a:pt x="26" y="14"/>
                    <a:pt x="11" y="13"/>
                    <a:pt x="6" y="11"/>
                  </a:cubicBezTo>
                  <a:cubicBezTo>
                    <a:pt x="2" y="10"/>
                    <a:pt x="0" y="1"/>
                    <a:pt x="0" y="1"/>
                  </a:cubicBezTo>
                  <a:lnTo>
                    <a:pt x="2"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4" name="Freeform 616">
              <a:extLst>
                <a:ext uri="{FF2B5EF4-FFF2-40B4-BE49-F238E27FC236}">
                  <a16:creationId xmlns:a16="http://schemas.microsoft.com/office/drawing/2014/main" id="{38CB5762-3680-4171-BAE0-BA801D93376F}"/>
                </a:ext>
              </a:extLst>
            </p:cNvPr>
            <p:cNvSpPr>
              <a:spLocks/>
            </p:cNvSpPr>
            <p:nvPr/>
          </p:nvSpPr>
          <p:spPr bwMode="auto">
            <a:xfrm>
              <a:off x="5081632" y="5709193"/>
              <a:ext cx="278352" cy="240147"/>
            </a:xfrm>
            <a:custGeom>
              <a:avLst/>
              <a:gdLst>
                <a:gd name="T0" fmla="*/ 13 w 111"/>
                <a:gd name="T1" fmla="*/ 94 h 96"/>
                <a:gd name="T2" fmla="*/ 33 w 111"/>
                <a:gd name="T3" fmla="*/ 75 h 96"/>
                <a:gd name="T4" fmla="*/ 35 w 111"/>
                <a:gd name="T5" fmla="*/ 70 h 96"/>
                <a:gd name="T6" fmla="*/ 35 w 111"/>
                <a:gd name="T7" fmla="*/ 70 h 96"/>
                <a:gd name="T8" fmla="*/ 37 w 111"/>
                <a:gd name="T9" fmla="*/ 65 h 96"/>
                <a:gd name="T10" fmla="*/ 107 w 111"/>
                <a:gd name="T11" fmla="*/ 6 h 96"/>
                <a:gd name="T12" fmla="*/ 108 w 111"/>
                <a:gd name="T13" fmla="*/ 7 h 96"/>
                <a:gd name="T14" fmla="*/ 110 w 111"/>
                <a:gd name="T15" fmla="*/ 7 h 96"/>
                <a:gd name="T16" fmla="*/ 110 w 111"/>
                <a:gd name="T17" fmla="*/ 7 h 96"/>
                <a:gd name="T18" fmla="*/ 110 w 111"/>
                <a:gd name="T19" fmla="*/ 5 h 96"/>
                <a:gd name="T20" fmla="*/ 106 w 111"/>
                <a:gd name="T21" fmla="*/ 0 h 96"/>
                <a:gd name="T22" fmla="*/ 104 w 111"/>
                <a:gd name="T23" fmla="*/ 0 h 96"/>
                <a:gd name="T24" fmla="*/ 104 w 111"/>
                <a:gd name="T25" fmla="*/ 0 h 96"/>
                <a:gd name="T26" fmla="*/ 104 w 111"/>
                <a:gd name="T27" fmla="*/ 2 h 96"/>
                <a:gd name="T28" fmla="*/ 104 w 111"/>
                <a:gd name="T29" fmla="*/ 3 h 96"/>
                <a:gd name="T30" fmla="*/ 35 w 111"/>
                <a:gd name="T31" fmla="*/ 62 h 96"/>
                <a:gd name="T32" fmla="*/ 30 w 111"/>
                <a:gd name="T33" fmla="*/ 64 h 96"/>
                <a:gd name="T34" fmla="*/ 25 w 111"/>
                <a:gd name="T35" fmla="*/ 65 h 96"/>
                <a:gd name="T36" fmla="*/ 2 w 111"/>
                <a:gd name="T37" fmla="*/ 82 h 96"/>
                <a:gd name="T38" fmla="*/ 2 w 111"/>
                <a:gd name="T39" fmla="*/ 88 h 96"/>
                <a:gd name="T40" fmla="*/ 6 w 111"/>
                <a:gd name="T41" fmla="*/ 94 h 96"/>
                <a:gd name="T42" fmla="*/ 13 w 111"/>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1" h="96">
                  <a:moveTo>
                    <a:pt x="13" y="94"/>
                  </a:moveTo>
                  <a:cubicBezTo>
                    <a:pt x="33" y="75"/>
                    <a:pt x="33" y="75"/>
                    <a:pt x="33" y="75"/>
                  </a:cubicBezTo>
                  <a:cubicBezTo>
                    <a:pt x="34" y="73"/>
                    <a:pt x="35" y="72"/>
                    <a:pt x="35" y="70"/>
                  </a:cubicBezTo>
                  <a:cubicBezTo>
                    <a:pt x="35" y="70"/>
                    <a:pt x="35" y="70"/>
                    <a:pt x="35" y="70"/>
                  </a:cubicBezTo>
                  <a:cubicBezTo>
                    <a:pt x="35" y="68"/>
                    <a:pt x="36" y="67"/>
                    <a:pt x="37" y="65"/>
                  </a:cubicBezTo>
                  <a:cubicBezTo>
                    <a:pt x="107" y="6"/>
                    <a:pt x="107" y="6"/>
                    <a:pt x="107" y="6"/>
                  </a:cubicBezTo>
                  <a:cubicBezTo>
                    <a:pt x="108" y="7"/>
                    <a:pt x="108" y="7"/>
                    <a:pt x="108" y="7"/>
                  </a:cubicBezTo>
                  <a:cubicBezTo>
                    <a:pt x="108" y="8"/>
                    <a:pt x="109" y="8"/>
                    <a:pt x="110" y="7"/>
                  </a:cubicBezTo>
                  <a:cubicBezTo>
                    <a:pt x="110" y="7"/>
                    <a:pt x="110" y="7"/>
                    <a:pt x="110" y="7"/>
                  </a:cubicBezTo>
                  <a:cubicBezTo>
                    <a:pt x="111" y="6"/>
                    <a:pt x="111" y="5"/>
                    <a:pt x="110" y="5"/>
                  </a:cubicBezTo>
                  <a:cubicBezTo>
                    <a:pt x="106" y="0"/>
                    <a:pt x="106" y="0"/>
                    <a:pt x="106" y="0"/>
                  </a:cubicBezTo>
                  <a:cubicBezTo>
                    <a:pt x="106" y="0"/>
                    <a:pt x="105" y="0"/>
                    <a:pt x="104" y="0"/>
                  </a:cubicBezTo>
                  <a:cubicBezTo>
                    <a:pt x="104" y="0"/>
                    <a:pt x="104" y="0"/>
                    <a:pt x="104" y="0"/>
                  </a:cubicBezTo>
                  <a:cubicBezTo>
                    <a:pt x="103" y="1"/>
                    <a:pt x="103" y="2"/>
                    <a:pt x="104" y="2"/>
                  </a:cubicBezTo>
                  <a:cubicBezTo>
                    <a:pt x="104" y="3"/>
                    <a:pt x="104" y="3"/>
                    <a:pt x="104" y="3"/>
                  </a:cubicBezTo>
                  <a:cubicBezTo>
                    <a:pt x="35" y="62"/>
                    <a:pt x="35" y="62"/>
                    <a:pt x="35" y="62"/>
                  </a:cubicBezTo>
                  <a:cubicBezTo>
                    <a:pt x="33" y="63"/>
                    <a:pt x="32" y="64"/>
                    <a:pt x="30" y="64"/>
                  </a:cubicBezTo>
                  <a:cubicBezTo>
                    <a:pt x="28" y="64"/>
                    <a:pt x="26" y="64"/>
                    <a:pt x="25" y="65"/>
                  </a:cubicBezTo>
                  <a:cubicBezTo>
                    <a:pt x="2" y="82"/>
                    <a:pt x="2" y="82"/>
                    <a:pt x="2" y="82"/>
                  </a:cubicBezTo>
                  <a:cubicBezTo>
                    <a:pt x="0" y="83"/>
                    <a:pt x="0" y="86"/>
                    <a:pt x="2"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5" name="Freeform 617">
              <a:extLst>
                <a:ext uri="{FF2B5EF4-FFF2-40B4-BE49-F238E27FC236}">
                  <a16:creationId xmlns:a16="http://schemas.microsoft.com/office/drawing/2014/main" id="{F492284E-D0D9-4DE2-9B83-1DF40DEB6C22}"/>
                </a:ext>
              </a:extLst>
            </p:cNvPr>
            <p:cNvSpPr>
              <a:spLocks/>
            </p:cNvSpPr>
            <p:nvPr/>
          </p:nvSpPr>
          <p:spPr bwMode="auto">
            <a:xfrm>
              <a:off x="5264472" y="5709193"/>
              <a:ext cx="276988" cy="240147"/>
            </a:xfrm>
            <a:custGeom>
              <a:avLst/>
              <a:gdLst>
                <a:gd name="T0" fmla="*/ 13 w 110"/>
                <a:gd name="T1" fmla="*/ 94 h 96"/>
                <a:gd name="T2" fmla="*/ 33 w 110"/>
                <a:gd name="T3" fmla="*/ 75 h 96"/>
                <a:gd name="T4" fmla="*/ 35 w 110"/>
                <a:gd name="T5" fmla="*/ 70 h 96"/>
                <a:gd name="T6" fmla="*/ 35 w 110"/>
                <a:gd name="T7" fmla="*/ 70 h 96"/>
                <a:gd name="T8" fmla="*/ 37 w 110"/>
                <a:gd name="T9" fmla="*/ 65 h 96"/>
                <a:gd name="T10" fmla="*/ 107 w 110"/>
                <a:gd name="T11" fmla="*/ 6 h 96"/>
                <a:gd name="T12" fmla="*/ 107 w 110"/>
                <a:gd name="T13" fmla="*/ 7 h 96"/>
                <a:gd name="T14" fmla="*/ 110 w 110"/>
                <a:gd name="T15" fmla="*/ 7 h 96"/>
                <a:gd name="T16" fmla="*/ 110 w 110"/>
                <a:gd name="T17" fmla="*/ 7 h 96"/>
                <a:gd name="T18" fmla="*/ 110 w 110"/>
                <a:gd name="T19" fmla="*/ 5 h 96"/>
                <a:gd name="T20" fmla="*/ 106 w 110"/>
                <a:gd name="T21" fmla="*/ 0 h 96"/>
                <a:gd name="T22" fmla="*/ 104 w 110"/>
                <a:gd name="T23" fmla="*/ 0 h 96"/>
                <a:gd name="T24" fmla="*/ 104 w 110"/>
                <a:gd name="T25" fmla="*/ 0 h 96"/>
                <a:gd name="T26" fmla="*/ 104 w 110"/>
                <a:gd name="T27" fmla="*/ 2 h 96"/>
                <a:gd name="T28" fmla="*/ 104 w 110"/>
                <a:gd name="T29" fmla="*/ 3 h 96"/>
                <a:gd name="T30" fmla="*/ 35 w 110"/>
                <a:gd name="T31" fmla="*/ 62 h 96"/>
                <a:gd name="T32" fmla="*/ 29 w 110"/>
                <a:gd name="T33" fmla="*/ 64 h 96"/>
                <a:gd name="T34" fmla="*/ 25 w 110"/>
                <a:gd name="T35" fmla="*/ 65 h 96"/>
                <a:gd name="T36" fmla="*/ 2 w 110"/>
                <a:gd name="T37" fmla="*/ 82 h 96"/>
                <a:gd name="T38" fmla="*/ 1 w 110"/>
                <a:gd name="T39" fmla="*/ 88 h 96"/>
                <a:gd name="T40" fmla="*/ 6 w 110"/>
                <a:gd name="T41" fmla="*/ 94 h 96"/>
                <a:gd name="T42" fmla="*/ 13 w 110"/>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 h="96">
                  <a:moveTo>
                    <a:pt x="13" y="94"/>
                  </a:moveTo>
                  <a:cubicBezTo>
                    <a:pt x="33" y="75"/>
                    <a:pt x="33" y="75"/>
                    <a:pt x="33" y="75"/>
                  </a:cubicBezTo>
                  <a:cubicBezTo>
                    <a:pt x="34" y="73"/>
                    <a:pt x="35" y="72"/>
                    <a:pt x="35" y="70"/>
                  </a:cubicBezTo>
                  <a:cubicBezTo>
                    <a:pt x="35" y="70"/>
                    <a:pt x="35" y="70"/>
                    <a:pt x="35" y="70"/>
                  </a:cubicBezTo>
                  <a:cubicBezTo>
                    <a:pt x="35" y="68"/>
                    <a:pt x="36" y="67"/>
                    <a:pt x="37" y="65"/>
                  </a:cubicBezTo>
                  <a:cubicBezTo>
                    <a:pt x="107" y="6"/>
                    <a:pt x="107" y="6"/>
                    <a:pt x="107" y="6"/>
                  </a:cubicBezTo>
                  <a:cubicBezTo>
                    <a:pt x="107" y="7"/>
                    <a:pt x="107" y="7"/>
                    <a:pt x="107" y="7"/>
                  </a:cubicBezTo>
                  <a:cubicBezTo>
                    <a:pt x="108" y="8"/>
                    <a:pt x="109" y="8"/>
                    <a:pt x="110" y="7"/>
                  </a:cubicBezTo>
                  <a:cubicBezTo>
                    <a:pt x="110" y="7"/>
                    <a:pt x="110" y="7"/>
                    <a:pt x="110" y="7"/>
                  </a:cubicBezTo>
                  <a:cubicBezTo>
                    <a:pt x="110" y="6"/>
                    <a:pt x="110" y="5"/>
                    <a:pt x="110" y="5"/>
                  </a:cubicBezTo>
                  <a:cubicBezTo>
                    <a:pt x="106" y="0"/>
                    <a:pt x="106" y="0"/>
                    <a:pt x="106" y="0"/>
                  </a:cubicBezTo>
                  <a:cubicBezTo>
                    <a:pt x="106" y="0"/>
                    <a:pt x="104" y="0"/>
                    <a:pt x="104" y="0"/>
                  </a:cubicBezTo>
                  <a:cubicBezTo>
                    <a:pt x="104" y="0"/>
                    <a:pt x="104" y="0"/>
                    <a:pt x="104" y="0"/>
                  </a:cubicBezTo>
                  <a:cubicBezTo>
                    <a:pt x="103" y="1"/>
                    <a:pt x="103" y="2"/>
                    <a:pt x="104" y="2"/>
                  </a:cubicBezTo>
                  <a:cubicBezTo>
                    <a:pt x="104" y="3"/>
                    <a:pt x="104" y="3"/>
                    <a:pt x="104" y="3"/>
                  </a:cubicBezTo>
                  <a:cubicBezTo>
                    <a:pt x="35" y="62"/>
                    <a:pt x="35" y="62"/>
                    <a:pt x="35" y="62"/>
                  </a:cubicBezTo>
                  <a:cubicBezTo>
                    <a:pt x="33" y="63"/>
                    <a:pt x="31" y="64"/>
                    <a:pt x="29" y="64"/>
                  </a:cubicBezTo>
                  <a:cubicBezTo>
                    <a:pt x="28" y="64"/>
                    <a:pt x="26" y="64"/>
                    <a:pt x="25" y="65"/>
                  </a:cubicBezTo>
                  <a:cubicBezTo>
                    <a:pt x="2" y="82"/>
                    <a:pt x="2" y="82"/>
                    <a:pt x="2" y="82"/>
                  </a:cubicBezTo>
                  <a:cubicBezTo>
                    <a:pt x="0" y="83"/>
                    <a:pt x="0" y="86"/>
                    <a:pt x="1"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6" name="Freeform 618">
              <a:extLst>
                <a:ext uri="{FF2B5EF4-FFF2-40B4-BE49-F238E27FC236}">
                  <a16:creationId xmlns:a16="http://schemas.microsoft.com/office/drawing/2014/main" id="{0EC341F2-B22F-4327-9A92-184DEF5E43FF}"/>
                </a:ext>
              </a:extLst>
            </p:cNvPr>
            <p:cNvSpPr>
              <a:spLocks/>
            </p:cNvSpPr>
            <p:nvPr/>
          </p:nvSpPr>
          <p:spPr bwMode="auto">
            <a:xfrm>
              <a:off x="5222173" y="5681904"/>
              <a:ext cx="69588" cy="66859"/>
            </a:xfrm>
            <a:custGeom>
              <a:avLst/>
              <a:gdLst>
                <a:gd name="T0" fmla="*/ 27 w 28"/>
                <a:gd name="T1" fmla="*/ 16 h 27"/>
                <a:gd name="T2" fmla="*/ 26 w 28"/>
                <a:gd name="T3" fmla="*/ 15 h 27"/>
                <a:gd name="T4" fmla="*/ 25 w 28"/>
                <a:gd name="T5" fmla="*/ 13 h 27"/>
                <a:gd name="T6" fmla="*/ 25 w 28"/>
                <a:gd name="T7" fmla="*/ 13 h 27"/>
                <a:gd name="T8" fmla="*/ 11 w 28"/>
                <a:gd name="T9" fmla="*/ 1 h 27"/>
                <a:gd name="T10" fmla="*/ 0 w 28"/>
                <a:gd name="T11" fmla="*/ 14 h 27"/>
                <a:gd name="T12" fmla="*/ 13 w 28"/>
                <a:gd name="T13" fmla="*/ 26 h 27"/>
                <a:gd name="T14" fmla="*/ 21 w 28"/>
                <a:gd name="T15" fmla="*/ 26 h 27"/>
                <a:gd name="T16" fmla="*/ 25 w 28"/>
                <a:gd name="T17" fmla="*/ 23 h 27"/>
                <a:gd name="T18" fmla="*/ 25 w 28"/>
                <a:gd name="T19" fmla="*/ 19 h 27"/>
                <a:gd name="T20" fmla="*/ 27 w 28"/>
                <a:gd name="T21" fmla="*/ 19 h 27"/>
                <a:gd name="T22" fmla="*/ 27 w 28"/>
                <a:gd name="T23" fmla="*/ 1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 h="27">
                  <a:moveTo>
                    <a:pt x="27" y="16"/>
                  </a:moveTo>
                  <a:cubicBezTo>
                    <a:pt x="26" y="15"/>
                    <a:pt x="26" y="15"/>
                    <a:pt x="26" y="15"/>
                  </a:cubicBezTo>
                  <a:cubicBezTo>
                    <a:pt x="25" y="14"/>
                    <a:pt x="25" y="14"/>
                    <a:pt x="25" y="13"/>
                  </a:cubicBezTo>
                  <a:cubicBezTo>
                    <a:pt x="25" y="13"/>
                    <a:pt x="25" y="13"/>
                    <a:pt x="25" y="13"/>
                  </a:cubicBezTo>
                  <a:cubicBezTo>
                    <a:pt x="24" y="6"/>
                    <a:pt x="18" y="0"/>
                    <a:pt x="11" y="1"/>
                  </a:cubicBezTo>
                  <a:cubicBezTo>
                    <a:pt x="4" y="2"/>
                    <a:pt x="0" y="8"/>
                    <a:pt x="0" y="14"/>
                  </a:cubicBezTo>
                  <a:cubicBezTo>
                    <a:pt x="0" y="21"/>
                    <a:pt x="6" y="27"/>
                    <a:pt x="13" y="26"/>
                  </a:cubicBezTo>
                  <a:cubicBezTo>
                    <a:pt x="15" y="26"/>
                    <a:pt x="18" y="26"/>
                    <a:pt x="21" y="26"/>
                  </a:cubicBezTo>
                  <a:cubicBezTo>
                    <a:pt x="23" y="26"/>
                    <a:pt x="25" y="25"/>
                    <a:pt x="25" y="23"/>
                  </a:cubicBezTo>
                  <a:cubicBezTo>
                    <a:pt x="25" y="21"/>
                    <a:pt x="25" y="20"/>
                    <a:pt x="25" y="19"/>
                  </a:cubicBezTo>
                  <a:cubicBezTo>
                    <a:pt x="27" y="19"/>
                    <a:pt x="27" y="19"/>
                    <a:pt x="27" y="19"/>
                  </a:cubicBezTo>
                  <a:cubicBezTo>
                    <a:pt x="28" y="18"/>
                    <a:pt x="28" y="17"/>
                    <a:pt x="27" y="16"/>
                  </a:cubicBezTo>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7" name="Freeform 619">
              <a:extLst>
                <a:ext uri="{FF2B5EF4-FFF2-40B4-BE49-F238E27FC236}">
                  <a16:creationId xmlns:a16="http://schemas.microsoft.com/office/drawing/2014/main" id="{0DB738B7-07EA-433B-A795-DB31A111CFC9}"/>
                </a:ext>
              </a:extLst>
            </p:cNvPr>
            <p:cNvSpPr>
              <a:spLocks/>
            </p:cNvSpPr>
            <p:nvPr/>
          </p:nvSpPr>
          <p:spPr bwMode="auto">
            <a:xfrm>
              <a:off x="5213986" y="5733754"/>
              <a:ext cx="58672" cy="30018"/>
            </a:xfrm>
            <a:custGeom>
              <a:avLst/>
              <a:gdLst>
                <a:gd name="T0" fmla="*/ 23 w 23"/>
                <a:gd name="T1" fmla="*/ 5 h 12"/>
                <a:gd name="T2" fmla="*/ 21 w 23"/>
                <a:gd name="T3" fmla="*/ 5 h 12"/>
                <a:gd name="T4" fmla="*/ 14 w 23"/>
                <a:gd name="T5" fmla="*/ 8 h 12"/>
                <a:gd name="T6" fmla="*/ 11 w 23"/>
                <a:gd name="T7" fmla="*/ 12 h 12"/>
                <a:gd name="T8" fmla="*/ 0 w 23"/>
                <a:gd name="T9" fmla="*/ 8 h 12"/>
                <a:gd name="T10" fmla="*/ 9 w 23"/>
                <a:gd name="T11" fmla="*/ 0 h 12"/>
                <a:gd name="T12" fmla="*/ 23 w 23"/>
                <a:gd name="T13" fmla="*/ 5 h 12"/>
              </a:gdLst>
              <a:ahLst/>
              <a:cxnLst>
                <a:cxn ang="0">
                  <a:pos x="T0" y="T1"/>
                </a:cxn>
                <a:cxn ang="0">
                  <a:pos x="T2" y="T3"/>
                </a:cxn>
                <a:cxn ang="0">
                  <a:pos x="T4" y="T5"/>
                </a:cxn>
                <a:cxn ang="0">
                  <a:pos x="T6" y="T7"/>
                </a:cxn>
                <a:cxn ang="0">
                  <a:pos x="T8" y="T9"/>
                </a:cxn>
                <a:cxn ang="0">
                  <a:pos x="T10" y="T11"/>
                </a:cxn>
                <a:cxn ang="0">
                  <a:pos x="T12" y="T13"/>
                </a:cxn>
              </a:cxnLst>
              <a:rect l="0" t="0" r="r" b="b"/>
              <a:pathLst>
                <a:path w="23" h="12">
                  <a:moveTo>
                    <a:pt x="23" y="5"/>
                  </a:moveTo>
                  <a:cubicBezTo>
                    <a:pt x="21" y="5"/>
                    <a:pt x="21" y="5"/>
                    <a:pt x="21" y="5"/>
                  </a:cubicBezTo>
                  <a:cubicBezTo>
                    <a:pt x="19" y="5"/>
                    <a:pt x="16" y="7"/>
                    <a:pt x="14" y="8"/>
                  </a:cubicBezTo>
                  <a:cubicBezTo>
                    <a:pt x="11" y="12"/>
                    <a:pt x="11" y="12"/>
                    <a:pt x="11" y="12"/>
                  </a:cubicBezTo>
                  <a:cubicBezTo>
                    <a:pt x="0" y="8"/>
                    <a:pt x="0" y="8"/>
                    <a:pt x="0" y="8"/>
                  </a:cubicBezTo>
                  <a:cubicBezTo>
                    <a:pt x="9" y="0"/>
                    <a:pt x="9" y="0"/>
                    <a:pt x="9" y="0"/>
                  </a:cubicBezTo>
                  <a:lnTo>
                    <a:pt x="23" y="5"/>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8" name="Freeform 620">
              <a:extLst>
                <a:ext uri="{FF2B5EF4-FFF2-40B4-BE49-F238E27FC236}">
                  <a16:creationId xmlns:a16="http://schemas.microsoft.com/office/drawing/2014/main" id="{306C0363-85AA-46A2-B5DC-BD361A4C7124}"/>
                </a:ext>
              </a:extLst>
            </p:cNvPr>
            <p:cNvSpPr>
              <a:spLocks/>
            </p:cNvSpPr>
            <p:nvPr/>
          </p:nvSpPr>
          <p:spPr bwMode="auto">
            <a:xfrm>
              <a:off x="5275387" y="5716015"/>
              <a:ext cx="4093" cy="5458"/>
            </a:xfrm>
            <a:custGeom>
              <a:avLst/>
              <a:gdLst>
                <a:gd name="T0" fmla="*/ 0 w 2"/>
                <a:gd name="T1" fmla="*/ 1 h 2"/>
                <a:gd name="T2" fmla="*/ 1 w 2"/>
                <a:gd name="T3" fmla="*/ 2 h 2"/>
                <a:gd name="T4" fmla="*/ 2 w 2"/>
                <a:gd name="T5" fmla="*/ 1 h 2"/>
                <a:gd name="T6" fmla="*/ 1 w 2"/>
                <a:gd name="T7" fmla="*/ 0 h 2"/>
                <a:gd name="T8" fmla="*/ 0 w 2"/>
                <a:gd name="T9" fmla="*/ 1 h 2"/>
              </a:gdLst>
              <a:ahLst/>
              <a:cxnLst>
                <a:cxn ang="0">
                  <a:pos x="T0" y="T1"/>
                </a:cxn>
                <a:cxn ang="0">
                  <a:pos x="T2" y="T3"/>
                </a:cxn>
                <a:cxn ang="0">
                  <a:pos x="T4" y="T5"/>
                </a:cxn>
                <a:cxn ang="0">
                  <a:pos x="T6" y="T7"/>
                </a:cxn>
                <a:cxn ang="0">
                  <a:pos x="T8" y="T9"/>
                </a:cxn>
              </a:cxnLst>
              <a:rect l="0" t="0" r="r" b="b"/>
              <a:pathLst>
                <a:path w="2" h="2">
                  <a:moveTo>
                    <a:pt x="0" y="1"/>
                  </a:moveTo>
                  <a:cubicBezTo>
                    <a:pt x="0" y="2"/>
                    <a:pt x="1" y="2"/>
                    <a:pt x="1" y="2"/>
                  </a:cubicBezTo>
                  <a:cubicBezTo>
                    <a:pt x="2" y="2"/>
                    <a:pt x="2" y="1"/>
                    <a:pt x="2" y="1"/>
                  </a:cubicBezTo>
                  <a:cubicBezTo>
                    <a:pt x="2" y="0"/>
                    <a:pt x="2" y="0"/>
                    <a:pt x="1" y="0"/>
                  </a:cubicBezTo>
                  <a:cubicBezTo>
                    <a:pt x="0" y="0"/>
                    <a:pt x="0" y="0"/>
                    <a:pt x="0"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9" name="Freeform 621">
              <a:extLst>
                <a:ext uri="{FF2B5EF4-FFF2-40B4-BE49-F238E27FC236}">
                  <a16:creationId xmlns:a16="http://schemas.microsoft.com/office/drawing/2014/main" id="{651B5F93-0251-4977-A81C-590011939DD8}"/>
                </a:ext>
              </a:extLst>
            </p:cNvPr>
            <p:cNvSpPr>
              <a:spLocks/>
            </p:cNvSpPr>
            <p:nvPr/>
          </p:nvSpPr>
          <p:spPr bwMode="auto">
            <a:xfrm>
              <a:off x="5219444" y="5673717"/>
              <a:ext cx="68224" cy="75046"/>
            </a:xfrm>
            <a:custGeom>
              <a:avLst/>
              <a:gdLst>
                <a:gd name="T0" fmla="*/ 26 w 27"/>
                <a:gd name="T1" fmla="*/ 25 h 30"/>
                <a:gd name="T2" fmla="*/ 26 w 27"/>
                <a:gd name="T3" fmla="*/ 23 h 30"/>
                <a:gd name="T4" fmla="*/ 26 w 27"/>
                <a:gd name="T5" fmla="*/ 23 h 30"/>
                <a:gd name="T6" fmla="*/ 26 w 27"/>
                <a:gd name="T7" fmla="*/ 22 h 30"/>
                <a:gd name="T8" fmla="*/ 23 w 27"/>
                <a:gd name="T9" fmla="*/ 23 h 30"/>
                <a:gd name="T10" fmla="*/ 22 w 27"/>
                <a:gd name="T11" fmla="*/ 24 h 30"/>
                <a:gd name="T12" fmla="*/ 20 w 27"/>
                <a:gd name="T13" fmla="*/ 24 h 30"/>
                <a:gd name="T14" fmla="*/ 18 w 27"/>
                <a:gd name="T15" fmla="*/ 23 h 30"/>
                <a:gd name="T16" fmla="*/ 17 w 27"/>
                <a:gd name="T17" fmla="*/ 22 h 30"/>
                <a:gd name="T18" fmla="*/ 15 w 27"/>
                <a:gd name="T19" fmla="*/ 18 h 30"/>
                <a:gd name="T20" fmla="*/ 15 w 27"/>
                <a:gd name="T21" fmla="*/ 16 h 30"/>
                <a:gd name="T22" fmla="*/ 17 w 27"/>
                <a:gd name="T23" fmla="*/ 12 h 30"/>
                <a:gd name="T24" fmla="*/ 21 w 27"/>
                <a:gd name="T25" fmla="*/ 7 h 30"/>
                <a:gd name="T26" fmla="*/ 27 w 27"/>
                <a:gd name="T27" fmla="*/ 2 h 30"/>
                <a:gd name="T28" fmla="*/ 16 w 27"/>
                <a:gd name="T29" fmla="*/ 3 h 30"/>
                <a:gd name="T30" fmla="*/ 19 w 27"/>
                <a:gd name="T31" fmla="*/ 0 h 30"/>
                <a:gd name="T32" fmla="*/ 15 w 27"/>
                <a:gd name="T33" fmla="*/ 2 h 30"/>
                <a:gd name="T34" fmla="*/ 5 w 27"/>
                <a:gd name="T35" fmla="*/ 7 h 30"/>
                <a:gd name="T36" fmla="*/ 4 w 27"/>
                <a:gd name="T37" fmla="*/ 8 h 30"/>
                <a:gd name="T38" fmla="*/ 1 w 27"/>
                <a:gd name="T39" fmla="*/ 16 h 30"/>
                <a:gd name="T40" fmla="*/ 5 w 27"/>
                <a:gd name="T41" fmla="*/ 26 h 30"/>
                <a:gd name="T42" fmla="*/ 11 w 27"/>
                <a:gd name="T43" fmla="*/ 21 h 30"/>
                <a:gd name="T44" fmla="*/ 9 w 27"/>
                <a:gd name="T45" fmla="*/ 19 h 30"/>
                <a:gd name="T46" fmla="*/ 9 w 27"/>
                <a:gd name="T47" fmla="*/ 18 h 30"/>
                <a:gd name="T48" fmla="*/ 10 w 27"/>
                <a:gd name="T49" fmla="*/ 16 h 30"/>
                <a:gd name="T50" fmla="*/ 13 w 27"/>
                <a:gd name="T51" fmla="*/ 17 h 30"/>
                <a:gd name="T52" fmla="*/ 14 w 27"/>
                <a:gd name="T53" fmla="*/ 21 h 30"/>
                <a:gd name="T54" fmla="*/ 15 w 27"/>
                <a:gd name="T55" fmla="*/ 27 h 30"/>
                <a:gd name="T56" fmla="*/ 16 w 27"/>
                <a:gd name="T57" fmla="*/ 28 h 30"/>
                <a:gd name="T58" fmla="*/ 20 w 27"/>
                <a:gd name="T59" fmla="*/ 29 h 30"/>
                <a:gd name="T60" fmla="*/ 20 w 27"/>
                <a:gd name="T61" fmla="*/ 30 h 30"/>
                <a:gd name="T62" fmla="*/ 23 w 27"/>
                <a:gd name="T63" fmla="*/ 29 h 30"/>
                <a:gd name="T64" fmla="*/ 26 w 27"/>
                <a:gd name="T65" fmla="*/ 27 h 30"/>
                <a:gd name="T66" fmla="*/ 26 w 27"/>
                <a:gd name="T67" fmla="*/ 26 h 30"/>
                <a:gd name="T68" fmla="*/ 26 w 27"/>
                <a:gd name="T69" fmla="*/ 2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 h="30">
                  <a:moveTo>
                    <a:pt x="26" y="25"/>
                  </a:moveTo>
                  <a:cubicBezTo>
                    <a:pt x="26" y="23"/>
                    <a:pt x="26" y="23"/>
                    <a:pt x="26" y="23"/>
                  </a:cubicBezTo>
                  <a:cubicBezTo>
                    <a:pt x="26" y="23"/>
                    <a:pt x="26" y="23"/>
                    <a:pt x="26" y="23"/>
                  </a:cubicBezTo>
                  <a:cubicBezTo>
                    <a:pt x="26" y="22"/>
                    <a:pt x="26" y="22"/>
                    <a:pt x="26" y="22"/>
                  </a:cubicBezTo>
                  <a:cubicBezTo>
                    <a:pt x="25" y="22"/>
                    <a:pt x="23" y="22"/>
                    <a:pt x="23" y="23"/>
                  </a:cubicBezTo>
                  <a:cubicBezTo>
                    <a:pt x="22" y="24"/>
                    <a:pt x="22" y="24"/>
                    <a:pt x="22" y="24"/>
                  </a:cubicBezTo>
                  <a:cubicBezTo>
                    <a:pt x="21" y="24"/>
                    <a:pt x="20" y="24"/>
                    <a:pt x="20" y="24"/>
                  </a:cubicBezTo>
                  <a:cubicBezTo>
                    <a:pt x="18" y="23"/>
                    <a:pt x="18" y="23"/>
                    <a:pt x="18" y="23"/>
                  </a:cubicBezTo>
                  <a:cubicBezTo>
                    <a:pt x="17" y="23"/>
                    <a:pt x="17" y="23"/>
                    <a:pt x="17" y="22"/>
                  </a:cubicBezTo>
                  <a:cubicBezTo>
                    <a:pt x="15" y="18"/>
                    <a:pt x="15" y="18"/>
                    <a:pt x="15" y="18"/>
                  </a:cubicBezTo>
                  <a:cubicBezTo>
                    <a:pt x="15" y="16"/>
                    <a:pt x="15" y="16"/>
                    <a:pt x="15" y="16"/>
                  </a:cubicBezTo>
                  <a:cubicBezTo>
                    <a:pt x="15" y="15"/>
                    <a:pt x="14" y="13"/>
                    <a:pt x="17" y="12"/>
                  </a:cubicBezTo>
                  <a:cubicBezTo>
                    <a:pt x="21" y="10"/>
                    <a:pt x="21" y="7"/>
                    <a:pt x="21" y="7"/>
                  </a:cubicBezTo>
                  <a:cubicBezTo>
                    <a:pt x="21" y="7"/>
                    <a:pt x="25" y="6"/>
                    <a:pt x="27" y="2"/>
                  </a:cubicBezTo>
                  <a:cubicBezTo>
                    <a:pt x="16" y="3"/>
                    <a:pt x="16" y="3"/>
                    <a:pt x="16" y="3"/>
                  </a:cubicBezTo>
                  <a:cubicBezTo>
                    <a:pt x="18" y="2"/>
                    <a:pt x="19" y="0"/>
                    <a:pt x="19" y="0"/>
                  </a:cubicBezTo>
                  <a:cubicBezTo>
                    <a:pt x="15" y="2"/>
                    <a:pt x="15" y="2"/>
                    <a:pt x="15" y="2"/>
                  </a:cubicBezTo>
                  <a:cubicBezTo>
                    <a:pt x="11" y="3"/>
                    <a:pt x="8" y="4"/>
                    <a:pt x="5" y="7"/>
                  </a:cubicBezTo>
                  <a:cubicBezTo>
                    <a:pt x="4" y="8"/>
                    <a:pt x="4" y="8"/>
                    <a:pt x="4" y="8"/>
                  </a:cubicBezTo>
                  <a:cubicBezTo>
                    <a:pt x="2" y="10"/>
                    <a:pt x="1" y="13"/>
                    <a:pt x="1" y="16"/>
                  </a:cubicBezTo>
                  <a:cubicBezTo>
                    <a:pt x="1" y="16"/>
                    <a:pt x="0" y="23"/>
                    <a:pt x="5" y="26"/>
                  </a:cubicBezTo>
                  <a:cubicBezTo>
                    <a:pt x="8" y="25"/>
                    <a:pt x="10" y="23"/>
                    <a:pt x="11" y="21"/>
                  </a:cubicBezTo>
                  <a:cubicBezTo>
                    <a:pt x="10" y="21"/>
                    <a:pt x="9" y="20"/>
                    <a:pt x="9" y="19"/>
                  </a:cubicBezTo>
                  <a:cubicBezTo>
                    <a:pt x="9" y="18"/>
                    <a:pt x="9" y="18"/>
                    <a:pt x="9" y="18"/>
                  </a:cubicBezTo>
                  <a:cubicBezTo>
                    <a:pt x="9" y="17"/>
                    <a:pt x="9" y="16"/>
                    <a:pt x="10" y="16"/>
                  </a:cubicBezTo>
                  <a:cubicBezTo>
                    <a:pt x="12" y="15"/>
                    <a:pt x="13" y="16"/>
                    <a:pt x="13" y="17"/>
                  </a:cubicBezTo>
                  <a:cubicBezTo>
                    <a:pt x="14" y="21"/>
                    <a:pt x="14" y="21"/>
                    <a:pt x="14" y="21"/>
                  </a:cubicBezTo>
                  <a:cubicBezTo>
                    <a:pt x="15" y="27"/>
                    <a:pt x="15" y="27"/>
                    <a:pt x="15" y="27"/>
                  </a:cubicBezTo>
                  <a:cubicBezTo>
                    <a:pt x="15" y="27"/>
                    <a:pt x="15" y="28"/>
                    <a:pt x="16" y="28"/>
                  </a:cubicBezTo>
                  <a:cubicBezTo>
                    <a:pt x="20" y="29"/>
                    <a:pt x="20" y="29"/>
                    <a:pt x="20" y="29"/>
                  </a:cubicBezTo>
                  <a:cubicBezTo>
                    <a:pt x="20" y="30"/>
                    <a:pt x="20" y="30"/>
                    <a:pt x="20" y="30"/>
                  </a:cubicBezTo>
                  <a:cubicBezTo>
                    <a:pt x="23" y="29"/>
                    <a:pt x="23" y="29"/>
                    <a:pt x="23" y="29"/>
                  </a:cubicBezTo>
                  <a:cubicBezTo>
                    <a:pt x="24" y="29"/>
                    <a:pt x="26" y="28"/>
                    <a:pt x="26" y="27"/>
                  </a:cubicBezTo>
                  <a:cubicBezTo>
                    <a:pt x="26" y="26"/>
                    <a:pt x="26" y="26"/>
                    <a:pt x="26" y="26"/>
                  </a:cubicBezTo>
                  <a:cubicBezTo>
                    <a:pt x="26" y="26"/>
                    <a:pt x="26" y="26"/>
                    <a:pt x="26" y="25"/>
                  </a:cubicBezTo>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0" name="Freeform 622">
              <a:extLst>
                <a:ext uri="{FF2B5EF4-FFF2-40B4-BE49-F238E27FC236}">
                  <a16:creationId xmlns:a16="http://schemas.microsoft.com/office/drawing/2014/main" id="{1479B223-1A8A-4D76-A0DA-28691AC894BB}"/>
                </a:ext>
              </a:extLst>
            </p:cNvPr>
            <p:cNvSpPr>
              <a:spLocks/>
            </p:cNvSpPr>
            <p:nvPr/>
          </p:nvSpPr>
          <p:spPr bwMode="auto">
            <a:xfrm>
              <a:off x="5269929" y="5709193"/>
              <a:ext cx="12280" cy="6822"/>
            </a:xfrm>
            <a:custGeom>
              <a:avLst/>
              <a:gdLst>
                <a:gd name="T0" fmla="*/ 0 w 5"/>
                <a:gd name="T1" fmla="*/ 3 h 3"/>
                <a:gd name="T2" fmla="*/ 0 w 5"/>
                <a:gd name="T3" fmla="*/ 3 h 3"/>
                <a:gd name="T4" fmla="*/ 0 w 5"/>
                <a:gd name="T5" fmla="*/ 2 h 3"/>
                <a:gd name="T6" fmla="*/ 4 w 5"/>
                <a:gd name="T7" fmla="*/ 1 h 3"/>
                <a:gd name="T8" fmla="*/ 5 w 5"/>
                <a:gd name="T9" fmla="*/ 1 h 3"/>
                <a:gd name="T10" fmla="*/ 4 w 5"/>
                <a:gd name="T11" fmla="*/ 2 h 3"/>
                <a:gd name="T12" fmla="*/ 1 w 5"/>
                <a:gd name="T13" fmla="*/ 3 h 3"/>
                <a:gd name="T14" fmla="*/ 0 w 5"/>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
                  <a:moveTo>
                    <a:pt x="0" y="3"/>
                  </a:moveTo>
                  <a:cubicBezTo>
                    <a:pt x="0" y="3"/>
                    <a:pt x="0" y="3"/>
                    <a:pt x="0" y="3"/>
                  </a:cubicBezTo>
                  <a:cubicBezTo>
                    <a:pt x="0" y="2"/>
                    <a:pt x="0" y="2"/>
                    <a:pt x="0" y="2"/>
                  </a:cubicBezTo>
                  <a:cubicBezTo>
                    <a:pt x="1" y="1"/>
                    <a:pt x="3" y="0"/>
                    <a:pt x="4" y="1"/>
                  </a:cubicBezTo>
                  <a:cubicBezTo>
                    <a:pt x="5" y="1"/>
                    <a:pt x="5" y="1"/>
                    <a:pt x="5" y="1"/>
                  </a:cubicBezTo>
                  <a:cubicBezTo>
                    <a:pt x="5" y="2"/>
                    <a:pt x="4" y="2"/>
                    <a:pt x="4" y="2"/>
                  </a:cubicBezTo>
                  <a:cubicBezTo>
                    <a:pt x="2" y="1"/>
                    <a:pt x="1" y="3"/>
                    <a:pt x="1" y="3"/>
                  </a:cubicBezTo>
                  <a:cubicBezTo>
                    <a:pt x="1" y="3"/>
                    <a:pt x="0" y="3"/>
                    <a:pt x="0" y="3"/>
                  </a:cubicBezTo>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1" name="Freeform 623">
              <a:extLst>
                <a:ext uri="{FF2B5EF4-FFF2-40B4-BE49-F238E27FC236}">
                  <a16:creationId xmlns:a16="http://schemas.microsoft.com/office/drawing/2014/main" id="{18700B31-5217-4754-A120-7CD5C898615B}"/>
                </a:ext>
              </a:extLst>
            </p:cNvPr>
            <p:cNvSpPr>
              <a:spLocks/>
            </p:cNvSpPr>
            <p:nvPr/>
          </p:nvSpPr>
          <p:spPr bwMode="auto">
            <a:xfrm>
              <a:off x="5432302" y="5676446"/>
              <a:ext cx="70953" cy="75046"/>
            </a:xfrm>
            <a:custGeom>
              <a:avLst/>
              <a:gdLst>
                <a:gd name="T0" fmla="*/ 27 w 28"/>
                <a:gd name="T1" fmla="*/ 16 h 30"/>
                <a:gd name="T2" fmla="*/ 26 w 28"/>
                <a:gd name="T3" fmla="*/ 13 h 30"/>
                <a:gd name="T4" fmla="*/ 25 w 28"/>
                <a:gd name="T5" fmla="*/ 12 h 30"/>
                <a:gd name="T6" fmla="*/ 11 w 28"/>
                <a:gd name="T7" fmla="*/ 0 h 30"/>
                <a:gd name="T8" fmla="*/ 0 w 28"/>
                <a:gd name="T9" fmla="*/ 11 h 30"/>
                <a:gd name="T10" fmla="*/ 3 w 28"/>
                <a:gd name="T11" fmla="*/ 21 h 30"/>
                <a:gd name="T12" fmla="*/ 0 w 28"/>
                <a:gd name="T13" fmla="*/ 25 h 30"/>
                <a:gd name="T14" fmla="*/ 7 w 28"/>
                <a:gd name="T15" fmla="*/ 30 h 30"/>
                <a:gd name="T16" fmla="*/ 10 w 28"/>
                <a:gd name="T17" fmla="*/ 28 h 30"/>
                <a:gd name="T18" fmla="*/ 15 w 28"/>
                <a:gd name="T19" fmla="*/ 25 h 30"/>
                <a:gd name="T20" fmla="*/ 17 w 28"/>
                <a:gd name="T21" fmla="*/ 25 h 30"/>
                <a:gd name="T22" fmla="*/ 20 w 28"/>
                <a:gd name="T23" fmla="*/ 25 h 30"/>
                <a:gd name="T24" fmla="*/ 24 w 28"/>
                <a:gd name="T25" fmla="*/ 22 h 30"/>
                <a:gd name="T26" fmla="*/ 25 w 28"/>
                <a:gd name="T27" fmla="*/ 18 h 30"/>
                <a:gd name="T28" fmla="*/ 26 w 28"/>
                <a:gd name="T29" fmla="*/ 18 h 30"/>
                <a:gd name="T30" fmla="*/ 27 w 28"/>
                <a:gd name="T31" fmla="*/ 1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 h="30">
                  <a:moveTo>
                    <a:pt x="27" y="16"/>
                  </a:moveTo>
                  <a:cubicBezTo>
                    <a:pt x="26" y="13"/>
                    <a:pt x="26" y="13"/>
                    <a:pt x="26" y="13"/>
                  </a:cubicBezTo>
                  <a:cubicBezTo>
                    <a:pt x="25" y="13"/>
                    <a:pt x="25" y="12"/>
                    <a:pt x="25" y="12"/>
                  </a:cubicBezTo>
                  <a:cubicBezTo>
                    <a:pt x="25" y="9"/>
                    <a:pt x="23" y="0"/>
                    <a:pt x="11" y="0"/>
                  </a:cubicBezTo>
                  <a:cubicBezTo>
                    <a:pt x="6" y="0"/>
                    <a:pt x="1" y="6"/>
                    <a:pt x="0" y="11"/>
                  </a:cubicBezTo>
                  <a:cubicBezTo>
                    <a:pt x="0" y="15"/>
                    <a:pt x="1" y="18"/>
                    <a:pt x="3" y="21"/>
                  </a:cubicBezTo>
                  <a:cubicBezTo>
                    <a:pt x="0" y="25"/>
                    <a:pt x="0" y="25"/>
                    <a:pt x="0" y="25"/>
                  </a:cubicBezTo>
                  <a:cubicBezTo>
                    <a:pt x="7" y="30"/>
                    <a:pt x="7" y="30"/>
                    <a:pt x="7" y="30"/>
                  </a:cubicBezTo>
                  <a:cubicBezTo>
                    <a:pt x="10" y="28"/>
                    <a:pt x="10" y="28"/>
                    <a:pt x="10" y="28"/>
                  </a:cubicBezTo>
                  <a:cubicBezTo>
                    <a:pt x="11" y="26"/>
                    <a:pt x="13" y="25"/>
                    <a:pt x="15" y="25"/>
                  </a:cubicBezTo>
                  <a:cubicBezTo>
                    <a:pt x="17" y="25"/>
                    <a:pt x="17" y="25"/>
                    <a:pt x="17" y="25"/>
                  </a:cubicBezTo>
                  <a:cubicBezTo>
                    <a:pt x="20" y="25"/>
                    <a:pt x="20" y="25"/>
                    <a:pt x="20" y="25"/>
                  </a:cubicBezTo>
                  <a:cubicBezTo>
                    <a:pt x="22" y="25"/>
                    <a:pt x="24" y="24"/>
                    <a:pt x="24" y="22"/>
                  </a:cubicBezTo>
                  <a:cubicBezTo>
                    <a:pt x="24" y="21"/>
                    <a:pt x="24" y="19"/>
                    <a:pt x="25" y="18"/>
                  </a:cubicBezTo>
                  <a:cubicBezTo>
                    <a:pt x="26" y="18"/>
                    <a:pt x="26" y="18"/>
                    <a:pt x="26" y="18"/>
                  </a:cubicBezTo>
                  <a:cubicBezTo>
                    <a:pt x="27" y="18"/>
                    <a:pt x="28" y="17"/>
                    <a:pt x="27" y="16"/>
                  </a:cubicBezTo>
                </a:path>
              </a:pathLst>
            </a:custGeom>
            <a:solidFill>
              <a:srgbClr val="725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2" name="Oval 624">
              <a:extLst>
                <a:ext uri="{FF2B5EF4-FFF2-40B4-BE49-F238E27FC236}">
                  <a16:creationId xmlns:a16="http://schemas.microsoft.com/office/drawing/2014/main" id="{72ECEBAC-9765-4020-8564-71308AC53637}"/>
                </a:ext>
              </a:extLst>
            </p:cNvPr>
            <p:cNvSpPr>
              <a:spLocks noChangeArrowheads="1"/>
            </p:cNvSpPr>
            <p:nvPr/>
          </p:nvSpPr>
          <p:spPr bwMode="auto">
            <a:xfrm>
              <a:off x="5482787" y="5706464"/>
              <a:ext cx="5458" cy="54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3" name="Freeform 625">
              <a:extLst>
                <a:ext uri="{FF2B5EF4-FFF2-40B4-BE49-F238E27FC236}">
                  <a16:creationId xmlns:a16="http://schemas.microsoft.com/office/drawing/2014/main" id="{297F9B9B-E521-47DD-B6B5-DA65021B2E8D}"/>
                </a:ext>
              </a:extLst>
            </p:cNvPr>
            <p:cNvSpPr>
              <a:spLocks/>
            </p:cNvSpPr>
            <p:nvPr/>
          </p:nvSpPr>
          <p:spPr bwMode="auto">
            <a:xfrm>
              <a:off x="5482787" y="5721473"/>
              <a:ext cx="10916" cy="8187"/>
            </a:xfrm>
            <a:custGeom>
              <a:avLst/>
              <a:gdLst>
                <a:gd name="T0" fmla="*/ 4 w 4"/>
                <a:gd name="T1" fmla="*/ 1 h 3"/>
                <a:gd name="T2" fmla="*/ 0 w 4"/>
                <a:gd name="T3" fmla="*/ 0 h 3"/>
                <a:gd name="T4" fmla="*/ 4 w 4"/>
                <a:gd name="T5" fmla="*/ 3 h 3"/>
                <a:gd name="T6" fmla="*/ 4 w 4"/>
                <a:gd name="T7" fmla="*/ 1 h 3"/>
              </a:gdLst>
              <a:ahLst/>
              <a:cxnLst>
                <a:cxn ang="0">
                  <a:pos x="T0" y="T1"/>
                </a:cxn>
                <a:cxn ang="0">
                  <a:pos x="T2" y="T3"/>
                </a:cxn>
                <a:cxn ang="0">
                  <a:pos x="T4" y="T5"/>
                </a:cxn>
                <a:cxn ang="0">
                  <a:pos x="T6" y="T7"/>
                </a:cxn>
              </a:cxnLst>
              <a:rect l="0" t="0" r="r" b="b"/>
              <a:pathLst>
                <a:path w="4" h="3">
                  <a:moveTo>
                    <a:pt x="4" y="1"/>
                  </a:moveTo>
                  <a:cubicBezTo>
                    <a:pt x="0" y="0"/>
                    <a:pt x="0" y="0"/>
                    <a:pt x="0" y="0"/>
                  </a:cubicBezTo>
                  <a:cubicBezTo>
                    <a:pt x="0" y="0"/>
                    <a:pt x="1" y="3"/>
                    <a:pt x="4" y="3"/>
                  </a:cubicBezTo>
                  <a:cubicBezTo>
                    <a:pt x="4" y="3"/>
                    <a:pt x="4" y="1"/>
                    <a:pt x="4" y="1"/>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4" name="Freeform 626">
              <a:extLst>
                <a:ext uri="{FF2B5EF4-FFF2-40B4-BE49-F238E27FC236}">
                  <a16:creationId xmlns:a16="http://schemas.microsoft.com/office/drawing/2014/main" id="{15ED4B60-2307-4F3A-A7E3-54AD6A833B1B}"/>
                </a:ext>
              </a:extLst>
            </p:cNvPr>
            <p:cNvSpPr>
              <a:spLocks/>
            </p:cNvSpPr>
            <p:nvPr/>
          </p:nvSpPr>
          <p:spPr bwMode="auto">
            <a:xfrm>
              <a:off x="5478694" y="5698277"/>
              <a:ext cx="12280" cy="5458"/>
            </a:xfrm>
            <a:custGeom>
              <a:avLst/>
              <a:gdLst>
                <a:gd name="T0" fmla="*/ 0 w 5"/>
                <a:gd name="T1" fmla="*/ 2 h 2"/>
                <a:gd name="T2" fmla="*/ 5 w 5"/>
                <a:gd name="T3" fmla="*/ 1 h 2"/>
              </a:gdLst>
              <a:ahLst/>
              <a:cxnLst>
                <a:cxn ang="0">
                  <a:pos x="T0" y="T1"/>
                </a:cxn>
                <a:cxn ang="0">
                  <a:pos x="T2" y="T3"/>
                </a:cxn>
              </a:cxnLst>
              <a:rect l="0" t="0" r="r" b="b"/>
              <a:pathLst>
                <a:path w="5" h="2">
                  <a:moveTo>
                    <a:pt x="0" y="2"/>
                  </a:moveTo>
                  <a:cubicBezTo>
                    <a:pt x="0" y="2"/>
                    <a:pt x="2" y="0"/>
                    <a:pt x="5" y="1"/>
                  </a:cubicBezTo>
                </a:path>
              </a:pathLst>
            </a:custGeom>
            <a:noFill/>
            <a:ln w="17463" cap="rnd">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5" name="Freeform 627">
              <a:extLst>
                <a:ext uri="{FF2B5EF4-FFF2-40B4-BE49-F238E27FC236}">
                  <a16:creationId xmlns:a16="http://schemas.microsoft.com/office/drawing/2014/main" id="{08802EC8-0443-4331-BF8F-A885105F2832}"/>
                </a:ext>
              </a:extLst>
            </p:cNvPr>
            <p:cNvSpPr>
              <a:spLocks/>
            </p:cNvSpPr>
            <p:nvPr/>
          </p:nvSpPr>
          <p:spPr bwMode="auto">
            <a:xfrm>
              <a:off x="5413199" y="5668259"/>
              <a:ext cx="80504" cy="65495"/>
            </a:xfrm>
            <a:custGeom>
              <a:avLst/>
              <a:gdLst>
                <a:gd name="T0" fmla="*/ 18 w 32"/>
                <a:gd name="T1" fmla="*/ 2 h 26"/>
                <a:gd name="T2" fmla="*/ 7 w 32"/>
                <a:gd name="T3" fmla="*/ 24 h 26"/>
                <a:gd name="T4" fmla="*/ 19 w 32"/>
                <a:gd name="T5" fmla="*/ 18 h 26"/>
                <a:gd name="T6" fmla="*/ 17 w 32"/>
                <a:gd name="T7" fmla="*/ 15 h 26"/>
                <a:gd name="T8" fmla="*/ 17 w 32"/>
                <a:gd name="T9" fmla="*/ 14 h 26"/>
                <a:gd name="T10" fmla="*/ 19 w 32"/>
                <a:gd name="T11" fmla="*/ 12 h 26"/>
                <a:gd name="T12" fmla="*/ 21 w 32"/>
                <a:gd name="T13" fmla="*/ 14 h 26"/>
                <a:gd name="T14" fmla="*/ 21 w 32"/>
                <a:gd name="T15" fmla="*/ 15 h 26"/>
                <a:gd name="T16" fmla="*/ 25 w 32"/>
                <a:gd name="T17" fmla="*/ 11 h 26"/>
                <a:gd name="T18" fmla="*/ 31 w 32"/>
                <a:gd name="T19" fmla="*/ 8 h 26"/>
                <a:gd name="T20" fmla="*/ 18 w 32"/>
                <a:gd name="T21" fmla="*/ 2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26">
                  <a:moveTo>
                    <a:pt x="18" y="2"/>
                  </a:moveTo>
                  <a:cubicBezTo>
                    <a:pt x="10" y="5"/>
                    <a:pt x="0" y="22"/>
                    <a:pt x="7" y="24"/>
                  </a:cubicBezTo>
                  <a:cubicBezTo>
                    <a:pt x="13" y="26"/>
                    <a:pt x="18" y="22"/>
                    <a:pt x="19" y="18"/>
                  </a:cubicBezTo>
                  <a:cubicBezTo>
                    <a:pt x="18" y="18"/>
                    <a:pt x="17" y="17"/>
                    <a:pt x="17" y="15"/>
                  </a:cubicBezTo>
                  <a:cubicBezTo>
                    <a:pt x="17" y="14"/>
                    <a:pt x="17" y="14"/>
                    <a:pt x="17" y="14"/>
                  </a:cubicBezTo>
                  <a:cubicBezTo>
                    <a:pt x="17" y="13"/>
                    <a:pt x="18" y="12"/>
                    <a:pt x="19" y="12"/>
                  </a:cubicBezTo>
                  <a:cubicBezTo>
                    <a:pt x="20" y="12"/>
                    <a:pt x="21" y="13"/>
                    <a:pt x="21" y="14"/>
                  </a:cubicBezTo>
                  <a:cubicBezTo>
                    <a:pt x="21" y="15"/>
                    <a:pt x="21" y="15"/>
                    <a:pt x="21" y="15"/>
                  </a:cubicBezTo>
                  <a:cubicBezTo>
                    <a:pt x="22" y="14"/>
                    <a:pt x="24" y="13"/>
                    <a:pt x="25" y="11"/>
                  </a:cubicBezTo>
                  <a:cubicBezTo>
                    <a:pt x="28" y="12"/>
                    <a:pt x="31" y="10"/>
                    <a:pt x="31" y="8"/>
                  </a:cubicBezTo>
                  <a:cubicBezTo>
                    <a:pt x="32" y="4"/>
                    <a:pt x="25" y="0"/>
                    <a:pt x="18" y="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6" name="Freeform 628">
              <a:extLst>
                <a:ext uri="{FF2B5EF4-FFF2-40B4-BE49-F238E27FC236}">
                  <a16:creationId xmlns:a16="http://schemas.microsoft.com/office/drawing/2014/main" id="{3F9BE790-1F25-4234-8E8A-DD8F539A3FA4}"/>
                </a:ext>
              </a:extLst>
            </p:cNvPr>
            <p:cNvSpPr>
              <a:spLocks/>
            </p:cNvSpPr>
            <p:nvPr/>
          </p:nvSpPr>
          <p:spPr bwMode="auto">
            <a:xfrm>
              <a:off x="5046156" y="5666894"/>
              <a:ext cx="77775" cy="79139"/>
            </a:xfrm>
            <a:custGeom>
              <a:avLst/>
              <a:gdLst>
                <a:gd name="T0" fmla="*/ 30 w 31"/>
                <a:gd name="T1" fmla="*/ 16 h 32"/>
                <a:gd name="T2" fmla="*/ 29 w 31"/>
                <a:gd name="T3" fmla="*/ 15 h 32"/>
                <a:gd name="T4" fmla="*/ 29 w 31"/>
                <a:gd name="T5" fmla="*/ 14 h 32"/>
                <a:gd name="T6" fmla="*/ 29 w 31"/>
                <a:gd name="T7" fmla="*/ 13 h 32"/>
                <a:gd name="T8" fmla="*/ 15 w 31"/>
                <a:gd name="T9" fmla="*/ 1 h 32"/>
                <a:gd name="T10" fmla="*/ 4 w 31"/>
                <a:gd name="T11" fmla="*/ 13 h 32"/>
                <a:gd name="T12" fmla="*/ 7 w 31"/>
                <a:gd name="T13" fmla="*/ 22 h 32"/>
                <a:gd name="T14" fmla="*/ 0 w 31"/>
                <a:gd name="T15" fmla="*/ 27 h 32"/>
                <a:gd name="T16" fmla="*/ 10 w 31"/>
                <a:gd name="T17" fmla="*/ 32 h 32"/>
                <a:gd name="T18" fmla="*/ 14 w 31"/>
                <a:gd name="T19" fmla="*/ 29 h 32"/>
                <a:gd name="T20" fmla="*/ 21 w 31"/>
                <a:gd name="T21" fmla="*/ 26 h 32"/>
                <a:gd name="T22" fmla="*/ 23 w 31"/>
                <a:gd name="T23" fmla="*/ 26 h 32"/>
                <a:gd name="T24" fmla="*/ 23 w 31"/>
                <a:gd name="T25" fmla="*/ 26 h 32"/>
                <a:gd name="T26" fmla="*/ 24 w 31"/>
                <a:gd name="T27" fmla="*/ 26 h 32"/>
                <a:gd name="T28" fmla="*/ 28 w 31"/>
                <a:gd name="T29" fmla="*/ 23 h 32"/>
                <a:gd name="T30" fmla="*/ 28 w 31"/>
                <a:gd name="T31" fmla="*/ 19 h 32"/>
                <a:gd name="T32" fmla="*/ 29 w 31"/>
                <a:gd name="T33" fmla="*/ 19 h 32"/>
                <a:gd name="T34" fmla="*/ 30 w 31"/>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 h="32">
                  <a:moveTo>
                    <a:pt x="30" y="16"/>
                  </a:moveTo>
                  <a:cubicBezTo>
                    <a:pt x="29" y="15"/>
                    <a:pt x="29" y="15"/>
                    <a:pt x="29" y="15"/>
                  </a:cubicBezTo>
                  <a:cubicBezTo>
                    <a:pt x="29" y="15"/>
                    <a:pt x="29" y="14"/>
                    <a:pt x="29" y="14"/>
                  </a:cubicBezTo>
                  <a:cubicBezTo>
                    <a:pt x="29" y="13"/>
                    <a:pt x="29" y="13"/>
                    <a:pt x="29" y="13"/>
                  </a:cubicBezTo>
                  <a:cubicBezTo>
                    <a:pt x="29" y="6"/>
                    <a:pt x="23" y="0"/>
                    <a:pt x="15" y="1"/>
                  </a:cubicBezTo>
                  <a:cubicBezTo>
                    <a:pt x="9" y="1"/>
                    <a:pt x="4" y="6"/>
                    <a:pt x="4" y="13"/>
                  </a:cubicBezTo>
                  <a:cubicBezTo>
                    <a:pt x="3" y="16"/>
                    <a:pt x="5" y="19"/>
                    <a:pt x="7" y="22"/>
                  </a:cubicBezTo>
                  <a:cubicBezTo>
                    <a:pt x="0" y="27"/>
                    <a:pt x="0" y="27"/>
                    <a:pt x="0" y="27"/>
                  </a:cubicBezTo>
                  <a:cubicBezTo>
                    <a:pt x="10" y="32"/>
                    <a:pt x="10" y="32"/>
                    <a:pt x="10" y="32"/>
                  </a:cubicBezTo>
                  <a:cubicBezTo>
                    <a:pt x="14" y="29"/>
                    <a:pt x="14" y="29"/>
                    <a:pt x="14" y="29"/>
                  </a:cubicBezTo>
                  <a:cubicBezTo>
                    <a:pt x="16" y="27"/>
                    <a:pt x="18" y="26"/>
                    <a:pt x="21" y="26"/>
                  </a:cubicBezTo>
                  <a:cubicBezTo>
                    <a:pt x="23" y="26"/>
                    <a:pt x="23" y="26"/>
                    <a:pt x="23" y="26"/>
                  </a:cubicBezTo>
                  <a:cubicBezTo>
                    <a:pt x="23" y="26"/>
                    <a:pt x="23" y="26"/>
                    <a:pt x="23" y="26"/>
                  </a:cubicBezTo>
                  <a:cubicBezTo>
                    <a:pt x="23" y="26"/>
                    <a:pt x="23" y="26"/>
                    <a:pt x="24" y="26"/>
                  </a:cubicBezTo>
                  <a:cubicBezTo>
                    <a:pt x="26" y="26"/>
                    <a:pt x="28" y="25"/>
                    <a:pt x="28" y="23"/>
                  </a:cubicBezTo>
                  <a:cubicBezTo>
                    <a:pt x="28" y="22"/>
                    <a:pt x="28" y="20"/>
                    <a:pt x="28" y="19"/>
                  </a:cubicBezTo>
                  <a:cubicBezTo>
                    <a:pt x="29" y="19"/>
                    <a:pt x="29" y="19"/>
                    <a:pt x="29" y="19"/>
                  </a:cubicBezTo>
                  <a:cubicBezTo>
                    <a:pt x="31" y="19"/>
                    <a:pt x="31" y="17"/>
                    <a:pt x="30" y="16"/>
                  </a:cubicBezTo>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7" name="Oval 629">
              <a:extLst>
                <a:ext uri="{FF2B5EF4-FFF2-40B4-BE49-F238E27FC236}">
                  <a16:creationId xmlns:a16="http://schemas.microsoft.com/office/drawing/2014/main" id="{32B20A25-7E15-4594-9CE5-A89B4F93ADA0}"/>
                </a:ext>
              </a:extLst>
            </p:cNvPr>
            <p:cNvSpPr>
              <a:spLocks noChangeArrowheads="1"/>
            </p:cNvSpPr>
            <p:nvPr/>
          </p:nvSpPr>
          <p:spPr bwMode="auto">
            <a:xfrm>
              <a:off x="5108922" y="5701006"/>
              <a:ext cx="5458" cy="54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8" name="Freeform 630">
              <a:extLst>
                <a:ext uri="{FF2B5EF4-FFF2-40B4-BE49-F238E27FC236}">
                  <a16:creationId xmlns:a16="http://schemas.microsoft.com/office/drawing/2014/main" id="{447864DD-14FF-42ED-AC3E-735370C2DF83}"/>
                </a:ext>
              </a:extLst>
            </p:cNvPr>
            <p:cNvSpPr>
              <a:spLocks/>
            </p:cNvSpPr>
            <p:nvPr/>
          </p:nvSpPr>
          <p:spPr bwMode="auto">
            <a:xfrm>
              <a:off x="5054343" y="5666894"/>
              <a:ext cx="47757" cy="54579"/>
            </a:xfrm>
            <a:custGeom>
              <a:avLst/>
              <a:gdLst>
                <a:gd name="T0" fmla="*/ 16 w 19"/>
                <a:gd name="T1" fmla="*/ 1 h 22"/>
                <a:gd name="T2" fmla="*/ 15 w 19"/>
                <a:gd name="T3" fmla="*/ 1 h 22"/>
                <a:gd name="T4" fmla="*/ 1 w 19"/>
                <a:gd name="T5" fmla="*/ 11 h 22"/>
                <a:gd name="T6" fmla="*/ 4 w 19"/>
                <a:gd name="T7" fmla="*/ 22 h 22"/>
                <a:gd name="T8" fmla="*/ 11 w 19"/>
                <a:gd name="T9" fmla="*/ 17 h 22"/>
                <a:gd name="T10" fmla="*/ 9 w 19"/>
                <a:gd name="T11" fmla="*/ 15 h 22"/>
                <a:gd name="T12" fmla="*/ 9 w 19"/>
                <a:gd name="T13" fmla="*/ 14 h 22"/>
                <a:gd name="T14" fmla="*/ 10 w 19"/>
                <a:gd name="T15" fmla="*/ 12 h 22"/>
                <a:gd name="T16" fmla="*/ 13 w 19"/>
                <a:gd name="T17" fmla="*/ 14 h 22"/>
                <a:gd name="T18" fmla="*/ 13 w 19"/>
                <a:gd name="T19" fmla="*/ 16 h 22"/>
                <a:gd name="T20" fmla="*/ 15 w 19"/>
                <a:gd name="T21" fmla="*/ 16 h 22"/>
                <a:gd name="T22" fmla="*/ 15 w 19"/>
                <a:gd name="T23" fmla="*/ 13 h 22"/>
                <a:gd name="T24" fmla="*/ 16 w 19"/>
                <a:gd name="T25" fmla="*/ 10 h 22"/>
                <a:gd name="T26" fmla="*/ 17 w 19"/>
                <a:gd name="T27" fmla="*/ 9 h 22"/>
                <a:gd name="T28" fmla="*/ 18 w 19"/>
                <a:gd name="T29" fmla="*/ 7 h 22"/>
                <a:gd name="T30" fmla="*/ 18 w 19"/>
                <a:gd name="T31" fmla="*/ 4 h 22"/>
                <a:gd name="T32" fmla="*/ 16 w 19"/>
                <a:gd name="T33" fmla="*/ 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 h="22">
                  <a:moveTo>
                    <a:pt x="16" y="1"/>
                  </a:moveTo>
                  <a:cubicBezTo>
                    <a:pt x="15" y="1"/>
                    <a:pt x="15" y="1"/>
                    <a:pt x="15" y="1"/>
                  </a:cubicBezTo>
                  <a:cubicBezTo>
                    <a:pt x="8" y="0"/>
                    <a:pt x="2" y="4"/>
                    <a:pt x="1" y="11"/>
                  </a:cubicBezTo>
                  <a:cubicBezTo>
                    <a:pt x="1" y="11"/>
                    <a:pt x="0" y="18"/>
                    <a:pt x="4" y="22"/>
                  </a:cubicBezTo>
                  <a:cubicBezTo>
                    <a:pt x="7" y="21"/>
                    <a:pt x="10" y="19"/>
                    <a:pt x="11" y="17"/>
                  </a:cubicBezTo>
                  <a:cubicBezTo>
                    <a:pt x="10" y="17"/>
                    <a:pt x="9" y="16"/>
                    <a:pt x="9" y="15"/>
                  </a:cubicBezTo>
                  <a:cubicBezTo>
                    <a:pt x="9" y="14"/>
                    <a:pt x="9" y="14"/>
                    <a:pt x="9" y="14"/>
                  </a:cubicBezTo>
                  <a:cubicBezTo>
                    <a:pt x="9" y="13"/>
                    <a:pt x="9" y="12"/>
                    <a:pt x="10" y="12"/>
                  </a:cubicBezTo>
                  <a:cubicBezTo>
                    <a:pt x="12" y="12"/>
                    <a:pt x="13" y="13"/>
                    <a:pt x="13" y="14"/>
                  </a:cubicBezTo>
                  <a:cubicBezTo>
                    <a:pt x="13" y="16"/>
                    <a:pt x="13" y="16"/>
                    <a:pt x="13" y="16"/>
                  </a:cubicBezTo>
                  <a:cubicBezTo>
                    <a:pt x="15" y="16"/>
                    <a:pt x="15" y="16"/>
                    <a:pt x="15" y="16"/>
                  </a:cubicBezTo>
                  <a:cubicBezTo>
                    <a:pt x="15" y="13"/>
                    <a:pt x="15" y="13"/>
                    <a:pt x="15" y="13"/>
                  </a:cubicBezTo>
                  <a:cubicBezTo>
                    <a:pt x="15" y="12"/>
                    <a:pt x="15" y="11"/>
                    <a:pt x="16" y="10"/>
                  </a:cubicBezTo>
                  <a:cubicBezTo>
                    <a:pt x="17" y="9"/>
                    <a:pt x="17" y="9"/>
                    <a:pt x="17" y="9"/>
                  </a:cubicBezTo>
                  <a:cubicBezTo>
                    <a:pt x="18" y="9"/>
                    <a:pt x="18" y="8"/>
                    <a:pt x="18" y="7"/>
                  </a:cubicBezTo>
                  <a:cubicBezTo>
                    <a:pt x="18" y="4"/>
                    <a:pt x="18" y="4"/>
                    <a:pt x="18" y="4"/>
                  </a:cubicBezTo>
                  <a:cubicBezTo>
                    <a:pt x="19" y="2"/>
                    <a:pt x="17" y="1"/>
                    <a:pt x="16"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9" name="Freeform 631">
              <a:extLst>
                <a:ext uri="{FF2B5EF4-FFF2-40B4-BE49-F238E27FC236}">
                  <a16:creationId xmlns:a16="http://schemas.microsoft.com/office/drawing/2014/main" id="{66BD391E-72E1-4455-BC61-F4965988F80F}"/>
                </a:ext>
              </a:extLst>
            </p:cNvPr>
            <p:cNvSpPr>
              <a:spLocks/>
            </p:cNvSpPr>
            <p:nvPr/>
          </p:nvSpPr>
          <p:spPr bwMode="auto">
            <a:xfrm>
              <a:off x="5103464" y="5694184"/>
              <a:ext cx="13645" cy="6822"/>
            </a:xfrm>
            <a:custGeom>
              <a:avLst/>
              <a:gdLst>
                <a:gd name="T0" fmla="*/ 0 w 5"/>
                <a:gd name="T1" fmla="*/ 3 h 3"/>
                <a:gd name="T2" fmla="*/ 0 w 5"/>
                <a:gd name="T3" fmla="*/ 2 h 3"/>
                <a:gd name="T4" fmla="*/ 0 w 5"/>
                <a:gd name="T5" fmla="*/ 2 h 3"/>
                <a:gd name="T6" fmla="*/ 4 w 5"/>
                <a:gd name="T7" fmla="*/ 1 h 3"/>
                <a:gd name="T8" fmla="*/ 5 w 5"/>
                <a:gd name="T9" fmla="*/ 2 h 3"/>
                <a:gd name="T10" fmla="*/ 4 w 5"/>
                <a:gd name="T11" fmla="*/ 2 h 3"/>
                <a:gd name="T12" fmla="*/ 0 w 5"/>
                <a:gd name="T13" fmla="*/ 2 h 3"/>
                <a:gd name="T14" fmla="*/ 0 w 5"/>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
                  <a:moveTo>
                    <a:pt x="0" y="3"/>
                  </a:moveTo>
                  <a:cubicBezTo>
                    <a:pt x="0" y="3"/>
                    <a:pt x="0" y="2"/>
                    <a:pt x="0" y="2"/>
                  </a:cubicBezTo>
                  <a:cubicBezTo>
                    <a:pt x="0" y="2"/>
                    <a:pt x="0" y="2"/>
                    <a:pt x="0" y="2"/>
                  </a:cubicBezTo>
                  <a:cubicBezTo>
                    <a:pt x="1" y="1"/>
                    <a:pt x="3" y="0"/>
                    <a:pt x="4" y="1"/>
                  </a:cubicBezTo>
                  <a:cubicBezTo>
                    <a:pt x="5" y="1"/>
                    <a:pt x="5" y="1"/>
                    <a:pt x="5" y="2"/>
                  </a:cubicBezTo>
                  <a:cubicBezTo>
                    <a:pt x="4" y="2"/>
                    <a:pt x="4" y="2"/>
                    <a:pt x="4" y="2"/>
                  </a:cubicBezTo>
                  <a:cubicBezTo>
                    <a:pt x="2" y="1"/>
                    <a:pt x="1" y="2"/>
                    <a:pt x="0" y="2"/>
                  </a:cubicBezTo>
                  <a:cubicBezTo>
                    <a:pt x="0" y="3"/>
                    <a:pt x="0" y="3"/>
                    <a:pt x="0" y="3"/>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0" name="Freeform 632">
              <a:extLst>
                <a:ext uri="{FF2B5EF4-FFF2-40B4-BE49-F238E27FC236}">
                  <a16:creationId xmlns:a16="http://schemas.microsoft.com/office/drawing/2014/main" id="{AAF78ECF-A3FF-4D27-BB8E-BA5AE196DE3D}"/>
                </a:ext>
              </a:extLst>
            </p:cNvPr>
            <p:cNvSpPr>
              <a:spLocks/>
            </p:cNvSpPr>
            <p:nvPr/>
          </p:nvSpPr>
          <p:spPr bwMode="auto">
            <a:xfrm>
              <a:off x="4995671" y="5718744"/>
              <a:ext cx="91420" cy="133718"/>
            </a:xfrm>
            <a:custGeom>
              <a:avLst/>
              <a:gdLst>
                <a:gd name="T0" fmla="*/ 23 w 36"/>
                <a:gd name="T1" fmla="*/ 1 h 53"/>
                <a:gd name="T2" fmla="*/ 20 w 36"/>
                <a:gd name="T3" fmla="*/ 3 h 53"/>
                <a:gd name="T4" fmla="*/ 11 w 36"/>
                <a:gd name="T5" fmla="*/ 10 h 53"/>
                <a:gd name="T6" fmla="*/ 1 w 36"/>
                <a:gd name="T7" fmla="*/ 38 h 53"/>
                <a:gd name="T8" fmla="*/ 0 w 36"/>
                <a:gd name="T9" fmla="*/ 49 h 53"/>
                <a:gd name="T10" fmla="*/ 31 w 36"/>
                <a:gd name="T11" fmla="*/ 41 h 53"/>
                <a:gd name="T12" fmla="*/ 32 w 36"/>
                <a:gd name="T13" fmla="*/ 12 h 53"/>
                <a:gd name="T14" fmla="*/ 31 w 36"/>
                <a:gd name="T15" fmla="*/ 7 h 53"/>
                <a:gd name="T16" fmla="*/ 34 w 36"/>
                <a:gd name="T17" fmla="*/ 8 h 53"/>
                <a:gd name="T18" fmla="*/ 36 w 36"/>
                <a:gd name="T19" fmla="*/ 5 h 53"/>
                <a:gd name="T20" fmla="*/ 23 w 36"/>
                <a:gd name="T21" fmla="*/ 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53">
                  <a:moveTo>
                    <a:pt x="23" y="1"/>
                  </a:moveTo>
                  <a:cubicBezTo>
                    <a:pt x="20" y="3"/>
                    <a:pt x="20" y="3"/>
                    <a:pt x="20" y="3"/>
                  </a:cubicBezTo>
                  <a:cubicBezTo>
                    <a:pt x="17" y="4"/>
                    <a:pt x="13" y="6"/>
                    <a:pt x="11" y="10"/>
                  </a:cubicBezTo>
                  <a:cubicBezTo>
                    <a:pt x="6" y="19"/>
                    <a:pt x="3" y="28"/>
                    <a:pt x="1" y="38"/>
                  </a:cubicBezTo>
                  <a:cubicBezTo>
                    <a:pt x="0" y="49"/>
                    <a:pt x="0" y="49"/>
                    <a:pt x="0" y="49"/>
                  </a:cubicBezTo>
                  <a:cubicBezTo>
                    <a:pt x="0" y="49"/>
                    <a:pt x="19" y="53"/>
                    <a:pt x="31" y="41"/>
                  </a:cubicBezTo>
                  <a:cubicBezTo>
                    <a:pt x="30" y="28"/>
                    <a:pt x="31" y="14"/>
                    <a:pt x="32" y="12"/>
                  </a:cubicBezTo>
                  <a:cubicBezTo>
                    <a:pt x="32" y="10"/>
                    <a:pt x="32" y="8"/>
                    <a:pt x="31" y="7"/>
                  </a:cubicBezTo>
                  <a:cubicBezTo>
                    <a:pt x="34" y="8"/>
                    <a:pt x="34" y="8"/>
                    <a:pt x="34" y="8"/>
                  </a:cubicBezTo>
                  <a:cubicBezTo>
                    <a:pt x="34" y="8"/>
                    <a:pt x="35" y="7"/>
                    <a:pt x="36" y="5"/>
                  </a:cubicBezTo>
                  <a:cubicBezTo>
                    <a:pt x="28" y="0"/>
                    <a:pt x="23" y="1"/>
                    <a:pt x="23" y="1"/>
                  </a:cubicBezTo>
                </a:path>
              </a:pathLst>
            </a:custGeom>
            <a:solidFill>
              <a:srgbClr val="0217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1" name="Freeform 633">
              <a:extLst>
                <a:ext uri="{FF2B5EF4-FFF2-40B4-BE49-F238E27FC236}">
                  <a16:creationId xmlns:a16="http://schemas.microsoft.com/office/drawing/2014/main" id="{E3420E91-CC51-444E-A71F-4D5E83F0D418}"/>
                </a:ext>
              </a:extLst>
            </p:cNvPr>
            <p:cNvSpPr>
              <a:spLocks/>
            </p:cNvSpPr>
            <p:nvPr/>
          </p:nvSpPr>
          <p:spPr bwMode="auto">
            <a:xfrm>
              <a:off x="5048885" y="5754221"/>
              <a:ext cx="24560" cy="24560"/>
            </a:xfrm>
            <a:custGeom>
              <a:avLst/>
              <a:gdLst>
                <a:gd name="T0" fmla="*/ 10 w 10"/>
                <a:gd name="T1" fmla="*/ 1 h 10"/>
                <a:gd name="T2" fmla="*/ 0 w 10"/>
                <a:gd name="T3" fmla="*/ 0 h 10"/>
                <a:gd name="T4" fmla="*/ 10 w 10"/>
                <a:gd name="T5" fmla="*/ 10 h 10"/>
                <a:gd name="T6" fmla="*/ 10 w 10"/>
                <a:gd name="T7" fmla="*/ 1 h 10"/>
              </a:gdLst>
              <a:ahLst/>
              <a:cxnLst>
                <a:cxn ang="0">
                  <a:pos x="T0" y="T1"/>
                </a:cxn>
                <a:cxn ang="0">
                  <a:pos x="T2" y="T3"/>
                </a:cxn>
                <a:cxn ang="0">
                  <a:pos x="T4" y="T5"/>
                </a:cxn>
                <a:cxn ang="0">
                  <a:pos x="T6" y="T7"/>
                </a:cxn>
              </a:cxnLst>
              <a:rect l="0" t="0" r="r" b="b"/>
              <a:pathLst>
                <a:path w="10" h="10">
                  <a:moveTo>
                    <a:pt x="10" y="1"/>
                  </a:moveTo>
                  <a:cubicBezTo>
                    <a:pt x="0" y="0"/>
                    <a:pt x="0" y="0"/>
                    <a:pt x="0" y="0"/>
                  </a:cubicBezTo>
                  <a:cubicBezTo>
                    <a:pt x="0" y="0"/>
                    <a:pt x="1" y="7"/>
                    <a:pt x="10" y="10"/>
                  </a:cubicBezTo>
                  <a:cubicBezTo>
                    <a:pt x="10" y="4"/>
                    <a:pt x="10" y="1"/>
                    <a:pt x="10"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2" name="Freeform 634">
              <a:extLst>
                <a:ext uri="{FF2B5EF4-FFF2-40B4-BE49-F238E27FC236}">
                  <a16:creationId xmlns:a16="http://schemas.microsoft.com/office/drawing/2014/main" id="{712BD141-5921-47ED-B823-1C5368F68A10}"/>
                </a:ext>
              </a:extLst>
            </p:cNvPr>
            <p:cNvSpPr>
              <a:spLocks/>
            </p:cNvSpPr>
            <p:nvPr/>
          </p:nvSpPr>
          <p:spPr bwMode="auto">
            <a:xfrm>
              <a:off x="5372265" y="5726931"/>
              <a:ext cx="91420" cy="128260"/>
            </a:xfrm>
            <a:custGeom>
              <a:avLst/>
              <a:gdLst>
                <a:gd name="T0" fmla="*/ 35 w 36"/>
                <a:gd name="T1" fmla="*/ 22 h 51"/>
                <a:gd name="T2" fmla="*/ 31 w 36"/>
                <a:gd name="T3" fmla="*/ 11 h 51"/>
                <a:gd name="T4" fmla="*/ 29 w 36"/>
                <a:gd name="T5" fmla="*/ 6 h 51"/>
                <a:gd name="T6" fmla="*/ 34 w 36"/>
                <a:gd name="T7" fmla="*/ 7 h 51"/>
                <a:gd name="T8" fmla="*/ 34 w 36"/>
                <a:gd name="T9" fmla="*/ 7 h 51"/>
                <a:gd name="T10" fmla="*/ 33 w 36"/>
                <a:gd name="T11" fmla="*/ 3 h 51"/>
                <a:gd name="T12" fmla="*/ 23 w 36"/>
                <a:gd name="T13" fmla="*/ 0 h 51"/>
                <a:gd name="T14" fmla="*/ 20 w 36"/>
                <a:gd name="T15" fmla="*/ 3 h 51"/>
                <a:gd name="T16" fmla="*/ 11 w 36"/>
                <a:gd name="T17" fmla="*/ 9 h 51"/>
                <a:gd name="T18" fmla="*/ 1 w 36"/>
                <a:gd name="T19" fmla="*/ 38 h 51"/>
                <a:gd name="T20" fmla="*/ 0 w 36"/>
                <a:gd name="T21" fmla="*/ 49 h 51"/>
                <a:gd name="T22" fmla="*/ 32 w 36"/>
                <a:gd name="T23" fmla="*/ 40 h 51"/>
                <a:gd name="T24" fmla="*/ 32 w 36"/>
                <a:gd name="T25" fmla="*/ 31 h 51"/>
                <a:gd name="T26" fmla="*/ 33 w 36"/>
                <a:gd name="T27" fmla="*/ 28 h 51"/>
                <a:gd name="T28" fmla="*/ 34 w 36"/>
                <a:gd name="T29" fmla="*/ 27 h 51"/>
                <a:gd name="T30" fmla="*/ 35 w 36"/>
                <a:gd name="T31" fmla="*/ 2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 h="51">
                  <a:moveTo>
                    <a:pt x="35" y="22"/>
                  </a:moveTo>
                  <a:cubicBezTo>
                    <a:pt x="34" y="20"/>
                    <a:pt x="33" y="14"/>
                    <a:pt x="31" y="11"/>
                  </a:cubicBezTo>
                  <a:cubicBezTo>
                    <a:pt x="30" y="10"/>
                    <a:pt x="30" y="8"/>
                    <a:pt x="29" y="6"/>
                  </a:cubicBezTo>
                  <a:cubicBezTo>
                    <a:pt x="34" y="7"/>
                    <a:pt x="34" y="7"/>
                    <a:pt x="34" y="7"/>
                  </a:cubicBezTo>
                  <a:cubicBezTo>
                    <a:pt x="34" y="7"/>
                    <a:pt x="34" y="7"/>
                    <a:pt x="34" y="7"/>
                  </a:cubicBezTo>
                  <a:cubicBezTo>
                    <a:pt x="35" y="6"/>
                    <a:pt x="35" y="4"/>
                    <a:pt x="33" y="3"/>
                  </a:cubicBezTo>
                  <a:cubicBezTo>
                    <a:pt x="27" y="0"/>
                    <a:pt x="23" y="0"/>
                    <a:pt x="23" y="0"/>
                  </a:cubicBezTo>
                  <a:cubicBezTo>
                    <a:pt x="20" y="3"/>
                    <a:pt x="20" y="3"/>
                    <a:pt x="20" y="3"/>
                  </a:cubicBezTo>
                  <a:cubicBezTo>
                    <a:pt x="16" y="3"/>
                    <a:pt x="13" y="6"/>
                    <a:pt x="11" y="9"/>
                  </a:cubicBezTo>
                  <a:cubicBezTo>
                    <a:pt x="6" y="18"/>
                    <a:pt x="2" y="28"/>
                    <a:pt x="1" y="38"/>
                  </a:cubicBezTo>
                  <a:cubicBezTo>
                    <a:pt x="0" y="49"/>
                    <a:pt x="0" y="49"/>
                    <a:pt x="0" y="49"/>
                  </a:cubicBezTo>
                  <a:cubicBezTo>
                    <a:pt x="0" y="49"/>
                    <a:pt x="20" y="51"/>
                    <a:pt x="32" y="40"/>
                  </a:cubicBezTo>
                  <a:cubicBezTo>
                    <a:pt x="32" y="39"/>
                    <a:pt x="32" y="35"/>
                    <a:pt x="32" y="31"/>
                  </a:cubicBezTo>
                  <a:cubicBezTo>
                    <a:pt x="32" y="30"/>
                    <a:pt x="33" y="29"/>
                    <a:pt x="33" y="28"/>
                  </a:cubicBezTo>
                  <a:cubicBezTo>
                    <a:pt x="34" y="27"/>
                    <a:pt x="34" y="27"/>
                    <a:pt x="34" y="27"/>
                  </a:cubicBezTo>
                  <a:cubicBezTo>
                    <a:pt x="35" y="26"/>
                    <a:pt x="36" y="24"/>
                    <a:pt x="35" y="22"/>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3" name="Freeform 635">
              <a:extLst>
                <a:ext uri="{FF2B5EF4-FFF2-40B4-BE49-F238E27FC236}">
                  <a16:creationId xmlns:a16="http://schemas.microsoft.com/office/drawing/2014/main" id="{B5BD5463-8377-4911-A96E-210925EEDA1D}"/>
                </a:ext>
              </a:extLst>
            </p:cNvPr>
            <p:cNvSpPr>
              <a:spLocks/>
            </p:cNvSpPr>
            <p:nvPr/>
          </p:nvSpPr>
          <p:spPr bwMode="auto">
            <a:xfrm>
              <a:off x="5166230" y="5736483"/>
              <a:ext cx="91420" cy="133718"/>
            </a:xfrm>
            <a:custGeom>
              <a:avLst/>
              <a:gdLst>
                <a:gd name="T0" fmla="*/ 23 w 36"/>
                <a:gd name="T1" fmla="*/ 1 h 53"/>
                <a:gd name="T2" fmla="*/ 20 w 36"/>
                <a:gd name="T3" fmla="*/ 3 h 53"/>
                <a:gd name="T4" fmla="*/ 11 w 36"/>
                <a:gd name="T5" fmla="*/ 10 h 53"/>
                <a:gd name="T6" fmla="*/ 1 w 36"/>
                <a:gd name="T7" fmla="*/ 38 h 53"/>
                <a:gd name="T8" fmla="*/ 0 w 36"/>
                <a:gd name="T9" fmla="*/ 49 h 53"/>
                <a:gd name="T10" fmla="*/ 30 w 36"/>
                <a:gd name="T11" fmla="*/ 41 h 53"/>
                <a:gd name="T12" fmla="*/ 32 w 36"/>
                <a:gd name="T13" fmla="*/ 12 h 53"/>
                <a:gd name="T14" fmla="*/ 31 w 36"/>
                <a:gd name="T15" fmla="*/ 7 h 53"/>
                <a:gd name="T16" fmla="*/ 34 w 36"/>
                <a:gd name="T17" fmla="*/ 8 h 53"/>
                <a:gd name="T18" fmla="*/ 36 w 36"/>
                <a:gd name="T19" fmla="*/ 5 h 53"/>
                <a:gd name="T20" fmla="*/ 23 w 36"/>
                <a:gd name="T21" fmla="*/ 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53">
                  <a:moveTo>
                    <a:pt x="23" y="1"/>
                  </a:moveTo>
                  <a:cubicBezTo>
                    <a:pt x="20" y="3"/>
                    <a:pt x="20" y="3"/>
                    <a:pt x="20" y="3"/>
                  </a:cubicBezTo>
                  <a:cubicBezTo>
                    <a:pt x="16" y="4"/>
                    <a:pt x="13" y="6"/>
                    <a:pt x="11" y="10"/>
                  </a:cubicBezTo>
                  <a:cubicBezTo>
                    <a:pt x="6" y="19"/>
                    <a:pt x="2" y="28"/>
                    <a:pt x="1" y="38"/>
                  </a:cubicBezTo>
                  <a:cubicBezTo>
                    <a:pt x="0" y="49"/>
                    <a:pt x="0" y="49"/>
                    <a:pt x="0" y="49"/>
                  </a:cubicBezTo>
                  <a:cubicBezTo>
                    <a:pt x="0" y="49"/>
                    <a:pt x="18" y="53"/>
                    <a:pt x="30" y="41"/>
                  </a:cubicBezTo>
                  <a:cubicBezTo>
                    <a:pt x="29" y="28"/>
                    <a:pt x="31" y="14"/>
                    <a:pt x="32" y="12"/>
                  </a:cubicBezTo>
                  <a:cubicBezTo>
                    <a:pt x="32" y="10"/>
                    <a:pt x="31" y="8"/>
                    <a:pt x="31" y="7"/>
                  </a:cubicBezTo>
                  <a:cubicBezTo>
                    <a:pt x="34" y="8"/>
                    <a:pt x="34" y="8"/>
                    <a:pt x="34" y="8"/>
                  </a:cubicBezTo>
                  <a:cubicBezTo>
                    <a:pt x="34" y="8"/>
                    <a:pt x="35" y="7"/>
                    <a:pt x="36" y="5"/>
                  </a:cubicBezTo>
                  <a:cubicBezTo>
                    <a:pt x="28" y="0"/>
                    <a:pt x="23" y="1"/>
                    <a:pt x="23" y="1"/>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4" name="Freeform 636">
              <a:extLst>
                <a:ext uri="{FF2B5EF4-FFF2-40B4-BE49-F238E27FC236}">
                  <a16:creationId xmlns:a16="http://schemas.microsoft.com/office/drawing/2014/main" id="{09BC9D6D-E443-4DA8-8757-D778D7CDBD20}"/>
                </a:ext>
              </a:extLst>
            </p:cNvPr>
            <p:cNvSpPr>
              <a:spLocks/>
            </p:cNvSpPr>
            <p:nvPr/>
          </p:nvSpPr>
          <p:spPr bwMode="auto">
            <a:xfrm>
              <a:off x="5219444" y="5771959"/>
              <a:ext cx="24560" cy="24560"/>
            </a:xfrm>
            <a:custGeom>
              <a:avLst/>
              <a:gdLst>
                <a:gd name="T0" fmla="*/ 10 w 10"/>
                <a:gd name="T1" fmla="*/ 1 h 10"/>
                <a:gd name="T2" fmla="*/ 0 w 10"/>
                <a:gd name="T3" fmla="*/ 0 h 10"/>
                <a:gd name="T4" fmla="*/ 10 w 10"/>
                <a:gd name="T5" fmla="*/ 10 h 10"/>
                <a:gd name="T6" fmla="*/ 10 w 10"/>
                <a:gd name="T7" fmla="*/ 1 h 10"/>
              </a:gdLst>
              <a:ahLst/>
              <a:cxnLst>
                <a:cxn ang="0">
                  <a:pos x="T0" y="T1"/>
                </a:cxn>
                <a:cxn ang="0">
                  <a:pos x="T2" y="T3"/>
                </a:cxn>
                <a:cxn ang="0">
                  <a:pos x="T4" y="T5"/>
                </a:cxn>
                <a:cxn ang="0">
                  <a:pos x="T6" y="T7"/>
                </a:cxn>
              </a:cxnLst>
              <a:rect l="0" t="0" r="r" b="b"/>
              <a:pathLst>
                <a:path w="10" h="10">
                  <a:moveTo>
                    <a:pt x="10" y="1"/>
                  </a:moveTo>
                  <a:cubicBezTo>
                    <a:pt x="0" y="0"/>
                    <a:pt x="0" y="0"/>
                    <a:pt x="0" y="0"/>
                  </a:cubicBezTo>
                  <a:cubicBezTo>
                    <a:pt x="0" y="0"/>
                    <a:pt x="1" y="7"/>
                    <a:pt x="10" y="10"/>
                  </a:cubicBezTo>
                  <a:cubicBezTo>
                    <a:pt x="10" y="4"/>
                    <a:pt x="10" y="1"/>
                    <a:pt x="10" y="1"/>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5" name="Freeform 637">
              <a:extLst>
                <a:ext uri="{FF2B5EF4-FFF2-40B4-BE49-F238E27FC236}">
                  <a16:creationId xmlns:a16="http://schemas.microsoft.com/office/drawing/2014/main" id="{709C7590-7DEA-4738-903C-0E97F2D7A21D}"/>
                </a:ext>
              </a:extLst>
            </p:cNvPr>
            <p:cNvSpPr>
              <a:spLocks/>
            </p:cNvSpPr>
            <p:nvPr/>
          </p:nvSpPr>
          <p:spPr bwMode="auto">
            <a:xfrm>
              <a:off x="5422750" y="5759679"/>
              <a:ext cx="40934" cy="34112"/>
            </a:xfrm>
            <a:custGeom>
              <a:avLst/>
              <a:gdLst>
                <a:gd name="T0" fmla="*/ 13 w 16"/>
                <a:gd name="T1" fmla="*/ 2 h 14"/>
                <a:gd name="T2" fmla="*/ 0 w 16"/>
                <a:gd name="T3" fmla="*/ 0 h 14"/>
                <a:gd name="T4" fmla="*/ 12 w 16"/>
                <a:gd name="T5" fmla="*/ 13 h 14"/>
                <a:gd name="T6" fmla="*/ 14 w 16"/>
                <a:gd name="T7" fmla="*/ 14 h 14"/>
                <a:gd name="T8" fmla="*/ 15 w 16"/>
                <a:gd name="T9" fmla="*/ 9 h 14"/>
                <a:gd name="T10" fmla="*/ 13 w 16"/>
                <a:gd name="T11" fmla="*/ 2 h 14"/>
              </a:gdLst>
              <a:ahLst/>
              <a:cxnLst>
                <a:cxn ang="0">
                  <a:pos x="T0" y="T1"/>
                </a:cxn>
                <a:cxn ang="0">
                  <a:pos x="T2" y="T3"/>
                </a:cxn>
                <a:cxn ang="0">
                  <a:pos x="T4" y="T5"/>
                </a:cxn>
                <a:cxn ang="0">
                  <a:pos x="T6" y="T7"/>
                </a:cxn>
                <a:cxn ang="0">
                  <a:pos x="T8" y="T9"/>
                </a:cxn>
                <a:cxn ang="0">
                  <a:pos x="T10" y="T11"/>
                </a:cxn>
              </a:cxnLst>
              <a:rect l="0" t="0" r="r" b="b"/>
              <a:pathLst>
                <a:path w="16" h="14">
                  <a:moveTo>
                    <a:pt x="13" y="2"/>
                  </a:moveTo>
                  <a:cubicBezTo>
                    <a:pt x="0" y="0"/>
                    <a:pt x="0" y="0"/>
                    <a:pt x="0" y="0"/>
                  </a:cubicBezTo>
                  <a:cubicBezTo>
                    <a:pt x="0" y="0"/>
                    <a:pt x="5" y="11"/>
                    <a:pt x="12" y="13"/>
                  </a:cubicBezTo>
                  <a:cubicBezTo>
                    <a:pt x="13" y="13"/>
                    <a:pt x="14" y="14"/>
                    <a:pt x="14" y="14"/>
                  </a:cubicBezTo>
                  <a:cubicBezTo>
                    <a:pt x="15" y="12"/>
                    <a:pt x="16" y="11"/>
                    <a:pt x="15" y="9"/>
                  </a:cubicBezTo>
                  <a:cubicBezTo>
                    <a:pt x="15" y="8"/>
                    <a:pt x="14" y="5"/>
                    <a:pt x="13" y="2"/>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6" name="Freeform 638">
              <a:extLst>
                <a:ext uri="{FF2B5EF4-FFF2-40B4-BE49-F238E27FC236}">
                  <a16:creationId xmlns:a16="http://schemas.microsoft.com/office/drawing/2014/main" id="{EDBA407D-74E3-48B1-A8C0-428EDA388BF9}"/>
                </a:ext>
              </a:extLst>
            </p:cNvPr>
            <p:cNvSpPr>
              <a:spLocks/>
            </p:cNvSpPr>
            <p:nvPr/>
          </p:nvSpPr>
          <p:spPr bwMode="auto">
            <a:xfrm>
              <a:off x="5276752" y="5731025"/>
              <a:ext cx="8187" cy="5458"/>
            </a:xfrm>
            <a:custGeom>
              <a:avLst/>
              <a:gdLst>
                <a:gd name="T0" fmla="*/ 3 w 3"/>
                <a:gd name="T1" fmla="*/ 0 h 2"/>
                <a:gd name="T2" fmla="*/ 0 w 3"/>
                <a:gd name="T3" fmla="*/ 1 h 2"/>
                <a:gd name="T4" fmla="*/ 3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0" y="1"/>
                    <a:pt x="0" y="1"/>
                    <a:pt x="0" y="1"/>
                  </a:cubicBezTo>
                  <a:cubicBezTo>
                    <a:pt x="0" y="1"/>
                    <a:pt x="1" y="2"/>
                    <a:pt x="3" y="2"/>
                  </a:cubicBezTo>
                  <a:cubicBezTo>
                    <a:pt x="3" y="1"/>
                    <a:pt x="3" y="0"/>
                    <a:pt x="3"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7" name="Freeform 639">
              <a:extLst>
                <a:ext uri="{FF2B5EF4-FFF2-40B4-BE49-F238E27FC236}">
                  <a16:creationId xmlns:a16="http://schemas.microsoft.com/office/drawing/2014/main" id="{EB5C716C-85E0-4B00-92DC-61A82CC2DF03}"/>
                </a:ext>
              </a:extLst>
            </p:cNvPr>
            <p:cNvSpPr>
              <a:spLocks/>
            </p:cNvSpPr>
            <p:nvPr/>
          </p:nvSpPr>
          <p:spPr bwMode="auto">
            <a:xfrm>
              <a:off x="5108922" y="5716015"/>
              <a:ext cx="8187" cy="5458"/>
            </a:xfrm>
            <a:custGeom>
              <a:avLst/>
              <a:gdLst>
                <a:gd name="T0" fmla="*/ 3 w 3"/>
                <a:gd name="T1" fmla="*/ 0 h 2"/>
                <a:gd name="T2" fmla="*/ 0 w 3"/>
                <a:gd name="T3" fmla="*/ 0 h 2"/>
                <a:gd name="T4" fmla="*/ 3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0" y="0"/>
                    <a:pt x="0" y="0"/>
                    <a:pt x="0" y="0"/>
                  </a:cubicBezTo>
                  <a:cubicBezTo>
                    <a:pt x="0" y="0"/>
                    <a:pt x="2" y="1"/>
                    <a:pt x="3" y="2"/>
                  </a:cubicBezTo>
                  <a:cubicBezTo>
                    <a:pt x="3" y="1"/>
                    <a:pt x="3" y="0"/>
                    <a:pt x="3" y="0"/>
                  </a:cubicBezTo>
                </a:path>
              </a:pathLst>
            </a:custGeom>
            <a:solidFill>
              <a:srgbClr val="CB8C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8" name="Freeform 640">
              <a:extLst>
                <a:ext uri="{FF2B5EF4-FFF2-40B4-BE49-F238E27FC236}">
                  <a16:creationId xmlns:a16="http://schemas.microsoft.com/office/drawing/2014/main" id="{A5F789B6-2413-463A-B349-77189CF71571}"/>
                </a:ext>
              </a:extLst>
            </p:cNvPr>
            <p:cNvSpPr>
              <a:spLocks/>
            </p:cNvSpPr>
            <p:nvPr/>
          </p:nvSpPr>
          <p:spPr bwMode="auto">
            <a:xfrm>
              <a:off x="5631515" y="5894761"/>
              <a:ext cx="45028" cy="6822"/>
            </a:xfrm>
            <a:custGeom>
              <a:avLst/>
              <a:gdLst>
                <a:gd name="T0" fmla="*/ 17 w 18"/>
                <a:gd name="T1" fmla="*/ 3 h 3"/>
                <a:gd name="T2" fmla="*/ 1 w 18"/>
                <a:gd name="T3" fmla="*/ 3 h 3"/>
                <a:gd name="T4" fmla="*/ 0 w 18"/>
                <a:gd name="T5" fmla="*/ 2 h 3"/>
                <a:gd name="T6" fmla="*/ 1 w 18"/>
                <a:gd name="T7" fmla="*/ 0 h 3"/>
                <a:gd name="T8" fmla="*/ 17 w 18"/>
                <a:gd name="T9" fmla="*/ 0 h 3"/>
                <a:gd name="T10" fmla="*/ 18 w 18"/>
                <a:gd name="T11" fmla="*/ 2 h 3"/>
                <a:gd name="T12" fmla="*/ 17 w 18"/>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18" h="3">
                  <a:moveTo>
                    <a:pt x="17" y="3"/>
                  </a:moveTo>
                  <a:cubicBezTo>
                    <a:pt x="1" y="3"/>
                    <a:pt x="1" y="3"/>
                    <a:pt x="1" y="3"/>
                  </a:cubicBezTo>
                  <a:cubicBezTo>
                    <a:pt x="0" y="3"/>
                    <a:pt x="0" y="2"/>
                    <a:pt x="0" y="2"/>
                  </a:cubicBezTo>
                  <a:cubicBezTo>
                    <a:pt x="0" y="1"/>
                    <a:pt x="0" y="0"/>
                    <a:pt x="1" y="0"/>
                  </a:cubicBezTo>
                  <a:cubicBezTo>
                    <a:pt x="17" y="0"/>
                    <a:pt x="17" y="0"/>
                    <a:pt x="17" y="0"/>
                  </a:cubicBezTo>
                  <a:cubicBezTo>
                    <a:pt x="18" y="0"/>
                    <a:pt x="18" y="1"/>
                    <a:pt x="18" y="2"/>
                  </a:cubicBezTo>
                  <a:cubicBezTo>
                    <a:pt x="18" y="2"/>
                    <a:pt x="18" y="3"/>
                    <a:pt x="17" y="3"/>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9" name="Freeform 641">
              <a:extLst>
                <a:ext uri="{FF2B5EF4-FFF2-40B4-BE49-F238E27FC236}">
                  <a16:creationId xmlns:a16="http://schemas.microsoft.com/office/drawing/2014/main" id="{8B3CCF91-87F4-4918-B01F-7F5CDE24D24D}"/>
                </a:ext>
              </a:extLst>
            </p:cNvPr>
            <p:cNvSpPr>
              <a:spLocks/>
            </p:cNvSpPr>
            <p:nvPr/>
          </p:nvSpPr>
          <p:spPr bwMode="auto">
            <a:xfrm>
              <a:off x="5575571" y="5816986"/>
              <a:ext cx="95513" cy="6822"/>
            </a:xfrm>
            <a:custGeom>
              <a:avLst/>
              <a:gdLst>
                <a:gd name="T0" fmla="*/ 37 w 38"/>
                <a:gd name="T1" fmla="*/ 3 h 3"/>
                <a:gd name="T2" fmla="*/ 2 w 38"/>
                <a:gd name="T3" fmla="*/ 3 h 3"/>
                <a:gd name="T4" fmla="*/ 0 w 38"/>
                <a:gd name="T5" fmla="*/ 1 h 3"/>
                <a:gd name="T6" fmla="*/ 2 w 38"/>
                <a:gd name="T7" fmla="*/ 0 h 3"/>
                <a:gd name="T8" fmla="*/ 37 w 38"/>
                <a:gd name="T9" fmla="*/ 0 h 3"/>
                <a:gd name="T10" fmla="*/ 38 w 38"/>
                <a:gd name="T11" fmla="*/ 1 h 3"/>
                <a:gd name="T12" fmla="*/ 37 w 38"/>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38" h="3">
                  <a:moveTo>
                    <a:pt x="37" y="3"/>
                  </a:moveTo>
                  <a:cubicBezTo>
                    <a:pt x="2" y="3"/>
                    <a:pt x="2" y="3"/>
                    <a:pt x="2" y="3"/>
                  </a:cubicBezTo>
                  <a:cubicBezTo>
                    <a:pt x="1" y="3"/>
                    <a:pt x="0" y="2"/>
                    <a:pt x="0" y="1"/>
                  </a:cubicBezTo>
                  <a:cubicBezTo>
                    <a:pt x="0" y="1"/>
                    <a:pt x="1" y="0"/>
                    <a:pt x="2" y="0"/>
                  </a:cubicBezTo>
                  <a:cubicBezTo>
                    <a:pt x="37" y="0"/>
                    <a:pt x="37" y="0"/>
                    <a:pt x="37" y="0"/>
                  </a:cubicBezTo>
                  <a:cubicBezTo>
                    <a:pt x="37" y="0"/>
                    <a:pt x="38" y="1"/>
                    <a:pt x="38" y="1"/>
                  </a:cubicBezTo>
                  <a:cubicBezTo>
                    <a:pt x="38" y="2"/>
                    <a:pt x="37" y="3"/>
                    <a:pt x="37"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0" name="Freeform 642">
              <a:extLst>
                <a:ext uri="{FF2B5EF4-FFF2-40B4-BE49-F238E27FC236}">
                  <a16:creationId xmlns:a16="http://schemas.microsoft.com/office/drawing/2014/main" id="{DCFE26CB-3AF2-4205-A378-A9E1A6F3056E}"/>
                </a:ext>
              </a:extLst>
            </p:cNvPr>
            <p:cNvSpPr>
              <a:spLocks/>
            </p:cNvSpPr>
            <p:nvPr/>
          </p:nvSpPr>
          <p:spPr bwMode="auto">
            <a:xfrm>
              <a:off x="5583758" y="5894761"/>
              <a:ext cx="30018" cy="6822"/>
            </a:xfrm>
            <a:custGeom>
              <a:avLst/>
              <a:gdLst>
                <a:gd name="T0" fmla="*/ 11 w 12"/>
                <a:gd name="T1" fmla="*/ 3 h 3"/>
                <a:gd name="T2" fmla="*/ 2 w 12"/>
                <a:gd name="T3" fmla="*/ 3 h 3"/>
                <a:gd name="T4" fmla="*/ 0 w 12"/>
                <a:gd name="T5" fmla="*/ 2 h 3"/>
                <a:gd name="T6" fmla="*/ 2 w 12"/>
                <a:gd name="T7" fmla="*/ 0 h 3"/>
                <a:gd name="T8" fmla="*/ 11 w 12"/>
                <a:gd name="T9" fmla="*/ 0 h 3"/>
                <a:gd name="T10" fmla="*/ 12 w 12"/>
                <a:gd name="T11" fmla="*/ 2 h 3"/>
                <a:gd name="T12" fmla="*/ 11 w 12"/>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12" h="3">
                  <a:moveTo>
                    <a:pt x="11" y="3"/>
                  </a:moveTo>
                  <a:cubicBezTo>
                    <a:pt x="2" y="3"/>
                    <a:pt x="2" y="3"/>
                    <a:pt x="2" y="3"/>
                  </a:cubicBezTo>
                  <a:cubicBezTo>
                    <a:pt x="1" y="3"/>
                    <a:pt x="0" y="2"/>
                    <a:pt x="0" y="2"/>
                  </a:cubicBezTo>
                  <a:cubicBezTo>
                    <a:pt x="0" y="1"/>
                    <a:pt x="1" y="0"/>
                    <a:pt x="2" y="0"/>
                  </a:cubicBezTo>
                  <a:cubicBezTo>
                    <a:pt x="11" y="0"/>
                    <a:pt x="11" y="0"/>
                    <a:pt x="11" y="0"/>
                  </a:cubicBezTo>
                  <a:cubicBezTo>
                    <a:pt x="12" y="0"/>
                    <a:pt x="12" y="1"/>
                    <a:pt x="12" y="2"/>
                  </a:cubicBezTo>
                  <a:cubicBezTo>
                    <a:pt x="12" y="2"/>
                    <a:pt x="12" y="3"/>
                    <a:pt x="11" y="3"/>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1" name="Freeform 643">
              <a:extLst>
                <a:ext uri="{FF2B5EF4-FFF2-40B4-BE49-F238E27FC236}">
                  <a16:creationId xmlns:a16="http://schemas.microsoft.com/office/drawing/2014/main" id="{5CB9263D-E2FA-4043-9BF1-A1F24D44E43A}"/>
                </a:ext>
              </a:extLst>
            </p:cNvPr>
            <p:cNvSpPr>
              <a:spLocks/>
            </p:cNvSpPr>
            <p:nvPr/>
          </p:nvSpPr>
          <p:spPr bwMode="auto">
            <a:xfrm>
              <a:off x="4913802" y="5778781"/>
              <a:ext cx="649489" cy="173288"/>
            </a:xfrm>
            <a:custGeom>
              <a:avLst/>
              <a:gdLst>
                <a:gd name="T0" fmla="*/ 233 w 259"/>
                <a:gd name="T1" fmla="*/ 53 h 69"/>
                <a:gd name="T2" fmla="*/ 232 w 259"/>
                <a:gd name="T3" fmla="*/ 52 h 69"/>
                <a:gd name="T4" fmla="*/ 233 w 259"/>
                <a:gd name="T5" fmla="*/ 51 h 69"/>
                <a:gd name="T6" fmla="*/ 259 w 259"/>
                <a:gd name="T7" fmla="*/ 51 h 69"/>
                <a:gd name="T8" fmla="*/ 259 w 259"/>
                <a:gd name="T9" fmla="*/ 49 h 69"/>
                <a:gd name="T10" fmla="*/ 239 w 259"/>
                <a:gd name="T11" fmla="*/ 29 h 69"/>
                <a:gd name="T12" fmla="*/ 225 w 259"/>
                <a:gd name="T13" fmla="*/ 34 h 69"/>
                <a:gd name="T14" fmla="*/ 194 w 259"/>
                <a:gd name="T15" fmla="*/ 6 h 69"/>
                <a:gd name="T16" fmla="*/ 175 w 259"/>
                <a:gd name="T17" fmla="*/ 13 h 69"/>
                <a:gd name="T18" fmla="*/ 152 w 259"/>
                <a:gd name="T19" fmla="*/ 3 h 69"/>
                <a:gd name="T20" fmla="*/ 134 w 259"/>
                <a:gd name="T21" fmla="*/ 9 h 69"/>
                <a:gd name="T22" fmla="*/ 114 w 259"/>
                <a:gd name="T23" fmla="*/ 0 h 69"/>
                <a:gd name="T24" fmla="*/ 93 w 259"/>
                <a:gd name="T25" fmla="*/ 9 h 69"/>
                <a:gd name="T26" fmla="*/ 70 w 259"/>
                <a:gd name="T27" fmla="*/ 0 h 69"/>
                <a:gd name="T28" fmla="*/ 38 w 259"/>
                <a:gd name="T29" fmla="*/ 21 h 69"/>
                <a:gd name="T30" fmla="*/ 25 w 259"/>
                <a:gd name="T31" fmla="*/ 18 h 69"/>
                <a:gd name="T32" fmla="*/ 0 w 259"/>
                <a:gd name="T33" fmla="*/ 43 h 69"/>
                <a:gd name="T34" fmla="*/ 25 w 259"/>
                <a:gd name="T35" fmla="*/ 69 h 69"/>
                <a:gd name="T36" fmla="*/ 239 w 259"/>
                <a:gd name="T37" fmla="*/ 69 h 69"/>
                <a:gd name="T38" fmla="*/ 259 w 259"/>
                <a:gd name="T39" fmla="*/ 53 h 69"/>
                <a:gd name="T40" fmla="*/ 233 w 259"/>
                <a:gd name="T41" fmla="*/ 53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9" h="69">
                  <a:moveTo>
                    <a:pt x="233" y="53"/>
                  </a:moveTo>
                  <a:cubicBezTo>
                    <a:pt x="232" y="53"/>
                    <a:pt x="232" y="53"/>
                    <a:pt x="232" y="52"/>
                  </a:cubicBezTo>
                  <a:cubicBezTo>
                    <a:pt x="232" y="51"/>
                    <a:pt x="232" y="51"/>
                    <a:pt x="233" y="51"/>
                  </a:cubicBezTo>
                  <a:cubicBezTo>
                    <a:pt x="259" y="51"/>
                    <a:pt x="259" y="51"/>
                    <a:pt x="259" y="51"/>
                  </a:cubicBezTo>
                  <a:cubicBezTo>
                    <a:pt x="259" y="50"/>
                    <a:pt x="259" y="49"/>
                    <a:pt x="259" y="49"/>
                  </a:cubicBezTo>
                  <a:cubicBezTo>
                    <a:pt x="259" y="38"/>
                    <a:pt x="250" y="29"/>
                    <a:pt x="239" y="29"/>
                  </a:cubicBezTo>
                  <a:cubicBezTo>
                    <a:pt x="233" y="29"/>
                    <a:pt x="228" y="31"/>
                    <a:pt x="225" y="34"/>
                  </a:cubicBezTo>
                  <a:cubicBezTo>
                    <a:pt x="223" y="19"/>
                    <a:pt x="210" y="6"/>
                    <a:pt x="194" y="6"/>
                  </a:cubicBezTo>
                  <a:cubicBezTo>
                    <a:pt x="187" y="6"/>
                    <a:pt x="180" y="9"/>
                    <a:pt x="175" y="13"/>
                  </a:cubicBezTo>
                  <a:cubicBezTo>
                    <a:pt x="169" y="6"/>
                    <a:pt x="161" y="3"/>
                    <a:pt x="152" y="3"/>
                  </a:cubicBezTo>
                  <a:cubicBezTo>
                    <a:pt x="145" y="3"/>
                    <a:pt x="139" y="5"/>
                    <a:pt x="134" y="9"/>
                  </a:cubicBezTo>
                  <a:cubicBezTo>
                    <a:pt x="129" y="3"/>
                    <a:pt x="122" y="0"/>
                    <a:pt x="114" y="0"/>
                  </a:cubicBezTo>
                  <a:cubicBezTo>
                    <a:pt x="106" y="0"/>
                    <a:pt x="98" y="3"/>
                    <a:pt x="93" y="9"/>
                  </a:cubicBezTo>
                  <a:cubicBezTo>
                    <a:pt x="87" y="3"/>
                    <a:pt x="79" y="0"/>
                    <a:pt x="70" y="0"/>
                  </a:cubicBezTo>
                  <a:cubicBezTo>
                    <a:pt x="55" y="0"/>
                    <a:pt x="43" y="9"/>
                    <a:pt x="38" y="21"/>
                  </a:cubicBezTo>
                  <a:cubicBezTo>
                    <a:pt x="34" y="19"/>
                    <a:pt x="30" y="18"/>
                    <a:pt x="25" y="18"/>
                  </a:cubicBezTo>
                  <a:cubicBezTo>
                    <a:pt x="11" y="18"/>
                    <a:pt x="0" y="29"/>
                    <a:pt x="0" y="43"/>
                  </a:cubicBezTo>
                  <a:cubicBezTo>
                    <a:pt x="0" y="57"/>
                    <a:pt x="11" y="69"/>
                    <a:pt x="25" y="69"/>
                  </a:cubicBezTo>
                  <a:cubicBezTo>
                    <a:pt x="239" y="69"/>
                    <a:pt x="239" y="69"/>
                    <a:pt x="239" y="69"/>
                  </a:cubicBezTo>
                  <a:cubicBezTo>
                    <a:pt x="248" y="69"/>
                    <a:pt x="256" y="62"/>
                    <a:pt x="259" y="53"/>
                  </a:cubicBezTo>
                  <a:lnTo>
                    <a:pt x="233" y="5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2" name="Freeform 644">
              <a:extLst>
                <a:ext uri="{FF2B5EF4-FFF2-40B4-BE49-F238E27FC236}">
                  <a16:creationId xmlns:a16="http://schemas.microsoft.com/office/drawing/2014/main" id="{8BB33C28-7B9E-43CF-915D-C1CCB0296492}"/>
                </a:ext>
              </a:extLst>
            </p:cNvPr>
            <p:cNvSpPr>
              <a:spLocks/>
            </p:cNvSpPr>
            <p:nvPr/>
          </p:nvSpPr>
          <p:spPr bwMode="auto">
            <a:xfrm>
              <a:off x="4913802" y="592750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3" name="Freeform 645">
              <a:extLst>
                <a:ext uri="{FF2B5EF4-FFF2-40B4-BE49-F238E27FC236}">
                  <a16:creationId xmlns:a16="http://schemas.microsoft.com/office/drawing/2014/main" id="{9F558199-58F1-4642-8085-6F069DB7E0F8}"/>
                </a:ext>
              </a:extLst>
            </p:cNvPr>
            <p:cNvSpPr>
              <a:spLocks/>
            </p:cNvSpPr>
            <p:nvPr/>
          </p:nvSpPr>
          <p:spPr bwMode="auto">
            <a:xfrm>
              <a:off x="4926083" y="5792426"/>
              <a:ext cx="723170" cy="159643"/>
            </a:xfrm>
            <a:custGeom>
              <a:avLst/>
              <a:gdLst>
                <a:gd name="T0" fmla="*/ 287 w 288"/>
                <a:gd name="T1" fmla="*/ 48 h 64"/>
                <a:gd name="T2" fmla="*/ 254 w 288"/>
                <a:gd name="T3" fmla="*/ 48 h 64"/>
                <a:gd name="T4" fmla="*/ 240 w 288"/>
                <a:gd name="T5" fmla="*/ 48 h 64"/>
                <a:gd name="T6" fmla="*/ 234 w 288"/>
                <a:gd name="T7" fmla="*/ 48 h 64"/>
                <a:gd name="T8" fmla="*/ 223 w 288"/>
                <a:gd name="T9" fmla="*/ 54 h 64"/>
                <a:gd name="T10" fmla="*/ 229 w 288"/>
                <a:gd name="T11" fmla="*/ 24 h 64"/>
                <a:gd name="T12" fmla="*/ 223 w 288"/>
                <a:gd name="T13" fmla="*/ 27 h 64"/>
                <a:gd name="T14" fmla="*/ 219 w 288"/>
                <a:gd name="T15" fmla="*/ 46 h 64"/>
                <a:gd name="T16" fmla="*/ 218 w 288"/>
                <a:gd name="T17" fmla="*/ 54 h 64"/>
                <a:gd name="T18" fmla="*/ 148 w 288"/>
                <a:gd name="T19" fmla="*/ 54 h 64"/>
                <a:gd name="T20" fmla="*/ 165 w 288"/>
                <a:gd name="T21" fmla="*/ 3 h 64"/>
                <a:gd name="T22" fmla="*/ 161 w 288"/>
                <a:gd name="T23" fmla="*/ 1 h 64"/>
                <a:gd name="T24" fmla="*/ 144 w 288"/>
                <a:gd name="T25" fmla="*/ 46 h 64"/>
                <a:gd name="T26" fmla="*/ 143 w 288"/>
                <a:gd name="T27" fmla="*/ 54 h 64"/>
                <a:gd name="T28" fmla="*/ 73 w 288"/>
                <a:gd name="T29" fmla="*/ 54 h 64"/>
                <a:gd name="T30" fmla="*/ 93 w 288"/>
                <a:gd name="T31" fmla="*/ 0 h 64"/>
                <a:gd name="T32" fmla="*/ 88 w 288"/>
                <a:gd name="T33" fmla="*/ 4 h 64"/>
                <a:gd name="T34" fmla="*/ 85 w 288"/>
                <a:gd name="T35" fmla="*/ 2 h 64"/>
                <a:gd name="T36" fmla="*/ 69 w 288"/>
                <a:gd name="T37" fmla="*/ 46 h 64"/>
                <a:gd name="T38" fmla="*/ 68 w 288"/>
                <a:gd name="T39" fmla="*/ 54 h 64"/>
                <a:gd name="T40" fmla="*/ 0 w 288"/>
                <a:gd name="T41" fmla="*/ 54 h 64"/>
                <a:gd name="T42" fmla="*/ 20 w 288"/>
                <a:gd name="T43" fmla="*/ 64 h 64"/>
                <a:gd name="T44" fmla="*/ 234 w 288"/>
                <a:gd name="T45" fmla="*/ 64 h 64"/>
                <a:gd name="T46" fmla="*/ 253 w 288"/>
                <a:gd name="T47" fmla="*/ 51 h 64"/>
                <a:gd name="T48" fmla="*/ 287 w 288"/>
                <a:gd name="T49" fmla="*/ 51 h 64"/>
                <a:gd name="T50" fmla="*/ 288 w 288"/>
                <a:gd name="T51" fmla="*/ 50 h 64"/>
                <a:gd name="T52" fmla="*/ 287 w 288"/>
                <a:gd name="T53" fmla="*/ 4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88" h="64">
                  <a:moveTo>
                    <a:pt x="287" y="48"/>
                  </a:moveTo>
                  <a:cubicBezTo>
                    <a:pt x="254" y="48"/>
                    <a:pt x="254" y="48"/>
                    <a:pt x="254" y="48"/>
                  </a:cubicBezTo>
                  <a:cubicBezTo>
                    <a:pt x="240" y="48"/>
                    <a:pt x="240" y="48"/>
                    <a:pt x="240" y="48"/>
                  </a:cubicBezTo>
                  <a:cubicBezTo>
                    <a:pt x="234" y="48"/>
                    <a:pt x="234" y="48"/>
                    <a:pt x="234" y="48"/>
                  </a:cubicBezTo>
                  <a:cubicBezTo>
                    <a:pt x="231" y="51"/>
                    <a:pt x="227" y="53"/>
                    <a:pt x="223" y="54"/>
                  </a:cubicBezTo>
                  <a:cubicBezTo>
                    <a:pt x="223" y="46"/>
                    <a:pt x="225" y="35"/>
                    <a:pt x="229" y="24"/>
                  </a:cubicBezTo>
                  <a:cubicBezTo>
                    <a:pt x="226" y="25"/>
                    <a:pt x="224" y="26"/>
                    <a:pt x="223" y="27"/>
                  </a:cubicBezTo>
                  <a:cubicBezTo>
                    <a:pt x="220" y="34"/>
                    <a:pt x="219" y="41"/>
                    <a:pt x="219" y="46"/>
                  </a:cubicBezTo>
                  <a:cubicBezTo>
                    <a:pt x="218" y="49"/>
                    <a:pt x="218" y="52"/>
                    <a:pt x="218" y="54"/>
                  </a:cubicBezTo>
                  <a:cubicBezTo>
                    <a:pt x="148" y="54"/>
                    <a:pt x="148" y="54"/>
                    <a:pt x="148" y="54"/>
                  </a:cubicBezTo>
                  <a:cubicBezTo>
                    <a:pt x="148" y="41"/>
                    <a:pt x="152" y="21"/>
                    <a:pt x="165" y="3"/>
                  </a:cubicBezTo>
                  <a:cubicBezTo>
                    <a:pt x="164" y="3"/>
                    <a:pt x="162" y="2"/>
                    <a:pt x="161" y="1"/>
                  </a:cubicBezTo>
                  <a:cubicBezTo>
                    <a:pt x="149" y="17"/>
                    <a:pt x="145" y="34"/>
                    <a:pt x="144" y="46"/>
                  </a:cubicBezTo>
                  <a:cubicBezTo>
                    <a:pt x="143" y="49"/>
                    <a:pt x="143" y="52"/>
                    <a:pt x="143" y="54"/>
                  </a:cubicBezTo>
                  <a:cubicBezTo>
                    <a:pt x="73" y="54"/>
                    <a:pt x="73" y="54"/>
                    <a:pt x="73" y="54"/>
                  </a:cubicBezTo>
                  <a:cubicBezTo>
                    <a:pt x="73" y="40"/>
                    <a:pt x="77" y="18"/>
                    <a:pt x="93" y="0"/>
                  </a:cubicBezTo>
                  <a:cubicBezTo>
                    <a:pt x="91" y="1"/>
                    <a:pt x="90" y="2"/>
                    <a:pt x="88" y="4"/>
                  </a:cubicBezTo>
                  <a:cubicBezTo>
                    <a:pt x="87" y="3"/>
                    <a:pt x="86" y="2"/>
                    <a:pt x="85" y="2"/>
                  </a:cubicBezTo>
                  <a:cubicBezTo>
                    <a:pt x="74" y="17"/>
                    <a:pt x="70" y="34"/>
                    <a:pt x="69" y="46"/>
                  </a:cubicBezTo>
                  <a:cubicBezTo>
                    <a:pt x="68" y="49"/>
                    <a:pt x="68" y="52"/>
                    <a:pt x="68" y="54"/>
                  </a:cubicBezTo>
                  <a:cubicBezTo>
                    <a:pt x="0" y="54"/>
                    <a:pt x="0" y="54"/>
                    <a:pt x="0" y="54"/>
                  </a:cubicBezTo>
                  <a:cubicBezTo>
                    <a:pt x="5" y="60"/>
                    <a:pt x="12" y="64"/>
                    <a:pt x="20" y="64"/>
                  </a:cubicBezTo>
                  <a:cubicBezTo>
                    <a:pt x="234" y="64"/>
                    <a:pt x="234" y="64"/>
                    <a:pt x="234" y="64"/>
                  </a:cubicBezTo>
                  <a:cubicBezTo>
                    <a:pt x="243" y="64"/>
                    <a:pt x="250" y="58"/>
                    <a:pt x="253" y="51"/>
                  </a:cubicBezTo>
                  <a:cubicBezTo>
                    <a:pt x="287" y="51"/>
                    <a:pt x="287" y="51"/>
                    <a:pt x="287" y="51"/>
                  </a:cubicBezTo>
                  <a:cubicBezTo>
                    <a:pt x="288" y="51"/>
                    <a:pt x="288" y="50"/>
                    <a:pt x="288" y="50"/>
                  </a:cubicBezTo>
                  <a:cubicBezTo>
                    <a:pt x="288" y="49"/>
                    <a:pt x="288" y="48"/>
                    <a:pt x="287" y="48"/>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4" name="Freeform 646">
              <a:extLst>
                <a:ext uri="{FF2B5EF4-FFF2-40B4-BE49-F238E27FC236}">
                  <a16:creationId xmlns:a16="http://schemas.microsoft.com/office/drawing/2014/main" id="{977B3138-D7C2-4553-8295-4605C3C3C5EC}"/>
                </a:ext>
              </a:extLst>
            </p:cNvPr>
            <p:cNvSpPr>
              <a:spLocks/>
            </p:cNvSpPr>
            <p:nvPr/>
          </p:nvSpPr>
          <p:spPr bwMode="auto">
            <a:xfrm>
              <a:off x="5518263" y="5852463"/>
              <a:ext cx="45028" cy="54579"/>
            </a:xfrm>
            <a:custGeom>
              <a:avLst/>
              <a:gdLst>
                <a:gd name="T0" fmla="*/ 3 w 18"/>
                <a:gd name="T1" fmla="*/ 0 h 22"/>
                <a:gd name="T2" fmla="*/ 3 w 18"/>
                <a:gd name="T3" fmla="*/ 12 h 22"/>
                <a:gd name="T4" fmla="*/ 0 w 18"/>
                <a:gd name="T5" fmla="*/ 22 h 22"/>
                <a:gd name="T6" fmla="*/ 18 w 18"/>
                <a:gd name="T7" fmla="*/ 22 h 22"/>
                <a:gd name="T8" fmla="*/ 18 w 18"/>
                <a:gd name="T9" fmla="*/ 20 h 22"/>
                <a:gd name="T10" fmla="*/ 3 w 18"/>
                <a:gd name="T11" fmla="*/ 0 h 22"/>
              </a:gdLst>
              <a:ahLst/>
              <a:cxnLst>
                <a:cxn ang="0">
                  <a:pos x="T0" y="T1"/>
                </a:cxn>
                <a:cxn ang="0">
                  <a:pos x="T2" y="T3"/>
                </a:cxn>
                <a:cxn ang="0">
                  <a:pos x="T4" y="T5"/>
                </a:cxn>
                <a:cxn ang="0">
                  <a:pos x="T6" y="T7"/>
                </a:cxn>
                <a:cxn ang="0">
                  <a:pos x="T8" y="T9"/>
                </a:cxn>
                <a:cxn ang="0">
                  <a:pos x="T10" y="T11"/>
                </a:cxn>
              </a:cxnLst>
              <a:rect l="0" t="0" r="r" b="b"/>
              <a:pathLst>
                <a:path w="18" h="22">
                  <a:moveTo>
                    <a:pt x="3" y="0"/>
                  </a:moveTo>
                  <a:cubicBezTo>
                    <a:pt x="3" y="12"/>
                    <a:pt x="3" y="12"/>
                    <a:pt x="3" y="12"/>
                  </a:cubicBezTo>
                  <a:cubicBezTo>
                    <a:pt x="3" y="15"/>
                    <a:pt x="2" y="19"/>
                    <a:pt x="0" y="22"/>
                  </a:cubicBezTo>
                  <a:cubicBezTo>
                    <a:pt x="18" y="22"/>
                    <a:pt x="18" y="22"/>
                    <a:pt x="18" y="22"/>
                  </a:cubicBezTo>
                  <a:cubicBezTo>
                    <a:pt x="18" y="21"/>
                    <a:pt x="18" y="20"/>
                    <a:pt x="18" y="20"/>
                  </a:cubicBezTo>
                  <a:cubicBezTo>
                    <a:pt x="18" y="10"/>
                    <a:pt x="12" y="3"/>
                    <a:pt x="3" y="0"/>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5" name="Freeform 647">
              <a:extLst>
                <a:ext uri="{FF2B5EF4-FFF2-40B4-BE49-F238E27FC236}">
                  <a16:creationId xmlns:a16="http://schemas.microsoft.com/office/drawing/2014/main" id="{048ACD18-6FBE-4392-859F-F291C5BD1991}"/>
                </a:ext>
              </a:extLst>
            </p:cNvPr>
            <p:cNvSpPr>
              <a:spLocks/>
            </p:cNvSpPr>
            <p:nvPr/>
          </p:nvSpPr>
          <p:spPr bwMode="auto">
            <a:xfrm>
              <a:off x="5010680" y="5673717"/>
              <a:ext cx="186933" cy="322015"/>
            </a:xfrm>
            <a:custGeom>
              <a:avLst/>
              <a:gdLst>
                <a:gd name="T0" fmla="*/ 16 w 74"/>
                <a:gd name="T1" fmla="*/ 125 h 128"/>
                <a:gd name="T2" fmla="*/ 27 w 74"/>
                <a:gd name="T3" fmla="*/ 99 h 128"/>
                <a:gd name="T4" fmla="*/ 27 w 74"/>
                <a:gd name="T5" fmla="*/ 94 h 128"/>
                <a:gd name="T6" fmla="*/ 27 w 74"/>
                <a:gd name="T7" fmla="*/ 94 h 128"/>
                <a:gd name="T8" fmla="*/ 28 w 74"/>
                <a:gd name="T9" fmla="*/ 88 h 128"/>
                <a:gd name="T10" fmla="*/ 70 w 74"/>
                <a:gd name="T11" fmla="*/ 6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4 h 128"/>
                <a:gd name="T30" fmla="*/ 24 w 74"/>
                <a:gd name="T31" fmla="*/ 86 h 128"/>
                <a:gd name="T32" fmla="*/ 20 w 74"/>
                <a:gd name="T33" fmla="*/ 90 h 128"/>
                <a:gd name="T34" fmla="*/ 16 w 74"/>
                <a:gd name="T35" fmla="*/ 93 h 128"/>
                <a:gd name="T36" fmla="*/ 1 w 74"/>
                <a:gd name="T37" fmla="*/ 117 h 128"/>
                <a:gd name="T38" fmla="*/ 3 w 74"/>
                <a:gd name="T39" fmla="*/ 124 h 128"/>
                <a:gd name="T40" fmla="*/ 10 w 74"/>
                <a:gd name="T41" fmla="*/ 127 h 128"/>
                <a:gd name="T42" fmla="*/ 16 w 74"/>
                <a:gd name="T43" fmla="*/ 125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5"/>
                  </a:moveTo>
                  <a:cubicBezTo>
                    <a:pt x="27" y="99"/>
                    <a:pt x="27" y="99"/>
                    <a:pt x="27" y="99"/>
                  </a:cubicBezTo>
                  <a:cubicBezTo>
                    <a:pt x="28" y="97"/>
                    <a:pt x="28" y="95"/>
                    <a:pt x="27" y="94"/>
                  </a:cubicBezTo>
                  <a:cubicBezTo>
                    <a:pt x="27" y="94"/>
                    <a:pt x="27" y="94"/>
                    <a:pt x="27" y="94"/>
                  </a:cubicBezTo>
                  <a:cubicBezTo>
                    <a:pt x="27" y="92"/>
                    <a:pt x="27" y="90"/>
                    <a:pt x="28" y="88"/>
                  </a:cubicBezTo>
                  <a:cubicBezTo>
                    <a:pt x="70" y="6"/>
                    <a:pt x="70" y="6"/>
                    <a:pt x="70" y="6"/>
                  </a:cubicBezTo>
                  <a:cubicBezTo>
                    <a:pt x="71" y="6"/>
                    <a:pt x="71" y="6"/>
                    <a:pt x="71" y="6"/>
                  </a:cubicBezTo>
                  <a:cubicBezTo>
                    <a:pt x="72" y="7"/>
                    <a:pt x="73" y="6"/>
                    <a:pt x="73" y="5"/>
                  </a:cubicBezTo>
                  <a:cubicBezTo>
                    <a:pt x="73" y="5"/>
                    <a:pt x="73" y="5"/>
                    <a:pt x="73" y="5"/>
                  </a:cubicBezTo>
                  <a:cubicBezTo>
                    <a:pt x="74" y="5"/>
                    <a:pt x="73" y="4"/>
                    <a:pt x="73" y="3"/>
                  </a:cubicBezTo>
                  <a:cubicBezTo>
                    <a:pt x="67" y="0"/>
                    <a:pt x="67" y="0"/>
                    <a:pt x="67" y="0"/>
                  </a:cubicBezTo>
                  <a:cubicBezTo>
                    <a:pt x="66" y="0"/>
                    <a:pt x="65" y="0"/>
                    <a:pt x="65" y="1"/>
                  </a:cubicBezTo>
                  <a:cubicBezTo>
                    <a:pt x="65" y="1"/>
                    <a:pt x="65" y="1"/>
                    <a:pt x="65" y="1"/>
                  </a:cubicBezTo>
                  <a:cubicBezTo>
                    <a:pt x="65" y="2"/>
                    <a:pt x="65" y="3"/>
                    <a:pt x="66" y="3"/>
                  </a:cubicBezTo>
                  <a:cubicBezTo>
                    <a:pt x="67" y="4"/>
                    <a:pt x="67" y="4"/>
                    <a:pt x="67" y="4"/>
                  </a:cubicBezTo>
                  <a:cubicBezTo>
                    <a:pt x="24" y="86"/>
                    <a:pt x="24" y="86"/>
                    <a:pt x="24" y="86"/>
                  </a:cubicBezTo>
                  <a:cubicBezTo>
                    <a:pt x="23" y="88"/>
                    <a:pt x="22" y="89"/>
                    <a:pt x="20" y="90"/>
                  </a:cubicBezTo>
                  <a:cubicBezTo>
                    <a:pt x="18" y="90"/>
                    <a:pt x="17" y="92"/>
                    <a:pt x="16" y="93"/>
                  </a:cubicBezTo>
                  <a:cubicBezTo>
                    <a:pt x="1" y="117"/>
                    <a:pt x="1" y="117"/>
                    <a:pt x="1" y="117"/>
                  </a:cubicBezTo>
                  <a:cubicBezTo>
                    <a:pt x="0" y="120"/>
                    <a:pt x="1" y="123"/>
                    <a:pt x="3" y="124"/>
                  </a:cubicBezTo>
                  <a:cubicBezTo>
                    <a:pt x="10" y="127"/>
                    <a:pt x="10" y="127"/>
                    <a:pt x="10" y="127"/>
                  </a:cubicBezTo>
                  <a:cubicBezTo>
                    <a:pt x="12" y="128"/>
                    <a:pt x="15" y="127"/>
                    <a:pt x="16" y="125"/>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6" name="Freeform 648">
              <a:extLst>
                <a:ext uri="{FF2B5EF4-FFF2-40B4-BE49-F238E27FC236}">
                  <a16:creationId xmlns:a16="http://schemas.microsoft.com/office/drawing/2014/main" id="{6D58AFA3-6A6F-4A77-9A45-AAD29FA1618A}"/>
                </a:ext>
              </a:extLst>
            </p:cNvPr>
            <p:cNvSpPr>
              <a:spLocks/>
            </p:cNvSpPr>
            <p:nvPr/>
          </p:nvSpPr>
          <p:spPr bwMode="auto">
            <a:xfrm>
              <a:off x="5149856" y="5711922"/>
              <a:ext cx="24560" cy="30018"/>
            </a:xfrm>
            <a:custGeom>
              <a:avLst/>
              <a:gdLst>
                <a:gd name="T0" fmla="*/ 9 w 18"/>
                <a:gd name="T1" fmla="*/ 22 h 22"/>
                <a:gd name="T2" fmla="*/ 18 w 18"/>
                <a:gd name="T3" fmla="*/ 0 h 22"/>
                <a:gd name="T4" fmla="*/ 9 w 18"/>
                <a:gd name="T5" fmla="*/ 1 h 22"/>
                <a:gd name="T6" fmla="*/ 0 w 18"/>
                <a:gd name="T7" fmla="*/ 22 h 22"/>
                <a:gd name="T8" fmla="*/ 9 w 18"/>
                <a:gd name="T9" fmla="*/ 22 h 22"/>
              </a:gdLst>
              <a:ahLst/>
              <a:cxnLst>
                <a:cxn ang="0">
                  <a:pos x="T0" y="T1"/>
                </a:cxn>
                <a:cxn ang="0">
                  <a:pos x="T2" y="T3"/>
                </a:cxn>
                <a:cxn ang="0">
                  <a:pos x="T4" y="T5"/>
                </a:cxn>
                <a:cxn ang="0">
                  <a:pos x="T6" y="T7"/>
                </a:cxn>
                <a:cxn ang="0">
                  <a:pos x="T8" y="T9"/>
                </a:cxn>
              </a:cxnLst>
              <a:rect l="0" t="0" r="r" b="b"/>
              <a:pathLst>
                <a:path w="18" h="22">
                  <a:moveTo>
                    <a:pt x="9" y="22"/>
                  </a:moveTo>
                  <a:lnTo>
                    <a:pt x="18" y="0"/>
                  </a:lnTo>
                  <a:lnTo>
                    <a:pt x="9" y="1"/>
                  </a:lnTo>
                  <a:lnTo>
                    <a:pt x="0" y="22"/>
                  </a:lnTo>
                  <a:lnTo>
                    <a:pt x="9" y="22"/>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7" name="Freeform 649">
              <a:extLst>
                <a:ext uri="{FF2B5EF4-FFF2-40B4-BE49-F238E27FC236}">
                  <a16:creationId xmlns:a16="http://schemas.microsoft.com/office/drawing/2014/main" id="{8F7DF0E2-92AE-4FC1-A859-60E7A0B854E6}"/>
                </a:ext>
              </a:extLst>
            </p:cNvPr>
            <p:cNvSpPr>
              <a:spLocks/>
            </p:cNvSpPr>
            <p:nvPr/>
          </p:nvSpPr>
          <p:spPr bwMode="auto">
            <a:xfrm>
              <a:off x="5013409" y="5894761"/>
              <a:ext cx="68224" cy="100971"/>
            </a:xfrm>
            <a:custGeom>
              <a:avLst/>
              <a:gdLst>
                <a:gd name="T0" fmla="*/ 10 w 27"/>
                <a:gd name="T1" fmla="*/ 35 h 40"/>
                <a:gd name="T2" fmla="*/ 8 w 27"/>
                <a:gd name="T3" fmla="*/ 36 h 40"/>
                <a:gd name="T4" fmla="*/ 0 w 27"/>
                <a:gd name="T5" fmla="*/ 33 h 40"/>
                <a:gd name="T6" fmla="*/ 2 w 27"/>
                <a:gd name="T7" fmla="*/ 36 h 40"/>
                <a:gd name="T8" fmla="*/ 9 w 27"/>
                <a:gd name="T9" fmla="*/ 39 h 40"/>
                <a:gd name="T10" fmla="*/ 15 w 27"/>
                <a:gd name="T11" fmla="*/ 37 h 40"/>
                <a:gd name="T12" fmla="*/ 26 w 27"/>
                <a:gd name="T13" fmla="*/ 11 h 40"/>
                <a:gd name="T14" fmla="*/ 26 w 27"/>
                <a:gd name="T15" fmla="*/ 6 h 40"/>
                <a:gd name="T16" fmla="*/ 26 w 27"/>
                <a:gd name="T17" fmla="*/ 6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10" y="36"/>
                    <a:pt x="9" y="36"/>
                    <a:pt x="8" y="36"/>
                  </a:cubicBezTo>
                  <a:cubicBezTo>
                    <a:pt x="0" y="33"/>
                    <a:pt x="0" y="33"/>
                    <a:pt x="0" y="33"/>
                  </a:cubicBezTo>
                  <a:cubicBezTo>
                    <a:pt x="0" y="34"/>
                    <a:pt x="1" y="35"/>
                    <a:pt x="2" y="36"/>
                  </a:cubicBezTo>
                  <a:cubicBezTo>
                    <a:pt x="9" y="39"/>
                    <a:pt x="9" y="39"/>
                    <a:pt x="9" y="39"/>
                  </a:cubicBezTo>
                  <a:cubicBezTo>
                    <a:pt x="11" y="40"/>
                    <a:pt x="14" y="39"/>
                    <a:pt x="15" y="37"/>
                  </a:cubicBezTo>
                  <a:cubicBezTo>
                    <a:pt x="26" y="11"/>
                    <a:pt x="26" y="11"/>
                    <a:pt x="26" y="11"/>
                  </a:cubicBezTo>
                  <a:cubicBezTo>
                    <a:pt x="27" y="9"/>
                    <a:pt x="27" y="7"/>
                    <a:pt x="26" y="6"/>
                  </a:cubicBezTo>
                  <a:cubicBezTo>
                    <a:pt x="26" y="6"/>
                    <a:pt x="26" y="6"/>
                    <a:pt x="26" y="6"/>
                  </a:cubicBezTo>
                  <a:cubicBezTo>
                    <a:pt x="26" y="4"/>
                    <a:pt x="26" y="2"/>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8" name="Freeform 650">
              <a:extLst>
                <a:ext uri="{FF2B5EF4-FFF2-40B4-BE49-F238E27FC236}">
                  <a16:creationId xmlns:a16="http://schemas.microsoft.com/office/drawing/2014/main" id="{15174C38-6C65-493F-9662-69C4C116D11B}"/>
                </a:ext>
              </a:extLst>
            </p:cNvPr>
            <p:cNvSpPr>
              <a:spLocks/>
            </p:cNvSpPr>
            <p:nvPr/>
          </p:nvSpPr>
          <p:spPr bwMode="auto">
            <a:xfrm>
              <a:off x="5149856" y="5688726"/>
              <a:ext cx="42299" cy="30018"/>
            </a:xfrm>
            <a:custGeom>
              <a:avLst/>
              <a:gdLst>
                <a:gd name="T0" fmla="*/ 4 w 17"/>
                <a:gd name="T1" fmla="*/ 4 h 12"/>
                <a:gd name="T2" fmla="*/ 8 w 17"/>
                <a:gd name="T3" fmla="*/ 1 h 12"/>
                <a:gd name="T4" fmla="*/ 10 w 17"/>
                <a:gd name="T5" fmla="*/ 0 h 12"/>
                <a:gd name="T6" fmla="*/ 15 w 17"/>
                <a:gd name="T7" fmla="*/ 0 h 12"/>
                <a:gd name="T8" fmla="*/ 16 w 17"/>
                <a:gd name="T9" fmla="*/ 0 h 12"/>
                <a:gd name="T10" fmla="*/ 16 w 17"/>
                <a:gd name="T11" fmla="*/ 2 h 12"/>
                <a:gd name="T12" fmla="*/ 15 w 17"/>
                <a:gd name="T13" fmla="*/ 3 h 12"/>
                <a:gd name="T14" fmla="*/ 15 w 17"/>
                <a:gd name="T15" fmla="*/ 6 h 12"/>
                <a:gd name="T16" fmla="*/ 15 w 17"/>
                <a:gd name="T17" fmla="*/ 6 h 12"/>
                <a:gd name="T18" fmla="*/ 15 w 17"/>
                <a:gd name="T19" fmla="*/ 9 h 12"/>
                <a:gd name="T20" fmla="*/ 14 w 17"/>
                <a:gd name="T21" fmla="*/ 9 h 12"/>
                <a:gd name="T22" fmla="*/ 13 w 17"/>
                <a:gd name="T23" fmla="*/ 11 h 12"/>
                <a:gd name="T24" fmla="*/ 12 w 17"/>
                <a:gd name="T25" fmla="*/ 12 h 12"/>
                <a:gd name="T26" fmla="*/ 7 w 17"/>
                <a:gd name="T27" fmla="*/ 11 h 12"/>
                <a:gd name="T28" fmla="*/ 7 w 17"/>
                <a:gd name="T29" fmla="*/ 11 h 12"/>
                <a:gd name="T30" fmla="*/ 2 w 17"/>
                <a:gd name="T31" fmla="*/ 12 h 12"/>
                <a:gd name="T32" fmla="*/ 0 w 17"/>
                <a:gd name="T33" fmla="*/ 7 h 12"/>
                <a:gd name="T34" fmla="*/ 4 w 17"/>
                <a:gd name="T35"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 h="12">
                  <a:moveTo>
                    <a:pt x="4" y="4"/>
                  </a:moveTo>
                  <a:cubicBezTo>
                    <a:pt x="8" y="1"/>
                    <a:pt x="8" y="1"/>
                    <a:pt x="8" y="1"/>
                  </a:cubicBezTo>
                  <a:cubicBezTo>
                    <a:pt x="9" y="1"/>
                    <a:pt x="9" y="1"/>
                    <a:pt x="10" y="0"/>
                  </a:cubicBezTo>
                  <a:cubicBezTo>
                    <a:pt x="15" y="0"/>
                    <a:pt x="15" y="0"/>
                    <a:pt x="15" y="0"/>
                  </a:cubicBezTo>
                  <a:cubicBezTo>
                    <a:pt x="15" y="0"/>
                    <a:pt x="16" y="0"/>
                    <a:pt x="16" y="0"/>
                  </a:cubicBezTo>
                  <a:cubicBezTo>
                    <a:pt x="16" y="0"/>
                    <a:pt x="17" y="1"/>
                    <a:pt x="16" y="2"/>
                  </a:cubicBezTo>
                  <a:cubicBezTo>
                    <a:pt x="15" y="3"/>
                    <a:pt x="15" y="3"/>
                    <a:pt x="15" y="3"/>
                  </a:cubicBezTo>
                  <a:cubicBezTo>
                    <a:pt x="16" y="4"/>
                    <a:pt x="16" y="5"/>
                    <a:pt x="15" y="6"/>
                  </a:cubicBezTo>
                  <a:cubicBezTo>
                    <a:pt x="15" y="6"/>
                    <a:pt x="15" y="6"/>
                    <a:pt x="15" y="6"/>
                  </a:cubicBezTo>
                  <a:cubicBezTo>
                    <a:pt x="16" y="7"/>
                    <a:pt x="16" y="8"/>
                    <a:pt x="15" y="9"/>
                  </a:cubicBezTo>
                  <a:cubicBezTo>
                    <a:pt x="14" y="9"/>
                    <a:pt x="14" y="9"/>
                    <a:pt x="14" y="9"/>
                  </a:cubicBezTo>
                  <a:cubicBezTo>
                    <a:pt x="15" y="10"/>
                    <a:pt x="14" y="11"/>
                    <a:pt x="13" y="11"/>
                  </a:cubicBezTo>
                  <a:cubicBezTo>
                    <a:pt x="12" y="12"/>
                    <a:pt x="12" y="12"/>
                    <a:pt x="12" y="12"/>
                  </a:cubicBezTo>
                  <a:cubicBezTo>
                    <a:pt x="11" y="12"/>
                    <a:pt x="9" y="12"/>
                    <a:pt x="7" y="11"/>
                  </a:cubicBezTo>
                  <a:cubicBezTo>
                    <a:pt x="7" y="11"/>
                    <a:pt x="7" y="11"/>
                    <a:pt x="7" y="11"/>
                  </a:cubicBezTo>
                  <a:cubicBezTo>
                    <a:pt x="2" y="12"/>
                    <a:pt x="2" y="12"/>
                    <a:pt x="2" y="12"/>
                  </a:cubicBezTo>
                  <a:cubicBezTo>
                    <a:pt x="0" y="7"/>
                    <a:pt x="0" y="7"/>
                    <a:pt x="0" y="7"/>
                  </a:cubicBezTo>
                  <a:lnTo>
                    <a:pt x="4" y="4"/>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9" name="Freeform 651">
              <a:extLst>
                <a:ext uri="{FF2B5EF4-FFF2-40B4-BE49-F238E27FC236}">
                  <a16:creationId xmlns:a16="http://schemas.microsoft.com/office/drawing/2014/main" id="{48CE926A-C122-4D0E-871B-10BF36C0EE74}"/>
                </a:ext>
              </a:extLst>
            </p:cNvPr>
            <p:cNvSpPr>
              <a:spLocks/>
            </p:cNvSpPr>
            <p:nvPr/>
          </p:nvSpPr>
          <p:spPr bwMode="auto">
            <a:xfrm>
              <a:off x="5147127" y="5701006"/>
              <a:ext cx="19103" cy="20467"/>
            </a:xfrm>
            <a:custGeom>
              <a:avLst/>
              <a:gdLst>
                <a:gd name="T0" fmla="*/ 0 w 14"/>
                <a:gd name="T1" fmla="*/ 4 h 15"/>
                <a:gd name="T2" fmla="*/ 5 w 14"/>
                <a:gd name="T3" fmla="*/ 0 h 15"/>
                <a:gd name="T4" fmla="*/ 14 w 14"/>
                <a:gd name="T5" fmla="*/ 13 h 15"/>
                <a:gd name="T6" fmla="*/ 9 w 14"/>
                <a:gd name="T7" fmla="*/ 15 h 15"/>
                <a:gd name="T8" fmla="*/ 0 w 14"/>
                <a:gd name="T9" fmla="*/ 4 h 15"/>
              </a:gdLst>
              <a:ahLst/>
              <a:cxnLst>
                <a:cxn ang="0">
                  <a:pos x="T0" y="T1"/>
                </a:cxn>
                <a:cxn ang="0">
                  <a:pos x="T2" y="T3"/>
                </a:cxn>
                <a:cxn ang="0">
                  <a:pos x="T4" y="T5"/>
                </a:cxn>
                <a:cxn ang="0">
                  <a:pos x="T6" y="T7"/>
                </a:cxn>
                <a:cxn ang="0">
                  <a:pos x="T8" y="T9"/>
                </a:cxn>
              </a:cxnLst>
              <a:rect l="0" t="0" r="r" b="b"/>
              <a:pathLst>
                <a:path w="14" h="15">
                  <a:moveTo>
                    <a:pt x="0" y="4"/>
                  </a:moveTo>
                  <a:lnTo>
                    <a:pt x="5" y="0"/>
                  </a:lnTo>
                  <a:lnTo>
                    <a:pt x="14" y="13"/>
                  </a:lnTo>
                  <a:lnTo>
                    <a:pt x="9" y="15"/>
                  </a:lnTo>
                  <a:lnTo>
                    <a:pt x="0"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0" name="Freeform 652">
              <a:extLst>
                <a:ext uri="{FF2B5EF4-FFF2-40B4-BE49-F238E27FC236}">
                  <a16:creationId xmlns:a16="http://schemas.microsoft.com/office/drawing/2014/main" id="{3FCF13B2-9680-4291-8F95-E3249992F077}"/>
                </a:ext>
              </a:extLst>
            </p:cNvPr>
            <p:cNvSpPr>
              <a:spLocks/>
            </p:cNvSpPr>
            <p:nvPr/>
          </p:nvSpPr>
          <p:spPr bwMode="auto">
            <a:xfrm>
              <a:off x="5046156" y="5703735"/>
              <a:ext cx="118709" cy="57308"/>
            </a:xfrm>
            <a:custGeom>
              <a:avLst/>
              <a:gdLst>
                <a:gd name="T0" fmla="*/ 3 w 47"/>
                <a:gd name="T1" fmla="*/ 11 h 23"/>
                <a:gd name="T2" fmla="*/ 0 w 47"/>
                <a:gd name="T3" fmla="*/ 21 h 23"/>
                <a:gd name="T4" fmla="*/ 27 w 47"/>
                <a:gd name="T5" fmla="*/ 23 h 23"/>
                <a:gd name="T6" fmla="*/ 30 w 47"/>
                <a:gd name="T7" fmla="*/ 22 h 23"/>
                <a:gd name="T8" fmla="*/ 47 w 47"/>
                <a:gd name="T9" fmla="*/ 7 h 23"/>
                <a:gd name="T10" fmla="*/ 41 w 47"/>
                <a:gd name="T11" fmla="*/ 0 h 23"/>
                <a:gd name="T12" fmla="*/ 25 w 47"/>
                <a:gd name="T13" fmla="*/ 13 h 23"/>
                <a:gd name="T14" fmla="*/ 3 w 47"/>
                <a:gd name="T15" fmla="*/ 11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23">
                  <a:moveTo>
                    <a:pt x="3" y="11"/>
                  </a:moveTo>
                  <a:cubicBezTo>
                    <a:pt x="0" y="21"/>
                    <a:pt x="0" y="21"/>
                    <a:pt x="0" y="21"/>
                  </a:cubicBezTo>
                  <a:cubicBezTo>
                    <a:pt x="27" y="23"/>
                    <a:pt x="27" y="23"/>
                    <a:pt x="27" y="23"/>
                  </a:cubicBezTo>
                  <a:cubicBezTo>
                    <a:pt x="28" y="23"/>
                    <a:pt x="29" y="22"/>
                    <a:pt x="30" y="22"/>
                  </a:cubicBezTo>
                  <a:cubicBezTo>
                    <a:pt x="47" y="7"/>
                    <a:pt x="47" y="7"/>
                    <a:pt x="47" y="7"/>
                  </a:cubicBezTo>
                  <a:cubicBezTo>
                    <a:pt x="41" y="0"/>
                    <a:pt x="41" y="0"/>
                    <a:pt x="41" y="0"/>
                  </a:cubicBezTo>
                  <a:cubicBezTo>
                    <a:pt x="25" y="13"/>
                    <a:pt x="25" y="13"/>
                    <a:pt x="25" y="13"/>
                  </a:cubicBezTo>
                  <a:lnTo>
                    <a:pt x="3" y="11"/>
                  </a:lnTo>
                  <a:close/>
                </a:path>
              </a:pathLst>
            </a:custGeom>
            <a:solidFill>
              <a:srgbClr val="0217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1" name="Oval 653">
              <a:extLst>
                <a:ext uri="{FF2B5EF4-FFF2-40B4-BE49-F238E27FC236}">
                  <a16:creationId xmlns:a16="http://schemas.microsoft.com/office/drawing/2014/main" id="{FEFEB268-CF6C-4D1D-AA18-4F1070DC4D3C}"/>
                </a:ext>
              </a:extLst>
            </p:cNvPr>
            <p:cNvSpPr>
              <a:spLocks noChangeArrowheads="1"/>
            </p:cNvSpPr>
            <p:nvPr/>
          </p:nvSpPr>
          <p:spPr bwMode="auto">
            <a:xfrm>
              <a:off x="5151220" y="5718744"/>
              <a:ext cx="5458" cy="5458"/>
            </a:xfrm>
            <a:prstGeom prst="ellipse">
              <a:avLst/>
            </a:pr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2" name="Freeform 654">
              <a:extLst>
                <a:ext uri="{FF2B5EF4-FFF2-40B4-BE49-F238E27FC236}">
                  <a16:creationId xmlns:a16="http://schemas.microsoft.com/office/drawing/2014/main" id="{E14FEC7B-8BD6-4A12-A38D-E003E562A2C3}"/>
                </a:ext>
              </a:extLst>
            </p:cNvPr>
            <p:cNvSpPr>
              <a:spLocks/>
            </p:cNvSpPr>
            <p:nvPr/>
          </p:nvSpPr>
          <p:spPr bwMode="auto">
            <a:xfrm>
              <a:off x="5384545" y="5681904"/>
              <a:ext cx="186933" cy="320651"/>
            </a:xfrm>
            <a:custGeom>
              <a:avLst/>
              <a:gdLst>
                <a:gd name="T0" fmla="*/ 16 w 74"/>
                <a:gd name="T1" fmla="*/ 124 h 128"/>
                <a:gd name="T2" fmla="*/ 27 w 74"/>
                <a:gd name="T3" fmla="*/ 98 h 128"/>
                <a:gd name="T4" fmla="*/ 28 w 74"/>
                <a:gd name="T5" fmla="*/ 93 h 128"/>
                <a:gd name="T6" fmla="*/ 28 w 74"/>
                <a:gd name="T7" fmla="*/ 93 h 128"/>
                <a:gd name="T8" fmla="*/ 28 w 74"/>
                <a:gd name="T9" fmla="*/ 88 h 128"/>
                <a:gd name="T10" fmla="*/ 70 w 74"/>
                <a:gd name="T11" fmla="*/ 5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3 h 128"/>
                <a:gd name="T30" fmla="*/ 25 w 74"/>
                <a:gd name="T31" fmla="*/ 86 h 128"/>
                <a:gd name="T32" fmla="*/ 20 w 74"/>
                <a:gd name="T33" fmla="*/ 89 h 128"/>
                <a:gd name="T34" fmla="*/ 16 w 74"/>
                <a:gd name="T35" fmla="*/ 93 h 128"/>
                <a:gd name="T36" fmla="*/ 2 w 74"/>
                <a:gd name="T37" fmla="*/ 117 h 128"/>
                <a:gd name="T38" fmla="*/ 3 w 74"/>
                <a:gd name="T39" fmla="*/ 123 h 128"/>
                <a:gd name="T40" fmla="*/ 10 w 74"/>
                <a:gd name="T41" fmla="*/ 127 h 128"/>
                <a:gd name="T42" fmla="*/ 16 w 74"/>
                <a:gd name="T43" fmla="*/ 1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4"/>
                  </a:moveTo>
                  <a:cubicBezTo>
                    <a:pt x="27" y="98"/>
                    <a:pt x="27" y="98"/>
                    <a:pt x="27" y="98"/>
                  </a:cubicBezTo>
                  <a:cubicBezTo>
                    <a:pt x="28" y="97"/>
                    <a:pt x="28" y="95"/>
                    <a:pt x="28" y="93"/>
                  </a:cubicBezTo>
                  <a:cubicBezTo>
                    <a:pt x="28" y="93"/>
                    <a:pt x="28" y="93"/>
                    <a:pt x="28" y="93"/>
                  </a:cubicBezTo>
                  <a:cubicBezTo>
                    <a:pt x="27" y="91"/>
                    <a:pt x="27" y="89"/>
                    <a:pt x="28" y="88"/>
                  </a:cubicBezTo>
                  <a:cubicBezTo>
                    <a:pt x="70" y="5"/>
                    <a:pt x="70" y="5"/>
                    <a:pt x="70" y="5"/>
                  </a:cubicBezTo>
                  <a:cubicBezTo>
                    <a:pt x="71" y="6"/>
                    <a:pt x="71" y="6"/>
                    <a:pt x="71" y="6"/>
                  </a:cubicBezTo>
                  <a:cubicBezTo>
                    <a:pt x="72" y="6"/>
                    <a:pt x="73" y="6"/>
                    <a:pt x="73" y="5"/>
                  </a:cubicBezTo>
                  <a:cubicBezTo>
                    <a:pt x="73" y="5"/>
                    <a:pt x="73" y="5"/>
                    <a:pt x="73" y="5"/>
                  </a:cubicBezTo>
                  <a:cubicBezTo>
                    <a:pt x="74" y="4"/>
                    <a:pt x="73" y="3"/>
                    <a:pt x="73" y="3"/>
                  </a:cubicBezTo>
                  <a:cubicBezTo>
                    <a:pt x="67" y="0"/>
                    <a:pt x="67" y="0"/>
                    <a:pt x="67" y="0"/>
                  </a:cubicBezTo>
                  <a:cubicBezTo>
                    <a:pt x="67" y="0"/>
                    <a:pt x="66" y="0"/>
                    <a:pt x="65" y="1"/>
                  </a:cubicBezTo>
                  <a:cubicBezTo>
                    <a:pt x="65" y="1"/>
                    <a:pt x="65" y="1"/>
                    <a:pt x="65" y="1"/>
                  </a:cubicBezTo>
                  <a:cubicBezTo>
                    <a:pt x="65" y="2"/>
                    <a:pt x="65" y="3"/>
                    <a:pt x="66" y="3"/>
                  </a:cubicBezTo>
                  <a:cubicBezTo>
                    <a:pt x="67" y="3"/>
                    <a:pt x="67" y="3"/>
                    <a:pt x="67" y="3"/>
                  </a:cubicBezTo>
                  <a:cubicBezTo>
                    <a:pt x="25" y="86"/>
                    <a:pt x="25" y="86"/>
                    <a:pt x="25" y="86"/>
                  </a:cubicBezTo>
                  <a:cubicBezTo>
                    <a:pt x="24" y="88"/>
                    <a:pt x="22" y="89"/>
                    <a:pt x="20" y="89"/>
                  </a:cubicBezTo>
                  <a:cubicBezTo>
                    <a:pt x="19" y="90"/>
                    <a:pt x="17" y="91"/>
                    <a:pt x="16" y="93"/>
                  </a:cubicBezTo>
                  <a:cubicBezTo>
                    <a:pt x="2" y="117"/>
                    <a:pt x="2" y="117"/>
                    <a:pt x="2" y="117"/>
                  </a:cubicBezTo>
                  <a:cubicBezTo>
                    <a:pt x="0" y="119"/>
                    <a:pt x="1" y="122"/>
                    <a:pt x="3" y="123"/>
                  </a:cubicBezTo>
                  <a:cubicBezTo>
                    <a:pt x="10" y="127"/>
                    <a:pt x="10" y="127"/>
                    <a:pt x="10" y="127"/>
                  </a:cubicBezTo>
                  <a:cubicBezTo>
                    <a:pt x="12" y="128"/>
                    <a:pt x="15" y="127"/>
                    <a:pt x="16" y="124"/>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3" name="Freeform 655">
              <a:extLst>
                <a:ext uri="{FF2B5EF4-FFF2-40B4-BE49-F238E27FC236}">
                  <a16:creationId xmlns:a16="http://schemas.microsoft.com/office/drawing/2014/main" id="{6CCCE072-04E7-467B-9EE0-76E847D25CB4}"/>
                </a:ext>
              </a:extLst>
            </p:cNvPr>
            <p:cNvSpPr>
              <a:spLocks/>
            </p:cNvSpPr>
            <p:nvPr/>
          </p:nvSpPr>
          <p:spPr bwMode="auto">
            <a:xfrm>
              <a:off x="5523721" y="5718744"/>
              <a:ext cx="27289" cy="30018"/>
            </a:xfrm>
            <a:custGeom>
              <a:avLst/>
              <a:gdLst>
                <a:gd name="T0" fmla="*/ 9 w 20"/>
                <a:gd name="T1" fmla="*/ 20 h 22"/>
                <a:gd name="T2" fmla="*/ 20 w 20"/>
                <a:gd name="T3" fmla="*/ 0 h 22"/>
                <a:gd name="T4" fmla="*/ 9 w 20"/>
                <a:gd name="T5" fmla="*/ 2 h 22"/>
                <a:gd name="T6" fmla="*/ 0 w 20"/>
                <a:gd name="T7" fmla="*/ 22 h 22"/>
                <a:gd name="T8" fmla="*/ 9 w 20"/>
                <a:gd name="T9" fmla="*/ 20 h 22"/>
              </a:gdLst>
              <a:ahLst/>
              <a:cxnLst>
                <a:cxn ang="0">
                  <a:pos x="T0" y="T1"/>
                </a:cxn>
                <a:cxn ang="0">
                  <a:pos x="T2" y="T3"/>
                </a:cxn>
                <a:cxn ang="0">
                  <a:pos x="T4" y="T5"/>
                </a:cxn>
                <a:cxn ang="0">
                  <a:pos x="T6" y="T7"/>
                </a:cxn>
                <a:cxn ang="0">
                  <a:pos x="T8" y="T9"/>
                </a:cxn>
              </a:cxnLst>
              <a:rect l="0" t="0" r="r" b="b"/>
              <a:pathLst>
                <a:path w="20" h="22">
                  <a:moveTo>
                    <a:pt x="9" y="20"/>
                  </a:moveTo>
                  <a:lnTo>
                    <a:pt x="20" y="0"/>
                  </a:lnTo>
                  <a:lnTo>
                    <a:pt x="9" y="2"/>
                  </a:lnTo>
                  <a:lnTo>
                    <a:pt x="0" y="22"/>
                  </a:lnTo>
                  <a:lnTo>
                    <a:pt x="9" y="20"/>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4" name="Freeform 656">
              <a:extLst>
                <a:ext uri="{FF2B5EF4-FFF2-40B4-BE49-F238E27FC236}">
                  <a16:creationId xmlns:a16="http://schemas.microsoft.com/office/drawing/2014/main" id="{A2C736B9-0196-4328-9E7C-E559AAA4A3C9}"/>
                </a:ext>
              </a:extLst>
            </p:cNvPr>
            <p:cNvSpPr>
              <a:spLocks/>
            </p:cNvSpPr>
            <p:nvPr/>
          </p:nvSpPr>
          <p:spPr bwMode="auto">
            <a:xfrm>
              <a:off x="5384545" y="5681904"/>
              <a:ext cx="186933" cy="320651"/>
            </a:xfrm>
            <a:custGeom>
              <a:avLst/>
              <a:gdLst>
                <a:gd name="T0" fmla="*/ 16 w 74"/>
                <a:gd name="T1" fmla="*/ 124 h 128"/>
                <a:gd name="T2" fmla="*/ 27 w 74"/>
                <a:gd name="T3" fmla="*/ 98 h 128"/>
                <a:gd name="T4" fmla="*/ 28 w 74"/>
                <a:gd name="T5" fmla="*/ 93 h 128"/>
                <a:gd name="T6" fmla="*/ 28 w 74"/>
                <a:gd name="T7" fmla="*/ 93 h 128"/>
                <a:gd name="T8" fmla="*/ 28 w 74"/>
                <a:gd name="T9" fmla="*/ 88 h 128"/>
                <a:gd name="T10" fmla="*/ 70 w 74"/>
                <a:gd name="T11" fmla="*/ 5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3 h 128"/>
                <a:gd name="T30" fmla="*/ 25 w 74"/>
                <a:gd name="T31" fmla="*/ 86 h 128"/>
                <a:gd name="T32" fmla="*/ 20 w 74"/>
                <a:gd name="T33" fmla="*/ 89 h 128"/>
                <a:gd name="T34" fmla="*/ 16 w 74"/>
                <a:gd name="T35" fmla="*/ 93 h 128"/>
                <a:gd name="T36" fmla="*/ 2 w 74"/>
                <a:gd name="T37" fmla="*/ 117 h 128"/>
                <a:gd name="T38" fmla="*/ 3 w 74"/>
                <a:gd name="T39" fmla="*/ 123 h 128"/>
                <a:gd name="T40" fmla="*/ 10 w 74"/>
                <a:gd name="T41" fmla="*/ 127 h 128"/>
                <a:gd name="T42" fmla="*/ 16 w 74"/>
                <a:gd name="T43" fmla="*/ 1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4"/>
                  </a:moveTo>
                  <a:cubicBezTo>
                    <a:pt x="27" y="98"/>
                    <a:pt x="27" y="98"/>
                    <a:pt x="27" y="98"/>
                  </a:cubicBezTo>
                  <a:cubicBezTo>
                    <a:pt x="28" y="97"/>
                    <a:pt x="28" y="95"/>
                    <a:pt x="28" y="93"/>
                  </a:cubicBezTo>
                  <a:cubicBezTo>
                    <a:pt x="28" y="93"/>
                    <a:pt x="28" y="93"/>
                    <a:pt x="28" y="93"/>
                  </a:cubicBezTo>
                  <a:cubicBezTo>
                    <a:pt x="27" y="91"/>
                    <a:pt x="27" y="89"/>
                    <a:pt x="28" y="88"/>
                  </a:cubicBezTo>
                  <a:cubicBezTo>
                    <a:pt x="70" y="5"/>
                    <a:pt x="70" y="5"/>
                    <a:pt x="70" y="5"/>
                  </a:cubicBezTo>
                  <a:cubicBezTo>
                    <a:pt x="71" y="6"/>
                    <a:pt x="71" y="6"/>
                    <a:pt x="71" y="6"/>
                  </a:cubicBezTo>
                  <a:cubicBezTo>
                    <a:pt x="72" y="6"/>
                    <a:pt x="73" y="6"/>
                    <a:pt x="73" y="5"/>
                  </a:cubicBezTo>
                  <a:cubicBezTo>
                    <a:pt x="73" y="5"/>
                    <a:pt x="73" y="5"/>
                    <a:pt x="73" y="5"/>
                  </a:cubicBezTo>
                  <a:cubicBezTo>
                    <a:pt x="74" y="4"/>
                    <a:pt x="73" y="3"/>
                    <a:pt x="73" y="3"/>
                  </a:cubicBezTo>
                  <a:cubicBezTo>
                    <a:pt x="67" y="0"/>
                    <a:pt x="67" y="0"/>
                    <a:pt x="67" y="0"/>
                  </a:cubicBezTo>
                  <a:cubicBezTo>
                    <a:pt x="67" y="0"/>
                    <a:pt x="66" y="0"/>
                    <a:pt x="65" y="1"/>
                  </a:cubicBezTo>
                  <a:cubicBezTo>
                    <a:pt x="65" y="1"/>
                    <a:pt x="65" y="1"/>
                    <a:pt x="65" y="1"/>
                  </a:cubicBezTo>
                  <a:cubicBezTo>
                    <a:pt x="65" y="2"/>
                    <a:pt x="65" y="3"/>
                    <a:pt x="66" y="3"/>
                  </a:cubicBezTo>
                  <a:cubicBezTo>
                    <a:pt x="67" y="3"/>
                    <a:pt x="67" y="3"/>
                    <a:pt x="67" y="3"/>
                  </a:cubicBezTo>
                  <a:cubicBezTo>
                    <a:pt x="25" y="86"/>
                    <a:pt x="25" y="86"/>
                    <a:pt x="25" y="86"/>
                  </a:cubicBezTo>
                  <a:cubicBezTo>
                    <a:pt x="24" y="88"/>
                    <a:pt x="22" y="89"/>
                    <a:pt x="20" y="89"/>
                  </a:cubicBezTo>
                  <a:cubicBezTo>
                    <a:pt x="19" y="90"/>
                    <a:pt x="17" y="91"/>
                    <a:pt x="16" y="93"/>
                  </a:cubicBezTo>
                  <a:cubicBezTo>
                    <a:pt x="2" y="117"/>
                    <a:pt x="2" y="117"/>
                    <a:pt x="2" y="117"/>
                  </a:cubicBezTo>
                  <a:cubicBezTo>
                    <a:pt x="0" y="119"/>
                    <a:pt x="1" y="122"/>
                    <a:pt x="3" y="123"/>
                  </a:cubicBezTo>
                  <a:cubicBezTo>
                    <a:pt x="10" y="127"/>
                    <a:pt x="10" y="127"/>
                    <a:pt x="10" y="127"/>
                  </a:cubicBezTo>
                  <a:cubicBezTo>
                    <a:pt x="12" y="128"/>
                    <a:pt x="15" y="127"/>
                    <a:pt x="16" y="124"/>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5" name="Freeform 657">
              <a:extLst>
                <a:ext uri="{FF2B5EF4-FFF2-40B4-BE49-F238E27FC236}">
                  <a16:creationId xmlns:a16="http://schemas.microsoft.com/office/drawing/2014/main" id="{FC07C0DE-7B41-46AE-92D4-555E39DC17E5}"/>
                </a:ext>
              </a:extLst>
            </p:cNvPr>
            <p:cNvSpPr>
              <a:spLocks/>
            </p:cNvSpPr>
            <p:nvPr/>
          </p:nvSpPr>
          <p:spPr bwMode="auto">
            <a:xfrm>
              <a:off x="5387274" y="5901584"/>
              <a:ext cx="68224" cy="100971"/>
            </a:xfrm>
            <a:custGeom>
              <a:avLst/>
              <a:gdLst>
                <a:gd name="T0" fmla="*/ 10 w 27"/>
                <a:gd name="T1" fmla="*/ 35 h 40"/>
                <a:gd name="T2" fmla="*/ 8 w 27"/>
                <a:gd name="T3" fmla="*/ 36 h 40"/>
                <a:gd name="T4" fmla="*/ 0 w 27"/>
                <a:gd name="T5" fmla="*/ 32 h 40"/>
                <a:gd name="T6" fmla="*/ 2 w 27"/>
                <a:gd name="T7" fmla="*/ 35 h 40"/>
                <a:gd name="T8" fmla="*/ 9 w 27"/>
                <a:gd name="T9" fmla="*/ 39 h 40"/>
                <a:gd name="T10" fmla="*/ 15 w 27"/>
                <a:gd name="T11" fmla="*/ 36 h 40"/>
                <a:gd name="T12" fmla="*/ 26 w 27"/>
                <a:gd name="T13" fmla="*/ 10 h 40"/>
                <a:gd name="T14" fmla="*/ 27 w 27"/>
                <a:gd name="T15" fmla="*/ 5 h 40"/>
                <a:gd name="T16" fmla="*/ 27 w 27"/>
                <a:gd name="T17" fmla="*/ 5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10" y="36"/>
                    <a:pt x="9" y="36"/>
                    <a:pt x="8" y="36"/>
                  </a:cubicBezTo>
                  <a:cubicBezTo>
                    <a:pt x="0" y="32"/>
                    <a:pt x="0" y="32"/>
                    <a:pt x="0" y="32"/>
                  </a:cubicBezTo>
                  <a:cubicBezTo>
                    <a:pt x="0" y="34"/>
                    <a:pt x="1" y="35"/>
                    <a:pt x="2" y="35"/>
                  </a:cubicBezTo>
                  <a:cubicBezTo>
                    <a:pt x="9" y="39"/>
                    <a:pt x="9" y="39"/>
                    <a:pt x="9" y="39"/>
                  </a:cubicBezTo>
                  <a:cubicBezTo>
                    <a:pt x="11" y="40"/>
                    <a:pt x="14" y="39"/>
                    <a:pt x="15" y="36"/>
                  </a:cubicBezTo>
                  <a:cubicBezTo>
                    <a:pt x="26" y="10"/>
                    <a:pt x="26" y="10"/>
                    <a:pt x="26" y="10"/>
                  </a:cubicBezTo>
                  <a:cubicBezTo>
                    <a:pt x="27" y="9"/>
                    <a:pt x="27" y="7"/>
                    <a:pt x="27" y="5"/>
                  </a:cubicBezTo>
                  <a:cubicBezTo>
                    <a:pt x="27" y="5"/>
                    <a:pt x="27" y="5"/>
                    <a:pt x="27" y="5"/>
                  </a:cubicBezTo>
                  <a:cubicBezTo>
                    <a:pt x="26" y="3"/>
                    <a:pt x="26" y="1"/>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6" name="Freeform 658">
              <a:extLst>
                <a:ext uri="{FF2B5EF4-FFF2-40B4-BE49-F238E27FC236}">
                  <a16:creationId xmlns:a16="http://schemas.microsoft.com/office/drawing/2014/main" id="{6E3DC675-FA78-46B7-A3A2-D27CBD90FBB5}"/>
                </a:ext>
              </a:extLst>
            </p:cNvPr>
            <p:cNvSpPr>
              <a:spLocks/>
            </p:cNvSpPr>
            <p:nvPr/>
          </p:nvSpPr>
          <p:spPr bwMode="auto">
            <a:xfrm>
              <a:off x="5512805" y="5696913"/>
              <a:ext cx="53214" cy="36841"/>
            </a:xfrm>
            <a:custGeom>
              <a:avLst/>
              <a:gdLst>
                <a:gd name="T0" fmla="*/ 9 w 21"/>
                <a:gd name="T1" fmla="*/ 5 h 15"/>
                <a:gd name="T2" fmla="*/ 12 w 21"/>
                <a:gd name="T3" fmla="*/ 1 h 15"/>
                <a:gd name="T4" fmla="*/ 14 w 21"/>
                <a:gd name="T5" fmla="*/ 1 h 15"/>
                <a:gd name="T6" fmla="*/ 19 w 21"/>
                <a:gd name="T7" fmla="*/ 0 h 15"/>
                <a:gd name="T8" fmla="*/ 20 w 21"/>
                <a:gd name="T9" fmla="*/ 0 h 15"/>
                <a:gd name="T10" fmla="*/ 20 w 21"/>
                <a:gd name="T11" fmla="*/ 2 h 15"/>
                <a:gd name="T12" fmla="*/ 19 w 21"/>
                <a:gd name="T13" fmla="*/ 3 h 15"/>
                <a:gd name="T14" fmla="*/ 19 w 21"/>
                <a:gd name="T15" fmla="*/ 6 h 15"/>
                <a:gd name="T16" fmla="*/ 19 w 21"/>
                <a:gd name="T17" fmla="*/ 6 h 15"/>
                <a:gd name="T18" fmla="*/ 19 w 21"/>
                <a:gd name="T19" fmla="*/ 9 h 15"/>
                <a:gd name="T20" fmla="*/ 19 w 21"/>
                <a:gd name="T21" fmla="*/ 9 h 15"/>
                <a:gd name="T22" fmla="*/ 17 w 21"/>
                <a:gd name="T23" fmla="*/ 12 h 15"/>
                <a:gd name="T24" fmla="*/ 16 w 21"/>
                <a:gd name="T25" fmla="*/ 12 h 15"/>
                <a:gd name="T26" fmla="*/ 12 w 21"/>
                <a:gd name="T27" fmla="*/ 11 h 15"/>
                <a:gd name="T28" fmla="*/ 11 w 21"/>
                <a:gd name="T29" fmla="*/ 11 h 15"/>
                <a:gd name="T30" fmla="*/ 10 w 21"/>
                <a:gd name="T31" fmla="*/ 11 h 15"/>
                <a:gd name="T32" fmla="*/ 8 w 21"/>
                <a:gd name="T33" fmla="*/ 11 h 15"/>
                <a:gd name="T34" fmla="*/ 4 w 21"/>
                <a:gd name="T35" fmla="*/ 15 h 15"/>
                <a:gd name="T36" fmla="*/ 0 w 21"/>
                <a:gd name="T37" fmla="*/ 11 h 15"/>
                <a:gd name="T38" fmla="*/ 9 w 21"/>
                <a:gd name="T39" fmla="*/ 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 h="15">
                  <a:moveTo>
                    <a:pt x="9" y="5"/>
                  </a:moveTo>
                  <a:cubicBezTo>
                    <a:pt x="12" y="1"/>
                    <a:pt x="12" y="1"/>
                    <a:pt x="12" y="1"/>
                  </a:cubicBezTo>
                  <a:cubicBezTo>
                    <a:pt x="13" y="1"/>
                    <a:pt x="13" y="1"/>
                    <a:pt x="14" y="1"/>
                  </a:cubicBezTo>
                  <a:cubicBezTo>
                    <a:pt x="19" y="0"/>
                    <a:pt x="19" y="0"/>
                    <a:pt x="19" y="0"/>
                  </a:cubicBezTo>
                  <a:cubicBezTo>
                    <a:pt x="19" y="0"/>
                    <a:pt x="20" y="0"/>
                    <a:pt x="20" y="0"/>
                  </a:cubicBezTo>
                  <a:cubicBezTo>
                    <a:pt x="21" y="1"/>
                    <a:pt x="21" y="1"/>
                    <a:pt x="20" y="2"/>
                  </a:cubicBezTo>
                  <a:cubicBezTo>
                    <a:pt x="19" y="3"/>
                    <a:pt x="19" y="3"/>
                    <a:pt x="19" y="3"/>
                  </a:cubicBezTo>
                  <a:cubicBezTo>
                    <a:pt x="20" y="4"/>
                    <a:pt x="20" y="5"/>
                    <a:pt x="19" y="6"/>
                  </a:cubicBezTo>
                  <a:cubicBezTo>
                    <a:pt x="19" y="6"/>
                    <a:pt x="19" y="6"/>
                    <a:pt x="19" y="6"/>
                  </a:cubicBezTo>
                  <a:cubicBezTo>
                    <a:pt x="20" y="7"/>
                    <a:pt x="20" y="8"/>
                    <a:pt x="19" y="9"/>
                  </a:cubicBezTo>
                  <a:cubicBezTo>
                    <a:pt x="19" y="9"/>
                    <a:pt x="19" y="9"/>
                    <a:pt x="19" y="9"/>
                  </a:cubicBezTo>
                  <a:cubicBezTo>
                    <a:pt x="19" y="10"/>
                    <a:pt x="18" y="11"/>
                    <a:pt x="17" y="12"/>
                  </a:cubicBezTo>
                  <a:cubicBezTo>
                    <a:pt x="16" y="12"/>
                    <a:pt x="16" y="12"/>
                    <a:pt x="16" y="12"/>
                  </a:cubicBezTo>
                  <a:cubicBezTo>
                    <a:pt x="15" y="12"/>
                    <a:pt x="13" y="12"/>
                    <a:pt x="12" y="11"/>
                  </a:cubicBezTo>
                  <a:cubicBezTo>
                    <a:pt x="11" y="11"/>
                    <a:pt x="11" y="11"/>
                    <a:pt x="11" y="11"/>
                  </a:cubicBezTo>
                  <a:cubicBezTo>
                    <a:pt x="10" y="11"/>
                    <a:pt x="10" y="11"/>
                    <a:pt x="10" y="11"/>
                  </a:cubicBezTo>
                  <a:cubicBezTo>
                    <a:pt x="9" y="11"/>
                    <a:pt x="9" y="11"/>
                    <a:pt x="8" y="11"/>
                  </a:cubicBezTo>
                  <a:cubicBezTo>
                    <a:pt x="4" y="15"/>
                    <a:pt x="4" y="15"/>
                    <a:pt x="4" y="15"/>
                  </a:cubicBezTo>
                  <a:cubicBezTo>
                    <a:pt x="0" y="11"/>
                    <a:pt x="0" y="11"/>
                    <a:pt x="0" y="11"/>
                  </a:cubicBezTo>
                  <a:lnTo>
                    <a:pt x="9" y="5"/>
                  </a:lnTo>
                  <a:close/>
                </a:path>
              </a:pathLst>
            </a:custGeom>
            <a:solidFill>
              <a:srgbClr val="725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7" name="Freeform 659">
              <a:extLst>
                <a:ext uri="{FF2B5EF4-FFF2-40B4-BE49-F238E27FC236}">
                  <a16:creationId xmlns:a16="http://schemas.microsoft.com/office/drawing/2014/main" id="{4D2C9A52-01EC-443B-820A-CDB8150B7200}"/>
                </a:ext>
              </a:extLst>
            </p:cNvPr>
            <p:cNvSpPr>
              <a:spLocks/>
            </p:cNvSpPr>
            <p:nvPr/>
          </p:nvSpPr>
          <p:spPr bwMode="auto">
            <a:xfrm>
              <a:off x="5420021" y="5721473"/>
              <a:ext cx="105064" cy="45028"/>
            </a:xfrm>
            <a:custGeom>
              <a:avLst/>
              <a:gdLst>
                <a:gd name="T0" fmla="*/ 3 w 42"/>
                <a:gd name="T1" fmla="*/ 6 h 18"/>
                <a:gd name="T2" fmla="*/ 0 w 42"/>
                <a:gd name="T3" fmla="*/ 17 h 18"/>
                <a:gd name="T4" fmla="*/ 27 w 42"/>
                <a:gd name="T5" fmla="*/ 18 h 18"/>
                <a:gd name="T6" fmla="*/ 30 w 42"/>
                <a:gd name="T7" fmla="*/ 17 h 18"/>
                <a:gd name="T8" fmla="*/ 42 w 42"/>
                <a:gd name="T9" fmla="*/ 5 h 18"/>
                <a:gd name="T10" fmla="*/ 38 w 42"/>
                <a:gd name="T11" fmla="*/ 0 h 18"/>
                <a:gd name="T12" fmla="*/ 25 w 42"/>
                <a:gd name="T13" fmla="*/ 9 h 18"/>
                <a:gd name="T14" fmla="*/ 3 w 42"/>
                <a:gd name="T15" fmla="*/ 6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18">
                  <a:moveTo>
                    <a:pt x="3" y="6"/>
                  </a:moveTo>
                  <a:cubicBezTo>
                    <a:pt x="0" y="17"/>
                    <a:pt x="0" y="17"/>
                    <a:pt x="0" y="17"/>
                  </a:cubicBezTo>
                  <a:cubicBezTo>
                    <a:pt x="27" y="18"/>
                    <a:pt x="27" y="18"/>
                    <a:pt x="27" y="18"/>
                  </a:cubicBezTo>
                  <a:cubicBezTo>
                    <a:pt x="28" y="18"/>
                    <a:pt x="29" y="18"/>
                    <a:pt x="30" y="17"/>
                  </a:cubicBezTo>
                  <a:cubicBezTo>
                    <a:pt x="42" y="5"/>
                    <a:pt x="42" y="5"/>
                    <a:pt x="42" y="5"/>
                  </a:cubicBezTo>
                  <a:cubicBezTo>
                    <a:pt x="38" y="0"/>
                    <a:pt x="38" y="0"/>
                    <a:pt x="38" y="0"/>
                  </a:cubicBezTo>
                  <a:cubicBezTo>
                    <a:pt x="25" y="9"/>
                    <a:pt x="25" y="9"/>
                    <a:pt x="25" y="9"/>
                  </a:cubicBezTo>
                  <a:lnTo>
                    <a:pt x="3" y="6"/>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8" name="Freeform 660">
              <a:extLst>
                <a:ext uri="{FF2B5EF4-FFF2-40B4-BE49-F238E27FC236}">
                  <a16:creationId xmlns:a16="http://schemas.microsoft.com/office/drawing/2014/main" id="{F24577FA-2599-44D0-9FE7-9C8CD575FC7A}"/>
                </a:ext>
              </a:extLst>
            </p:cNvPr>
            <p:cNvSpPr>
              <a:spLocks/>
            </p:cNvSpPr>
            <p:nvPr/>
          </p:nvSpPr>
          <p:spPr bwMode="auto">
            <a:xfrm>
              <a:off x="5192155" y="5688726"/>
              <a:ext cx="185568" cy="323380"/>
            </a:xfrm>
            <a:custGeom>
              <a:avLst/>
              <a:gdLst>
                <a:gd name="T0" fmla="*/ 16 w 74"/>
                <a:gd name="T1" fmla="*/ 125 h 129"/>
                <a:gd name="T2" fmla="*/ 27 w 74"/>
                <a:gd name="T3" fmla="*/ 99 h 129"/>
                <a:gd name="T4" fmla="*/ 27 w 74"/>
                <a:gd name="T5" fmla="*/ 94 h 129"/>
                <a:gd name="T6" fmla="*/ 27 w 74"/>
                <a:gd name="T7" fmla="*/ 94 h 129"/>
                <a:gd name="T8" fmla="*/ 28 w 74"/>
                <a:gd name="T9" fmla="*/ 89 h 129"/>
                <a:gd name="T10" fmla="*/ 70 w 74"/>
                <a:gd name="T11" fmla="*/ 6 h 129"/>
                <a:gd name="T12" fmla="*/ 71 w 74"/>
                <a:gd name="T13" fmla="*/ 6 h 129"/>
                <a:gd name="T14" fmla="*/ 73 w 74"/>
                <a:gd name="T15" fmla="*/ 6 h 129"/>
                <a:gd name="T16" fmla="*/ 73 w 74"/>
                <a:gd name="T17" fmla="*/ 6 h 129"/>
                <a:gd name="T18" fmla="*/ 72 w 74"/>
                <a:gd name="T19" fmla="*/ 4 h 129"/>
                <a:gd name="T20" fmla="*/ 67 w 74"/>
                <a:gd name="T21" fmla="*/ 1 h 129"/>
                <a:gd name="T22" fmla="*/ 65 w 74"/>
                <a:gd name="T23" fmla="*/ 2 h 129"/>
                <a:gd name="T24" fmla="*/ 65 w 74"/>
                <a:gd name="T25" fmla="*/ 2 h 129"/>
                <a:gd name="T26" fmla="*/ 66 w 74"/>
                <a:gd name="T27" fmla="*/ 4 h 129"/>
                <a:gd name="T28" fmla="*/ 67 w 74"/>
                <a:gd name="T29" fmla="*/ 4 h 129"/>
                <a:gd name="T30" fmla="*/ 24 w 74"/>
                <a:gd name="T31" fmla="*/ 87 h 129"/>
                <a:gd name="T32" fmla="*/ 20 w 74"/>
                <a:gd name="T33" fmla="*/ 90 h 129"/>
                <a:gd name="T34" fmla="*/ 16 w 74"/>
                <a:gd name="T35" fmla="*/ 93 h 129"/>
                <a:gd name="T36" fmla="*/ 1 w 74"/>
                <a:gd name="T37" fmla="*/ 118 h 129"/>
                <a:gd name="T38" fmla="*/ 3 w 74"/>
                <a:gd name="T39" fmla="*/ 124 h 129"/>
                <a:gd name="T40" fmla="*/ 9 w 74"/>
                <a:gd name="T41" fmla="*/ 127 h 129"/>
                <a:gd name="T42" fmla="*/ 16 w 74"/>
                <a:gd name="T43" fmla="*/ 125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9">
                  <a:moveTo>
                    <a:pt x="16" y="125"/>
                  </a:moveTo>
                  <a:cubicBezTo>
                    <a:pt x="27" y="99"/>
                    <a:pt x="27" y="99"/>
                    <a:pt x="27" y="99"/>
                  </a:cubicBezTo>
                  <a:cubicBezTo>
                    <a:pt x="28" y="97"/>
                    <a:pt x="28" y="96"/>
                    <a:pt x="27" y="94"/>
                  </a:cubicBezTo>
                  <a:cubicBezTo>
                    <a:pt x="27" y="94"/>
                    <a:pt x="27" y="94"/>
                    <a:pt x="27" y="94"/>
                  </a:cubicBezTo>
                  <a:cubicBezTo>
                    <a:pt x="27" y="92"/>
                    <a:pt x="27" y="90"/>
                    <a:pt x="28" y="89"/>
                  </a:cubicBezTo>
                  <a:cubicBezTo>
                    <a:pt x="70" y="6"/>
                    <a:pt x="70" y="6"/>
                    <a:pt x="70" y="6"/>
                  </a:cubicBezTo>
                  <a:cubicBezTo>
                    <a:pt x="71" y="6"/>
                    <a:pt x="71" y="6"/>
                    <a:pt x="71" y="6"/>
                  </a:cubicBezTo>
                  <a:cubicBezTo>
                    <a:pt x="72" y="7"/>
                    <a:pt x="73" y="7"/>
                    <a:pt x="73" y="6"/>
                  </a:cubicBezTo>
                  <a:cubicBezTo>
                    <a:pt x="73" y="6"/>
                    <a:pt x="73" y="6"/>
                    <a:pt x="73" y="6"/>
                  </a:cubicBezTo>
                  <a:cubicBezTo>
                    <a:pt x="74" y="5"/>
                    <a:pt x="73" y="4"/>
                    <a:pt x="72" y="4"/>
                  </a:cubicBezTo>
                  <a:cubicBezTo>
                    <a:pt x="67" y="1"/>
                    <a:pt x="67" y="1"/>
                    <a:pt x="67" y="1"/>
                  </a:cubicBezTo>
                  <a:cubicBezTo>
                    <a:pt x="66" y="0"/>
                    <a:pt x="65" y="1"/>
                    <a:pt x="65" y="2"/>
                  </a:cubicBezTo>
                  <a:cubicBezTo>
                    <a:pt x="65" y="2"/>
                    <a:pt x="65" y="2"/>
                    <a:pt x="65" y="2"/>
                  </a:cubicBezTo>
                  <a:cubicBezTo>
                    <a:pt x="65" y="2"/>
                    <a:pt x="65" y="3"/>
                    <a:pt x="66" y="4"/>
                  </a:cubicBezTo>
                  <a:cubicBezTo>
                    <a:pt x="67" y="4"/>
                    <a:pt x="67" y="4"/>
                    <a:pt x="67" y="4"/>
                  </a:cubicBezTo>
                  <a:cubicBezTo>
                    <a:pt x="24" y="87"/>
                    <a:pt x="24" y="87"/>
                    <a:pt x="24" y="87"/>
                  </a:cubicBezTo>
                  <a:cubicBezTo>
                    <a:pt x="23" y="88"/>
                    <a:pt x="22" y="90"/>
                    <a:pt x="20" y="90"/>
                  </a:cubicBezTo>
                  <a:cubicBezTo>
                    <a:pt x="18" y="91"/>
                    <a:pt x="17" y="92"/>
                    <a:pt x="16" y="93"/>
                  </a:cubicBezTo>
                  <a:cubicBezTo>
                    <a:pt x="1" y="118"/>
                    <a:pt x="1" y="118"/>
                    <a:pt x="1" y="118"/>
                  </a:cubicBezTo>
                  <a:cubicBezTo>
                    <a:pt x="0" y="120"/>
                    <a:pt x="1" y="123"/>
                    <a:pt x="3" y="124"/>
                  </a:cubicBezTo>
                  <a:cubicBezTo>
                    <a:pt x="9" y="127"/>
                    <a:pt x="9" y="127"/>
                    <a:pt x="9" y="127"/>
                  </a:cubicBezTo>
                  <a:cubicBezTo>
                    <a:pt x="12" y="129"/>
                    <a:pt x="15" y="128"/>
                    <a:pt x="16" y="125"/>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9" name="Freeform 661">
              <a:extLst>
                <a:ext uri="{FF2B5EF4-FFF2-40B4-BE49-F238E27FC236}">
                  <a16:creationId xmlns:a16="http://schemas.microsoft.com/office/drawing/2014/main" id="{8450F3A1-40B3-4A4B-8B0F-88269CCFFCF5}"/>
                </a:ext>
              </a:extLst>
            </p:cNvPr>
            <p:cNvSpPr>
              <a:spLocks/>
            </p:cNvSpPr>
            <p:nvPr/>
          </p:nvSpPr>
          <p:spPr bwMode="auto">
            <a:xfrm>
              <a:off x="5327237" y="5729660"/>
              <a:ext cx="27289" cy="30018"/>
            </a:xfrm>
            <a:custGeom>
              <a:avLst/>
              <a:gdLst>
                <a:gd name="T0" fmla="*/ 9 w 20"/>
                <a:gd name="T1" fmla="*/ 20 h 22"/>
                <a:gd name="T2" fmla="*/ 20 w 20"/>
                <a:gd name="T3" fmla="*/ 0 h 22"/>
                <a:gd name="T4" fmla="*/ 11 w 20"/>
                <a:gd name="T5" fmla="*/ 1 h 22"/>
                <a:gd name="T6" fmla="*/ 0 w 20"/>
                <a:gd name="T7" fmla="*/ 22 h 22"/>
                <a:gd name="T8" fmla="*/ 9 w 20"/>
                <a:gd name="T9" fmla="*/ 20 h 22"/>
              </a:gdLst>
              <a:ahLst/>
              <a:cxnLst>
                <a:cxn ang="0">
                  <a:pos x="T0" y="T1"/>
                </a:cxn>
                <a:cxn ang="0">
                  <a:pos x="T2" y="T3"/>
                </a:cxn>
                <a:cxn ang="0">
                  <a:pos x="T4" y="T5"/>
                </a:cxn>
                <a:cxn ang="0">
                  <a:pos x="T6" y="T7"/>
                </a:cxn>
                <a:cxn ang="0">
                  <a:pos x="T8" y="T9"/>
                </a:cxn>
              </a:cxnLst>
              <a:rect l="0" t="0" r="r" b="b"/>
              <a:pathLst>
                <a:path w="20" h="22">
                  <a:moveTo>
                    <a:pt x="9" y="20"/>
                  </a:moveTo>
                  <a:lnTo>
                    <a:pt x="20" y="0"/>
                  </a:lnTo>
                  <a:lnTo>
                    <a:pt x="11" y="1"/>
                  </a:lnTo>
                  <a:lnTo>
                    <a:pt x="0" y="22"/>
                  </a:lnTo>
                  <a:lnTo>
                    <a:pt x="9" y="20"/>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0" name="Freeform 662">
              <a:extLst>
                <a:ext uri="{FF2B5EF4-FFF2-40B4-BE49-F238E27FC236}">
                  <a16:creationId xmlns:a16="http://schemas.microsoft.com/office/drawing/2014/main" id="{6CF65AE1-8D51-411E-9588-BA41F30BEADB}"/>
                </a:ext>
              </a:extLst>
            </p:cNvPr>
            <p:cNvSpPr>
              <a:spLocks/>
            </p:cNvSpPr>
            <p:nvPr/>
          </p:nvSpPr>
          <p:spPr bwMode="auto">
            <a:xfrm>
              <a:off x="5329966" y="5703735"/>
              <a:ext cx="39570" cy="32747"/>
            </a:xfrm>
            <a:custGeom>
              <a:avLst/>
              <a:gdLst>
                <a:gd name="T0" fmla="*/ 4 w 16"/>
                <a:gd name="T1" fmla="*/ 5 h 13"/>
                <a:gd name="T2" fmla="*/ 8 w 16"/>
                <a:gd name="T3" fmla="*/ 1 h 13"/>
                <a:gd name="T4" fmla="*/ 10 w 16"/>
                <a:gd name="T5" fmla="*/ 1 h 13"/>
                <a:gd name="T6" fmla="*/ 15 w 16"/>
                <a:gd name="T7" fmla="*/ 0 h 13"/>
                <a:gd name="T8" fmla="*/ 16 w 16"/>
                <a:gd name="T9" fmla="*/ 0 h 13"/>
                <a:gd name="T10" fmla="*/ 16 w 16"/>
                <a:gd name="T11" fmla="*/ 2 h 13"/>
                <a:gd name="T12" fmla="*/ 15 w 16"/>
                <a:gd name="T13" fmla="*/ 3 h 13"/>
                <a:gd name="T14" fmla="*/ 15 w 16"/>
                <a:gd name="T15" fmla="*/ 6 h 13"/>
                <a:gd name="T16" fmla="*/ 15 w 16"/>
                <a:gd name="T17" fmla="*/ 7 h 13"/>
                <a:gd name="T18" fmla="*/ 15 w 16"/>
                <a:gd name="T19" fmla="*/ 9 h 13"/>
                <a:gd name="T20" fmla="*/ 14 w 16"/>
                <a:gd name="T21" fmla="*/ 10 h 13"/>
                <a:gd name="T22" fmla="*/ 13 w 16"/>
                <a:gd name="T23" fmla="*/ 12 h 13"/>
                <a:gd name="T24" fmla="*/ 12 w 16"/>
                <a:gd name="T25" fmla="*/ 12 h 13"/>
                <a:gd name="T26" fmla="*/ 7 w 16"/>
                <a:gd name="T27" fmla="*/ 12 h 13"/>
                <a:gd name="T28" fmla="*/ 7 w 16"/>
                <a:gd name="T29" fmla="*/ 11 h 13"/>
                <a:gd name="T30" fmla="*/ 2 w 16"/>
                <a:gd name="T31" fmla="*/ 12 h 13"/>
                <a:gd name="T32" fmla="*/ 0 w 16"/>
                <a:gd name="T33" fmla="*/ 7 h 13"/>
                <a:gd name="T34" fmla="*/ 4 w 16"/>
                <a:gd name="T35" fmla="*/ 5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 h="13">
                  <a:moveTo>
                    <a:pt x="4" y="5"/>
                  </a:moveTo>
                  <a:cubicBezTo>
                    <a:pt x="8" y="1"/>
                    <a:pt x="8" y="1"/>
                    <a:pt x="8" y="1"/>
                  </a:cubicBezTo>
                  <a:cubicBezTo>
                    <a:pt x="9" y="1"/>
                    <a:pt x="9" y="1"/>
                    <a:pt x="10" y="1"/>
                  </a:cubicBezTo>
                  <a:cubicBezTo>
                    <a:pt x="15" y="0"/>
                    <a:pt x="15" y="0"/>
                    <a:pt x="15" y="0"/>
                  </a:cubicBezTo>
                  <a:cubicBezTo>
                    <a:pt x="15" y="0"/>
                    <a:pt x="15" y="0"/>
                    <a:pt x="16" y="0"/>
                  </a:cubicBezTo>
                  <a:cubicBezTo>
                    <a:pt x="16" y="1"/>
                    <a:pt x="16" y="2"/>
                    <a:pt x="16" y="2"/>
                  </a:cubicBezTo>
                  <a:cubicBezTo>
                    <a:pt x="15" y="3"/>
                    <a:pt x="15" y="3"/>
                    <a:pt x="15" y="3"/>
                  </a:cubicBezTo>
                  <a:cubicBezTo>
                    <a:pt x="16" y="4"/>
                    <a:pt x="16" y="5"/>
                    <a:pt x="15" y="6"/>
                  </a:cubicBezTo>
                  <a:cubicBezTo>
                    <a:pt x="15" y="7"/>
                    <a:pt x="15" y="7"/>
                    <a:pt x="15" y="7"/>
                  </a:cubicBezTo>
                  <a:cubicBezTo>
                    <a:pt x="15" y="7"/>
                    <a:pt x="15" y="8"/>
                    <a:pt x="15" y="9"/>
                  </a:cubicBezTo>
                  <a:cubicBezTo>
                    <a:pt x="14" y="10"/>
                    <a:pt x="14" y="10"/>
                    <a:pt x="14" y="10"/>
                  </a:cubicBezTo>
                  <a:cubicBezTo>
                    <a:pt x="14" y="10"/>
                    <a:pt x="14" y="11"/>
                    <a:pt x="13" y="12"/>
                  </a:cubicBezTo>
                  <a:cubicBezTo>
                    <a:pt x="12" y="12"/>
                    <a:pt x="12" y="12"/>
                    <a:pt x="12" y="12"/>
                  </a:cubicBezTo>
                  <a:cubicBezTo>
                    <a:pt x="11" y="13"/>
                    <a:pt x="9" y="12"/>
                    <a:pt x="7" y="12"/>
                  </a:cubicBezTo>
                  <a:cubicBezTo>
                    <a:pt x="7" y="11"/>
                    <a:pt x="7" y="11"/>
                    <a:pt x="7" y="11"/>
                  </a:cubicBezTo>
                  <a:cubicBezTo>
                    <a:pt x="2" y="12"/>
                    <a:pt x="2" y="12"/>
                    <a:pt x="2" y="12"/>
                  </a:cubicBezTo>
                  <a:cubicBezTo>
                    <a:pt x="0" y="7"/>
                    <a:pt x="0" y="7"/>
                    <a:pt x="0" y="7"/>
                  </a:cubicBezTo>
                  <a:lnTo>
                    <a:pt x="4" y="5"/>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1" name="Freeform 663">
              <a:extLst>
                <a:ext uri="{FF2B5EF4-FFF2-40B4-BE49-F238E27FC236}">
                  <a16:creationId xmlns:a16="http://schemas.microsoft.com/office/drawing/2014/main" id="{3D1A1094-1702-4559-AA41-3342DAEE8C29}"/>
                </a:ext>
              </a:extLst>
            </p:cNvPr>
            <p:cNvSpPr>
              <a:spLocks/>
            </p:cNvSpPr>
            <p:nvPr/>
          </p:nvSpPr>
          <p:spPr bwMode="auto">
            <a:xfrm>
              <a:off x="5327237" y="5716015"/>
              <a:ext cx="17738" cy="23196"/>
            </a:xfrm>
            <a:custGeom>
              <a:avLst/>
              <a:gdLst>
                <a:gd name="T0" fmla="*/ 0 w 13"/>
                <a:gd name="T1" fmla="*/ 6 h 17"/>
                <a:gd name="T2" fmla="*/ 6 w 13"/>
                <a:gd name="T3" fmla="*/ 0 h 17"/>
                <a:gd name="T4" fmla="*/ 13 w 13"/>
                <a:gd name="T5" fmla="*/ 13 h 17"/>
                <a:gd name="T6" fmla="*/ 9 w 13"/>
                <a:gd name="T7" fmla="*/ 17 h 17"/>
                <a:gd name="T8" fmla="*/ 0 w 13"/>
                <a:gd name="T9" fmla="*/ 6 h 17"/>
              </a:gdLst>
              <a:ahLst/>
              <a:cxnLst>
                <a:cxn ang="0">
                  <a:pos x="T0" y="T1"/>
                </a:cxn>
                <a:cxn ang="0">
                  <a:pos x="T2" y="T3"/>
                </a:cxn>
                <a:cxn ang="0">
                  <a:pos x="T4" y="T5"/>
                </a:cxn>
                <a:cxn ang="0">
                  <a:pos x="T6" y="T7"/>
                </a:cxn>
                <a:cxn ang="0">
                  <a:pos x="T8" y="T9"/>
                </a:cxn>
              </a:cxnLst>
              <a:rect l="0" t="0" r="r" b="b"/>
              <a:pathLst>
                <a:path w="13" h="17">
                  <a:moveTo>
                    <a:pt x="0" y="6"/>
                  </a:moveTo>
                  <a:lnTo>
                    <a:pt x="6" y="0"/>
                  </a:lnTo>
                  <a:lnTo>
                    <a:pt x="13" y="13"/>
                  </a:lnTo>
                  <a:lnTo>
                    <a:pt x="9" y="17"/>
                  </a:lnTo>
                  <a:lnTo>
                    <a:pt x="0"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2" name="Freeform 664">
              <a:extLst>
                <a:ext uri="{FF2B5EF4-FFF2-40B4-BE49-F238E27FC236}">
                  <a16:creationId xmlns:a16="http://schemas.microsoft.com/office/drawing/2014/main" id="{423C2B52-7CB6-4040-8D02-D538C717C8A8}"/>
                </a:ext>
              </a:extLst>
            </p:cNvPr>
            <p:cNvSpPr>
              <a:spLocks/>
            </p:cNvSpPr>
            <p:nvPr/>
          </p:nvSpPr>
          <p:spPr bwMode="auto">
            <a:xfrm>
              <a:off x="5227631" y="5721473"/>
              <a:ext cx="117345" cy="54579"/>
            </a:xfrm>
            <a:custGeom>
              <a:avLst/>
              <a:gdLst>
                <a:gd name="T0" fmla="*/ 3 w 47"/>
                <a:gd name="T1" fmla="*/ 10 h 22"/>
                <a:gd name="T2" fmla="*/ 0 w 47"/>
                <a:gd name="T3" fmla="*/ 20 h 22"/>
                <a:gd name="T4" fmla="*/ 27 w 47"/>
                <a:gd name="T5" fmla="*/ 22 h 22"/>
                <a:gd name="T6" fmla="*/ 30 w 47"/>
                <a:gd name="T7" fmla="*/ 21 h 22"/>
                <a:gd name="T8" fmla="*/ 47 w 47"/>
                <a:gd name="T9" fmla="*/ 7 h 22"/>
                <a:gd name="T10" fmla="*/ 41 w 47"/>
                <a:gd name="T11" fmla="*/ 0 h 22"/>
                <a:gd name="T12" fmla="*/ 25 w 47"/>
                <a:gd name="T13" fmla="*/ 13 h 22"/>
                <a:gd name="T14" fmla="*/ 3 w 47"/>
                <a:gd name="T15" fmla="*/ 10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22">
                  <a:moveTo>
                    <a:pt x="3" y="10"/>
                  </a:moveTo>
                  <a:cubicBezTo>
                    <a:pt x="0" y="20"/>
                    <a:pt x="0" y="20"/>
                    <a:pt x="0" y="20"/>
                  </a:cubicBezTo>
                  <a:cubicBezTo>
                    <a:pt x="27" y="22"/>
                    <a:pt x="27" y="22"/>
                    <a:pt x="27" y="22"/>
                  </a:cubicBezTo>
                  <a:cubicBezTo>
                    <a:pt x="28" y="22"/>
                    <a:pt x="29" y="22"/>
                    <a:pt x="30" y="21"/>
                  </a:cubicBezTo>
                  <a:cubicBezTo>
                    <a:pt x="47" y="7"/>
                    <a:pt x="47" y="7"/>
                    <a:pt x="47" y="7"/>
                  </a:cubicBezTo>
                  <a:cubicBezTo>
                    <a:pt x="41" y="0"/>
                    <a:pt x="41" y="0"/>
                    <a:pt x="41" y="0"/>
                  </a:cubicBezTo>
                  <a:cubicBezTo>
                    <a:pt x="25" y="13"/>
                    <a:pt x="25" y="13"/>
                    <a:pt x="25" y="13"/>
                  </a:cubicBezTo>
                  <a:lnTo>
                    <a:pt x="3" y="1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3" name="Freeform 665">
              <a:extLst>
                <a:ext uri="{FF2B5EF4-FFF2-40B4-BE49-F238E27FC236}">
                  <a16:creationId xmlns:a16="http://schemas.microsoft.com/office/drawing/2014/main" id="{33716EA2-E1BC-47F8-9C14-5713BDD05A0F}"/>
                </a:ext>
              </a:extLst>
            </p:cNvPr>
            <p:cNvSpPr>
              <a:spLocks/>
            </p:cNvSpPr>
            <p:nvPr/>
          </p:nvSpPr>
          <p:spPr bwMode="auto">
            <a:xfrm>
              <a:off x="5432302" y="5995732"/>
              <a:ext cx="31383" cy="9551"/>
            </a:xfrm>
            <a:custGeom>
              <a:avLst/>
              <a:gdLst>
                <a:gd name="T0" fmla="*/ 10 w 12"/>
                <a:gd name="T1" fmla="*/ 4 h 4"/>
                <a:gd name="T2" fmla="*/ 10 w 12"/>
                <a:gd name="T3" fmla="*/ 4 h 4"/>
                <a:gd name="T4" fmla="*/ 1 w 12"/>
                <a:gd name="T5" fmla="*/ 3 h 4"/>
                <a:gd name="T6" fmla="*/ 0 w 12"/>
                <a:gd name="T7" fmla="*/ 1 h 4"/>
                <a:gd name="T8" fmla="*/ 2 w 12"/>
                <a:gd name="T9" fmla="*/ 0 h 4"/>
                <a:gd name="T10" fmla="*/ 10 w 12"/>
                <a:gd name="T11" fmla="*/ 1 h 4"/>
                <a:gd name="T12" fmla="*/ 12 w 12"/>
                <a:gd name="T13" fmla="*/ 3 h 4"/>
                <a:gd name="T14" fmla="*/ 10 w 12"/>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4">
                  <a:moveTo>
                    <a:pt x="10" y="4"/>
                  </a:moveTo>
                  <a:cubicBezTo>
                    <a:pt x="10" y="4"/>
                    <a:pt x="10" y="4"/>
                    <a:pt x="10" y="4"/>
                  </a:cubicBezTo>
                  <a:cubicBezTo>
                    <a:pt x="5" y="4"/>
                    <a:pt x="1" y="3"/>
                    <a:pt x="1" y="3"/>
                  </a:cubicBezTo>
                  <a:cubicBezTo>
                    <a:pt x="0" y="3"/>
                    <a:pt x="0" y="2"/>
                    <a:pt x="0" y="1"/>
                  </a:cubicBezTo>
                  <a:cubicBezTo>
                    <a:pt x="0" y="0"/>
                    <a:pt x="1" y="0"/>
                    <a:pt x="2" y="0"/>
                  </a:cubicBezTo>
                  <a:cubicBezTo>
                    <a:pt x="2" y="0"/>
                    <a:pt x="6" y="1"/>
                    <a:pt x="10" y="1"/>
                  </a:cubicBezTo>
                  <a:cubicBezTo>
                    <a:pt x="11" y="1"/>
                    <a:pt x="12" y="2"/>
                    <a:pt x="12" y="3"/>
                  </a:cubicBezTo>
                  <a:cubicBezTo>
                    <a:pt x="12" y="4"/>
                    <a:pt x="11" y="4"/>
                    <a:pt x="10" y="4"/>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4" name="Freeform 666">
              <a:extLst>
                <a:ext uri="{FF2B5EF4-FFF2-40B4-BE49-F238E27FC236}">
                  <a16:creationId xmlns:a16="http://schemas.microsoft.com/office/drawing/2014/main" id="{982757A5-4CE9-4222-BA07-F58F21CD95D8}"/>
                </a:ext>
              </a:extLst>
            </p:cNvPr>
            <p:cNvSpPr>
              <a:spLocks/>
            </p:cNvSpPr>
            <p:nvPr/>
          </p:nvSpPr>
          <p:spPr bwMode="auto">
            <a:xfrm>
              <a:off x="5058436" y="5982087"/>
              <a:ext cx="73681" cy="17738"/>
            </a:xfrm>
            <a:custGeom>
              <a:avLst/>
              <a:gdLst>
                <a:gd name="T0" fmla="*/ 11 w 29"/>
                <a:gd name="T1" fmla="*/ 7 h 7"/>
                <a:gd name="T2" fmla="*/ 1 w 29"/>
                <a:gd name="T3" fmla="*/ 6 h 7"/>
                <a:gd name="T4" fmla="*/ 0 w 29"/>
                <a:gd name="T5" fmla="*/ 4 h 7"/>
                <a:gd name="T6" fmla="*/ 2 w 29"/>
                <a:gd name="T7" fmla="*/ 3 h 7"/>
                <a:gd name="T8" fmla="*/ 27 w 29"/>
                <a:gd name="T9" fmla="*/ 0 h 7"/>
                <a:gd name="T10" fmla="*/ 29 w 29"/>
                <a:gd name="T11" fmla="*/ 1 h 7"/>
                <a:gd name="T12" fmla="*/ 28 w 29"/>
                <a:gd name="T13" fmla="*/ 3 h 7"/>
                <a:gd name="T14" fmla="*/ 11 w 29"/>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7">
                  <a:moveTo>
                    <a:pt x="11" y="7"/>
                  </a:moveTo>
                  <a:cubicBezTo>
                    <a:pt x="7" y="7"/>
                    <a:pt x="3" y="7"/>
                    <a:pt x="1" y="6"/>
                  </a:cubicBezTo>
                  <a:cubicBezTo>
                    <a:pt x="0" y="6"/>
                    <a:pt x="0" y="5"/>
                    <a:pt x="0" y="4"/>
                  </a:cubicBezTo>
                  <a:cubicBezTo>
                    <a:pt x="0" y="3"/>
                    <a:pt x="1" y="3"/>
                    <a:pt x="2" y="3"/>
                  </a:cubicBezTo>
                  <a:cubicBezTo>
                    <a:pt x="7" y="4"/>
                    <a:pt x="18" y="5"/>
                    <a:pt x="27" y="0"/>
                  </a:cubicBezTo>
                  <a:cubicBezTo>
                    <a:pt x="28" y="0"/>
                    <a:pt x="29" y="0"/>
                    <a:pt x="29" y="1"/>
                  </a:cubicBezTo>
                  <a:cubicBezTo>
                    <a:pt x="29" y="2"/>
                    <a:pt x="29" y="3"/>
                    <a:pt x="28" y="3"/>
                  </a:cubicBezTo>
                  <a:cubicBezTo>
                    <a:pt x="23" y="6"/>
                    <a:pt x="16" y="7"/>
                    <a:pt x="11" y="7"/>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5" name="Freeform 667">
              <a:extLst>
                <a:ext uri="{FF2B5EF4-FFF2-40B4-BE49-F238E27FC236}">
                  <a16:creationId xmlns:a16="http://schemas.microsoft.com/office/drawing/2014/main" id="{A6F165C1-0859-4932-818C-4E423F53D40B}"/>
                </a:ext>
              </a:extLst>
            </p:cNvPr>
            <p:cNvSpPr>
              <a:spLocks/>
            </p:cNvSpPr>
            <p:nvPr/>
          </p:nvSpPr>
          <p:spPr bwMode="auto">
            <a:xfrm>
              <a:off x="5327237" y="5972536"/>
              <a:ext cx="15009" cy="17738"/>
            </a:xfrm>
            <a:custGeom>
              <a:avLst/>
              <a:gdLst>
                <a:gd name="T0" fmla="*/ 2 w 6"/>
                <a:gd name="T1" fmla="*/ 7 h 7"/>
                <a:gd name="T2" fmla="*/ 1 w 6"/>
                <a:gd name="T3" fmla="*/ 7 h 7"/>
                <a:gd name="T4" fmla="*/ 1 w 6"/>
                <a:gd name="T5" fmla="*/ 5 h 7"/>
                <a:gd name="T6" fmla="*/ 3 w 6"/>
                <a:gd name="T7" fmla="*/ 1 h 7"/>
                <a:gd name="T8" fmla="*/ 5 w 6"/>
                <a:gd name="T9" fmla="*/ 1 h 7"/>
                <a:gd name="T10" fmla="*/ 6 w 6"/>
                <a:gd name="T11" fmla="*/ 3 h 7"/>
                <a:gd name="T12" fmla="*/ 3 w 6"/>
                <a:gd name="T13" fmla="*/ 7 h 7"/>
                <a:gd name="T14" fmla="*/ 2 w 6"/>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7">
                  <a:moveTo>
                    <a:pt x="2" y="7"/>
                  </a:moveTo>
                  <a:cubicBezTo>
                    <a:pt x="2" y="7"/>
                    <a:pt x="1" y="7"/>
                    <a:pt x="1" y="7"/>
                  </a:cubicBezTo>
                  <a:cubicBezTo>
                    <a:pt x="0" y="6"/>
                    <a:pt x="0" y="5"/>
                    <a:pt x="1" y="5"/>
                  </a:cubicBezTo>
                  <a:cubicBezTo>
                    <a:pt x="2" y="4"/>
                    <a:pt x="3" y="3"/>
                    <a:pt x="3" y="1"/>
                  </a:cubicBezTo>
                  <a:cubicBezTo>
                    <a:pt x="4" y="1"/>
                    <a:pt x="5" y="0"/>
                    <a:pt x="5" y="1"/>
                  </a:cubicBezTo>
                  <a:cubicBezTo>
                    <a:pt x="6" y="1"/>
                    <a:pt x="6" y="2"/>
                    <a:pt x="6" y="3"/>
                  </a:cubicBezTo>
                  <a:cubicBezTo>
                    <a:pt x="5" y="4"/>
                    <a:pt x="4" y="6"/>
                    <a:pt x="3" y="7"/>
                  </a:cubicBezTo>
                  <a:cubicBezTo>
                    <a:pt x="3" y="7"/>
                    <a:pt x="2" y="7"/>
                    <a:pt x="2" y="7"/>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6" name="Freeform 668">
              <a:extLst>
                <a:ext uri="{FF2B5EF4-FFF2-40B4-BE49-F238E27FC236}">
                  <a16:creationId xmlns:a16="http://schemas.microsoft.com/office/drawing/2014/main" id="{2285EF78-F30F-42CD-A5C1-EF579B54FF33}"/>
                </a:ext>
              </a:extLst>
            </p:cNvPr>
            <p:cNvSpPr>
              <a:spLocks/>
            </p:cNvSpPr>
            <p:nvPr/>
          </p:nvSpPr>
          <p:spPr bwMode="auto">
            <a:xfrm>
              <a:off x="5237182" y="5999826"/>
              <a:ext cx="75046" cy="15009"/>
            </a:xfrm>
            <a:custGeom>
              <a:avLst/>
              <a:gdLst>
                <a:gd name="T0" fmla="*/ 14 w 30"/>
                <a:gd name="T1" fmla="*/ 6 h 6"/>
                <a:gd name="T2" fmla="*/ 1 w 30"/>
                <a:gd name="T3" fmla="*/ 4 h 6"/>
                <a:gd name="T4" fmla="*/ 0 w 30"/>
                <a:gd name="T5" fmla="*/ 2 h 6"/>
                <a:gd name="T6" fmla="*/ 2 w 30"/>
                <a:gd name="T7" fmla="*/ 1 h 6"/>
                <a:gd name="T8" fmla="*/ 27 w 30"/>
                <a:gd name="T9" fmla="*/ 0 h 6"/>
                <a:gd name="T10" fmla="*/ 29 w 30"/>
                <a:gd name="T11" fmla="*/ 1 h 6"/>
                <a:gd name="T12" fmla="*/ 28 w 30"/>
                <a:gd name="T13" fmla="*/ 3 h 6"/>
                <a:gd name="T14" fmla="*/ 14 w 30"/>
                <a:gd name="T15" fmla="*/ 6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6">
                  <a:moveTo>
                    <a:pt x="14" y="6"/>
                  </a:moveTo>
                  <a:cubicBezTo>
                    <a:pt x="7" y="6"/>
                    <a:pt x="1" y="4"/>
                    <a:pt x="1" y="4"/>
                  </a:cubicBezTo>
                  <a:cubicBezTo>
                    <a:pt x="0" y="4"/>
                    <a:pt x="0" y="3"/>
                    <a:pt x="0" y="2"/>
                  </a:cubicBezTo>
                  <a:cubicBezTo>
                    <a:pt x="0" y="1"/>
                    <a:pt x="1" y="1"/>
                    <a:pt x="2" y="1"/>
                  </a:cubicBezTo>
                  <a:cubicBezTo>
                    <a:pt x="2" y="1"/>
                    <a:pt x="16" y="5"/>
                    <a:pt x="27" y="0"/>
                  </a:cubicBezTo>
                  <a:cubicBezTo>
                    <a:pt x="28" y="0"/>
                    <a:pt x="29" y="0"/>
                    <a:pt x="29" y="1"/>
                  </a:cubicBezTo>
                  <a:cubicBezTo>
                    <a:pt x="30" y="2"/>
                    <a:pt x="29" y="3"/>
                    <a:pt x="28" y="3"/>
                  </a:cubicBezTo>
                  <a:cubicBezTo>
                    <a:pt x="24" y="5"/>
                    <a:pt x="19" y="6"/>
                    <a:pt x="14" y="6"/>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7" name="Freeform 669">
              <a:extLst>
                <a:ext uri="{FF2B5EF4-FFF2-40B4-BE49-F238E27FC236}">
                  <a16:creationId xmlns:a16="http://schemas.microsoft.com/office/drawing/2014/main" id="{4E50F650-B035-42F9-A6B8-9F1A2C00C3CF}"/>
                </a:ext>
              </a:extLst>
            </p:cNvPr>
            <p:cNvSpPr>
              <a:spLocks/>
            </p:cNvSpPr>
            <p:nvPr/>
          </p:nvSpPr>
          <p:spPr bwMode="auto">
            <a:xfrm>
              <a:off x="5473236" y="5744669"/>
              <a:ext cx="9551" cy="9551"/>
            </a:xfrm>
            <a:custGeom>
              <a:avLst/>
              <a:gdLst>
                <a:gd name="T0" fmla="*/ 4 w 4"/>
                <a:gd name="T1" fmla="*/ 0 h 4"/>
                <a:gd name="T2" fmla="*/ 2 w 4"/>
                <a:gd name="T3" fmla="*/ 4 h 4"/>
                <a:gd name="T4" fmla="*/ 4 w 4"/>
                <a:gd name="T5" fmla="*/ 0 h 4"/>
              </a:gdLst>
              <a:ahLst/>
              <a:cxnLst>
                <a:cxn ang="0">
                  <a:pos x="T0" y="T1"/>
                </a:cxn>
                <a:cxn ang="0">
                  <a:pos x="T2" y="T3"/>
                </a:cxn>
                <a:cxn ang="0">
                  <a:pos x="T4" y="T5"/>
                </a:cxn>
              </a:cxnLst>
              <a:rect l="0" t="0" r="r" b="b"/>
              <a:pathLst>
                <a:path w="4" h="4">
                  <a:moveTo>
                    <a:pt x="4" y="0"/>
                  </a:moveTo>
                  <a:cubicBezTo>
                    <a:pt x="2" y="4"/>
                    <a:pt x="2" y="4"/>
                    <a:pt x="2" y="4"/>
                  </a:cubicBezTo>
                  <a:cubicBezTo>
                    <a:pt x="2" y="4"/>
                    <a:pt x="0" y="1"/>
                    <a:pt x="4" y="0"/>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8" name="Freeform 670">
              <a:extLst>
                <a:ext uri="{FF2B5EF4-FFF2-40B4-BE49-F238E27FC236}">
                  <a16:creationId xmlns:a16="http://schemas.microsoft.com/office/drawing/2014/main" id="{AEA37AC0-2DD1-4D77-98B5-28705F996A52}"/>
                </a:ext>
              </a:extLst>
            </p:cNvPr>
            <p:cNvSpPr>
              <a:spLocks/>
            </p:cNvSpPr>
            <p:nvPr/>
          </p:nvSpPr>
          <p:spPr bwMode="auto">
            <a:xfrm>
              <a:off x="5455498" y="5731025"/>
              <a:ext cx="69588" cy="35476"/>
            </a:xfrm>
            <a:custGeom>
              <a:avLst/>
              <a:gdLst>
                <a:gd name="T0" fmla="*/ 27 w 28"/>
                <a:gd name="T1" fmla="*/ 0 h 14"/>
                <a:gd name="T2" fmla="*/ 10 w 28"/>
                <a:gd name="T3" fmla="*/ 12 h 14"/>
                <a:gd name="T4" fmla="*/ 0 w 28"/>
                <a:gd name="T5" fmla="*/ 13 h 14"/>
                <a:gd name="T6" fmla="*/ 13 w 28"/>
                <a:gd name="T7" fmla="*/ 14 h 14"/>
                <a:gd name="T8" fmla="*/ 16 w 28"/>
                <a:gd name="T9" fmla="*/ 13 h 14"/>
                <a:gd name="T10" fmla="*/ 28 w 28"/>
                <a:gd name="T11" fmla="*/ 1 h 14"/>
                <a:gd name="T12" fmla="*/ 27 w 28"/>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28" h="14">
                  <a:moveTo>
                    <a:pt x="27" y="0"/>
                  </a:moveTo>
                  <a:cubicBezTo>
                    <a:pt x="10" y="12"/>
                    <a:pt x="10" y="12"/>
                    <a:pt x="10" y="12"/>
                  </a:cubicBezTo>
                  <a:cubicBezTo>
                    <a:pt x="0" y="13"/>
                    <a:pt x="0" y="13"/>
                    <a:pt x="0" y="13"/>
                  </a:cubicBezTo>
                  <a:cubicBezTo>
                    <a:pt x="13" y="14"/>
                    <a:pt x="13" y="14"/>
                    <a:pt x="13" y="14"/>
                  </a:cubicBezTo>
                  <a:cubicBezTo>
                    <a:pt x="14" y="14"/>
                    <a:pt x="15" y="14"/>
                    <a:pt x="16" y="13"/>
                  </a:cubicBezTo>
                  <a:cubicBezTo>
                    <a:pt x="28" y="1"/>
                    <a:pt x="28" y="1"/>
                    <a:pt x="28" y="1"/>
                  </a:cubicBezTo>
                  <a:lnTo>
                    <a:pt x="27"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9" name="Freeform 671">
              <a:extLst>
                <a:ext uri="{FF2B5EF4-FFF2-40B4-BE49-F238E27FC236}">
                  <a16:creationId xmlns:a16="http://schemas.microsoft.com/office/drawing/2014/main" id="{6B63890C-886B-4874-A35F-A876E6AD8E34}"/>
                </a:ext>
              </a:extLst>
            </p:cNvPr>
            <p:cNvSpPr>
              <a:spLocks/>
            </p:cNvSpPr>
            <p:nvPr/>
          </p:nvSpPr>
          <p:spPr bwMode="auto">
            <a:xfrm>
              <a:off x="5219444" y="5733754"/>
              <a:ext cx="125531" cy="42299"/>
            </a:xfrm>
            <a:custGeom>
              <a:avLst/>
              <a:gdLst>
                <a:gd name="T0" fmla="*/ 48 w 50"/>
                <a:gd name="T1" fmla="*/ 0 h 17"/>
                <a:gd name="T2" fmla="*/ 31 w 50"/>
                <a:gd name="T3" fmla="*/ 13 h 17"/>
                <a:gd name="T4" fmla="*/ 28 w 50"/>
                <a:gd name="T5" fmla="*/ 14 h 17"/>
                <a:gd name="T6" fmla="*/ 0 w 50"/>
                <a:gd name="T7" fmla="*/ 15 h 17"/>
                <a:gd name="T8" fmla="*/ 3 w 50"/>
                <a:gd name="T9" fmla="*/ 16 h 17"/>
                <a:gd name="T10" fmla="*/ 30 w 50"/>
                <a:gd name="T11" fmla="*/ 17 h 17"/>
                <a:gd name="T12" fmla="*/ 33 w 50"/>
                <a:gd name="T13" fmla="*/ 16 h 17"/>
                <a:gd name="T14" fmla="*/ 50 w 50"/>
                <a:gd name="T15" fmla="*/ 2 h 17"/>
                <a:gd name="T16" fmla="*/ 48 w 50"/>
                <a:gd name="T1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7">
                  <a:moveTo>
                    <a:pt x="48" y="0"/>
                  </a:moveTo>
                  <a:cubicBezTo>
                    <a:pt x="31" y="13"/>
                    <a:pt x="31" y="13"/>
                    <a:pt x="31" y="13"/>
                  </a:cubicBezTo>
                  <a:cubicBezTo>
                    <a:pt x="30" y="14"/>
                    <a:pt x="29" y="14"/>
                    <a:pt x="28" y="14"/>
                  </a:cubicBezTo>
                  <a:cubicBezTo>
                    <a:pt x="0" y="15"/>
                    <a:pt x="0" y="15"/>
                    <a:pt x="0" y="15"/>
                  </a:cubicBezTo>
                  <a:cubicBezTo>
                    <a:pt x="3" y="16"/>
                    <a:pt x="3" y="16"/>
                    <a:pt x="3" y="16"/>
                  </a:cubicBezTo>
                  <a:cubicBezTo>
                    <a:pt x="30" y="17"/>
                    <a:pt x="30" y="17"/>
                    <a:pt x="30" y="17"/>
                  </a:cubicBezTo>
                  <a:cubicBezTo>
                    <a:pt x="31" y="17"/>
                    <a:pt x="32" y="17"/>
                    <a:pt x="33" y="16"/>
                  </a:cubicBezTo>
                  <a:cubicBezTo>
                    <a:pt x="50" y="2"/>
                    <a:pt x="50" y="2"/>
                    <a:pt x="50" y="2"/>
                  </a:cubicBezTo>
                  <a:lnTo>
                    <a:pt x="48" y="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0" name="Oval 672">
              <a:extLst>
                <a:ext uri="{FF2B5EF4-FFF2-40B4-BE49-F238E27FC236}">
                  <a16:creationId xmlns:a16="http://schemas.microsoft.com/office/drawing/2014/main" id="{0882BFC5-B09D-49D1-97EB-E51404D32912}"/>
                </a:ext>
              </a:extLst>
            </p:cNvPr>
            <p:cNvSpPr>
              <a:spLocks noChangeArrowheads="1"/>
            </p:cNvSpPr>
            <p:nvPr/>
          </p:nvSpPr>
          <p:spPr bwMode="auto">
            <a:xfrm>
              <a:off x="5335424" y="5736483"/>
              <a:ext cx="4093" cy="5458"/>
            </a:xfrm>
            <a:prstGeom prst="ellipse">
              <a:avLst/>
            </a:pr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1" name="Freeform 673">
              <a:extLst>
                <a:ext uri="{FF2B5EF4-FFF2-40B4-BE49-F238E27FC236}">
                  <a16:creationId xmlns:a16="http://schemas.microsoft.com/office/drawing/2014/main" id="{72E9784D-B502-4BA8-9B66-FC0B5BF29A5C}"/>
                </a:ext>
              </a:extLst>
            </p:cNvPr>
            <p:cNvSpPr>
              <a:spLocks/>
            </p:cNvSpPr>
            <p:nvPr/>
          </p:nvSpPr>
          <p:spPr bwMode="auto">
            <a:xfrm>
              <a:off x="5237182" y="5741940"/>
              <a:ext cx="20467" cy="6822"/>
            </a:xfrm>
            <a:custGeom>
              <a:avLst/>
              <a:gdLst>
                <a:gd name="T0" fmla="*/ 8 w 8"/>
                <a:gd name="T1" fmla="*/ 3 h 3"/>
                <a:gd name="T2" fmla="*/ 0 w 8"/>
                <a:gd name="T3" fmla="*/ 2 h 3"/>
                <a:gd name="T4" fmla="*/ 2 w 8"/>
                <a:gd name="T5" fmla="*/ 0 h 3"/>
                <a:gd name="T6" fmla="*/ 8 w 8"/>
                <a:gd name="T7" fmla="*/ 3 h 3"/>
              </a:gdLst>
              <a:ahLst/>
              <a:cxnLst>
                <a:cxn ang="0">
                  <a:pos x="T0" y="T1"/>
                </a:cxn>
                <a:cxn ang="0">
                  <a:pos x="T2" y="T3"/>
                </a:cxn>
                <a:cxn ang="0">
                  <a:pos x="T4" y="T5"/>
                </a:cxn>
                <a:cxn ang="0">
                  <a:pos x="T6" y="T7"/>
                </a:cxn>
              </a:cxnLst>
              <a:rect l="0" t="0" r="r" b="b"/>
              <a:pathLst>
                <a:path w="8" h="3">
                  <a:moveTo>
                    <a:pt x="8" y="3"/>
                  </a:moveTo>
                  <a:cubicBezTo>
                    <a:pt x="0" y="2"/>
                    <a:pt x="0" y="2"/>
                    <a:pt x="0" y="2"/>
                  </a:cubicBezTo>
                  <a:cubicBezTo>
                    <a:pt x="2" y="0"/>
                    <a:pt x="2" y="0"/>
                    <a:pt x="2" y="0"/>
                  </a:cubicBezTo>
                  <a:cubicBezTo>
                    <a:pt x="2" y="0"/>
                    <a:pt x="5" y="1"/>
                    <a:pt x="8" y="3"/>
                  </a:cubicBez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2" name="Freeform 674">
              <a:extLst>
                <a:ext uri="{FF2B5EF4-FFF2-40B4-BE49-F238E27FC236}">
                  <a16:creationId xmlns:a16="http://schemas.microsoft.com/office/drawing/2014/main" id="{52423193-CBF9-4A84-A3F7-7502DFD25518}"/>
                </a:ext>
              </a:extLst>
            </p:cNvPr>
            <p:cNvSpPr>
              <a:spLocks/>
            </p:cNvSpPr>
            <p:nvPr/>
          </p:nvSpPr>
          <p:spPr bwMode="auto">
            <a:xfrm>
              <a:off x="5194884" y="5912499"/>
              <a:ext cx="66859" cy="99606"/>
            </a:xfrm>
            <a:custGeom>
              <a:avLst/>
              <a:gdLst>
                <a:gd name="T0" fmla="*/ 10 w 27"/>
                <a:gd name="T1" fmla="*/ 35 h 40"/>
                <a:gd name="T2" fmla="*/ 8 w 27"/>
                <a:gd name="T3" fmla="*/ 35 h 40"/>
                <a:gd name="T4" fmla="*/ 0 w 27"/>
                <a:gd name="T5" fmla="*/ 32 h 40"/>
                <a:gd name="T6" fmla="*/ 2 w 27"/>
                <a:gd name="T7" fmla="*/ 35 h 40"/>
                <a:gd name="T8" fmla="*/ 8 w 27"/>
                <a:gd name="T9" fmla="*/ 38 h 40"/>
                <a:gd name="T10" fmla="*/ 15 w 27"/>
                <a:gd name="T11" fmla="*/ 36 h 40"/>
                <a:gd name="T12" fmla="*/ 26 w 27"/>
                <a:gd name="T13" fmla="*/ 10 h 40"/>
                <a:gd name="T14" fmla="*/ 26 w 27"/>
                <a:gd name="T15" fmla="*/ 5 h 40"/>
                <a:gd name="T16" fmla="*/ 26 w 27"/>
                <a:gd name="T17" fmla="*/ 5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9" y="35"/>
                    <a:pt x="9" y="36"/>
                    <a:pt x="8" y="35"/>
                  </a:cubicBezTo>
                  <a:cubicBezTo>
                    <a:pt x="0" y="32"/>
                    <a:pt x="0" y="32"/>
                    <a:pt x="0" y="32"/>
                  </a:cubicBezTo>
                  <a:cubicBezTo>
                    <a:pt x="0" y="33"/>
                    <a:pt x="1" y="34"/>
                    <a:pt x="2" y="35"/>
                  </a:cubicBezTo>
                  <a:cubicBezTo>
                    <a:pt x="8" y="38"/>
                    <a:pt x="8" y="38"/>
                    <a:pt x="8" y="38"/>
                  </a:cubicBezTo>
                  <a:cubicBezTo>
                    <a:pt x="11" y="40"/>
                    <a:pt x="14" y="39"/>
                    <a:pt x="15" y="36"/>
                  </a:cubicBezTo>
                  <a:cubicBezTo>
                    <a:pt x="26" y="10"/>
                    <a:pt x="26" y="10"/>
                    <a:pt x="26" y="10"/>
                  </a:cubicBezTo>
                  <a:cubicBezTo>
                    <a:pt x="27" y="8"/>
                    <a:pt x="27" y="7"/>
                    <a:pt x="26" y="5"/>
                  </a:cubicBezTo>
                  <a:cubicBezTo>
                    <a:pt x="26" y="5"/>
                    <a:pt x="26" y="5"/>
                    <a:pt x="26" y="5"/>
                  </a:cubicBezTo>
                  <a:cubicBezTo>
                    <a:pt x="26" y="3"/>
                    <a:pt x="26" y="1"/>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grpSp>
      <p:sp>
        <p:nvSpPr>
          <p:cNvPr id="4" name="Rectangle: Rounded Corners 3">
            <a:extLst>
              <a:ext uri="{FF2B5EF4-FFF2-40B4-BE49-F238E27FC236}">
                <a16:creationId xmlns:a16="http://schemas.microsoft.com/office/drawing/2014/main" id="{EFFC977F-4170-43AD-8853-E3BC9FC657EC}"/>
              </a:ext>
            </a:extLst>
          </p:cNvPr>
          <p:cNvSpPr/>
          <p:nvPr/>
        </p:nvSpPr>
        <p:spPr bwMode="auto">
          <a:xfrm>
            <a:off x="118359" y="4860574"/>
            <a:ext cx="1637042"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A)</a:t>
            </a:r>
          </a:p>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100TB</a:t>
            </a:r>
          </a:p>
        </p:txBody>
      </p:sp>
      <p:sp>
        <p:nvSpPr>
          <p:cNvPr id="5" name="Rectangle: Rounded Corners 4">
            <a:extLst>
              <a:ext uri="{FF2B5EF4-FFF2-40B4-BE49-F238E27FC236}">
                <a16:creationId xmlns:a16="http://schemas.microsoft.com/office/drawing/2014/main" id="{60CCA075-16B9-4F85-95CF-C6AB1457EB94}"/>
              </a:ext>
            </a:extLst>
          </p:cNvPr>
          <p:cNvSpPr/>
          <p:nvPr/>
        </p:nvSpPr>
        <p:spPr bwMode="auto">
          <a:xfrm>
            <a:off x="1823200" y="4860574"/>
            <a:ext cx="1637042"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B)</a:t>
            </a:r>
          </a:p>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1PB</a:t>
            </a:r>
          </a:p>
        </p:txBody>
      </p:sp>
      <p:sp>
        <p:nvSpPr>
          <p:cNvPr id="6" name="Rectangle: Rounded Corners 5">
            <a:extLst>
              <a:ext uri="{FF2B5EF4-FFF2-40B4-BE49-F238E27FC236}">
                <a16:creationId xmlns:a16="http://schemas.microsoft.com/office/drawing/2014/main" id="{1A3F1CFF-954F-40B4-BF4D-41A19EFFC9C0}"/>
              </a:ext>
            </a:extLst>
          </p:cNvPr>
          <p:cNvSpPr/>
          <p:nvPr/>
        </p:nvSpPr>
        <p:spPr bwMode="auto">
          <a:xfrm>
            <a:off x="3528041" y="4860574"/>
            <a:ext cx="1637042"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C)</a:t>
            </a:r>
          </a:p>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10PB</a:t>
            </a:r>
          </a:p>
        </p:txBody>
      </p:sp>
    </p:spTree>
    <p:extLst>
      <p:ext uri="{BB962C8B-B14F-4D97-AF65-F5344CB8AC3E}">
        <p14:creationId xmlns:p14="http://schemas.microsoft.com/office/powerpoint/2010/main" val="1506345560"/>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8E0DD-B5C0-42BD-AD53-C285EF2A376F}"/>
              </a:ext>
            </a:extLst>
          </p:cNvPr>
          <p:cNvSpPr>
            <a:spLocks noGrp="1"/>
          </p:cNvSpPr>
          <p:nvPr>
            <p:ph type="title"/>
          </p:nvPr>
        </p:nvSpPr>
        <p:spPr>
          <a:xfrm>
            <a:off x="585764" y="2579749"/>
            <a:ext cx="2033814" cy="553982"/>
          </a:xfrm>
        </p:spPr>
        <p:txBody>
          <a:bodyPr/>
          <a:lstStyle/>
          <a:p>
            <a:r>
              <a:rPr lang="en-US" dirty="0"/>
              <a:t>Pop Quiz</a:t>
            </a:r>
          </a:p>
        </p:txBody>
      </p:sp>
      <p:sp>
        <p:nvSpPr>
          <p:cNvPr id="3" name="Text Placeholder 2">
            <a:extLst>
              <a:ext uri="{FF2B5EF4-FFF2-40B4-BE49-F238E27FC236}">
                <a16:creationId xmlns:a16="http://schemas.microsoft.com/office/drawing/2014/main" id="{719A5F27-4C6F-40AD-8655-81C0D6D686A0}"/>
              </a:ext>
            </a:extLst>
          </p:cNvPr>
          <p:cNvSpPr>
            <a:spLocks noGrp="1"/>
          </p:cNvSpPr>
          <p:nvPr>
            <p:ph type="body" sz="quarter" idx="10"/>
          </p:nvPr>
        </p:nvSpPr>
        <p:spPr>
          <a:xfrm>
            <a:off x="585765" y="3535511"/>
            <a:ext cx="4565059" cy="923330"/>
          </a:xfrm>
        </p:spPr>
        <p:txBody>
          <a:bodyPr/>
          <a:lstStyle/>
          <a:p>
            <a:r>
              <a:rPr lang="en-US" dirty="0"/>
              <a:t>What’s the largest scale TPC-H workload a serverless SQL pool has successfully run?</a:t>
            </a:r>
          </a:p>
        </p:txBody>
      </p:sp>
      <p:grpSp>
        <p:nvGrpSpPr>
          <p:cNvPr id="115" name="Group 114">
            <a:extLst>
              <a:ext uri="{FF2B5EF4-FFF2-40B4-BE49-F238E27FC236}">
                <a16:creationId xmlns:a16="http://schemas.microsoft.com/office/drawing/2014/main" id="{A1035425-A41A-48BB-B83C-A2E4CACAEA59}"/>
              </a:ext>
            </a:extLst>
          </p:cNvPr>
          <p:cNvGrpSpPr/>
          <p:nvPr/>
        </p:nvGrpSpPr>
        <p:grpSpPr>
          <a:xfrm>
            <a:off x="2488845" y="2513989"/>
            <a:ext cx="703664" cy="703664"/>
            <a:chOff x="2470513" y="2378140"/>
            <a:chExt cx="933687" cy="933687"/>
          </a:xfrm>
        </p:grpSpPr>
        <p:sp>
          <p:nvSpPr>
            <p:cNvPr id="9" name="Oval 8">
              <a:extLst>
                <a:ext uri="{FF2B5EF4-FFF2-40B4-BE49-F238E27FC236}">
                  <a16:creationId xmlns:a16="http://schemas.microsoft.com/office/drawing/2014/main" id="{60CB7193-285B-44C5-923E-CFF3A02BDBD7}"/>
                </a:ext>
              </a:extLst>
            </p:cNvPr>
            <p:cNvSpPr/>
            <p:nvPr/>
          </p:nvSpPr>
          <p:spPr bwMode="auto">
            <a:xfrm>
              <a:off x="2470513" y="2378140"/>
              <a:ext cx="933687" cy="933687"/>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11" name="Freeform: Shape 10">
              <a:extLst>
                <a:ext uri="{FF2B5EF4-FFF2-40B4-BE49-F238E27FC236}">
                  <a16:creationId xmlns:a16="http://schemas.microsoft.com/office/drawing/2014/main" id="{96030A08-D618-4B8E-AFD7-997C4DFB56E1}"/>
                </a:ext>
              </a:extLst>
            </p:cNvPr>
            <p:cNvSpPr/>
            <p:nvPr/>
          </p:nvSpPr>
          <p:spPr bwMode="auto">
            <a:xfrm>
              <a:off x="2575510" y="3038226"/>
              <a:ext cx="723693" cy="229372"/>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 name="Graphic 146">
              <a:extLst>
                <a:ext uri="{FF2B5EF4-FFF2-40B4-BE49-F238E27FC236}">
                  <a16:creationId xmlns:a16="http://schemas.microsoft.com/office/drawing/2014/main" id="{4D8BC4DA-6384-4FBF-9B3C-C3E07CD45882}"/>
                </a:ext>
              </a:extLst>
            </p:cNvPr>
            <p:cNvGrpSpPr/>
            <p:nvPr/>
          </p:nvGrpSpPr>
          <p:grpSpPr>
            <a:xfrm>
              <a:off x="2808080" y="2600140"/>
              <a:ext cx="258552" cy="503496"/>
              <a:chOff x="5767390" y="4295776"/>
              <a:chExt cx="401079" cy="781050"/>
            </a:xfrm>
          </p:grpSpPr>
          <p:sp>
            <p:nvSpPr>
              <p:cNvPr id="13" name="Freeform: Shape 12">
                <a:extLst>
                  <a:ext uri="{FF2B5EF4-FFF2-40B4-BE49-F238E27FC236}">
                    <a16:creationId xmlns:a16="http://schemas.microsoft.com/office/drawing/2014/main" id="{B72C69A0-A632-4572-9984-3BD416964651}"/>
                  </a:ext>
                </a:extLst>
              </p:cNvPr>
              <p:cNvSpPr/>
              <p:nvPr/>
            </p:nvSpPr>
            <p:spPr>
              <a:xfrm>
                <a:off x="5751558" y="4279944"/>
                <a:ext cx="422188" cy="802159"/>
              </a:xfrm>
              <a:custGeom>
                <a:avLst/>
                <a:gdLst/>
                <a:ahLst/>
                <a:cxnLst/>
                <a:rect l="0" t="0" r="0" b="0"/>
                <a:pathLst>
                  <a:path w="422188" h="802159">
                    <a:moveTo>
                      <a:pt x="182597" y="792660"/>
                    </a:moveTo>
                    <a:lnTo>
                      <a:pt x="182597" y="245925"/>
                    </a:lnTo>
                    <a:cubicBezTo>
                      <a:pt x="157265" y="260702"/>
                      <a:pt x="131934" y="271257"/>
                      <a:pt x="106603" y="279700"/>
                    </a:cubicBezTo>
                    <a:cubicBezTo>
                      <a:pt x="79160" y="286033"/>
                      <a:pt x="49607" y="292366"/>
                      <a:pt x="15832" y="294477"/>
                    </a:cubicBezTo>
                    <a:lnTo>
                      <a:pt x="15832" y="125601"/>
                    </a:lnTo>
                    <a:cubicBezTo>
                      <a:pt x="64384" y="117158"/>
                      <a:pt x="108714" y="104492"/>
                      <a:pt x="148821" y="87604"/>
                    </a:cubicBezTo>
                    <a:cubicBezTo>
                      <a:pt x="188929" y="70717"/>
                      <a:pt x="231148" y="45385"/>
                      <a:pt x="275478" y="15832"/>
                    </a:cubicBezTo>
                    <a:lnTo>
                      <a:pt x="408467" y="15832"/>
                    </a:lnTo>
                    <a:lnTo>
                      <a:pt x="408467" y="792660"/>
                    </a:lnTo>
                    <a:lnTo>
                      <a:pt x="182597" y="792660"/>
                    </a:lnTo>
                    <a:close/>
                  </a:path>
                </a:pathLst>
              </a:custGeom>
              <a:solidFill>
                <a:schemeClr val="bg1"/>
              </a:solidFill>
              <a:ln w="9525" cap="flat">
                <a:noFill/>
                <a:prstDash val="solid"/>
                <a:miter/>
              </a:ln>
            </p:spPr>
            <p:txBody>
              <a:bodyPr/>
              <a:lstStyle/>
              <a:p>
                <a:pPr defTabSz="932026">
                  <a:defRPr/>
                </a:pPr>
                <a:endParaRPr lang="en-US" sz="1764" dirty="0">
                  <a:solidFill>
                    <a:srgbClr val="353535"/>
                  </a:solidFill>
                  <a:latin typeface="Segoe UI Semilight"/>
                </a:endParaRPr>
              </a:p>
            </p:txBody>
          </p:sp>
          <p:sp>
            <p:nvSpPr>
              <p:cNvPr id="14" name="Freeform: Shape 13">
                <a:extLst>
                  <a:ext uri="{FF2B5EF4-FFF2-40B4-BE49-F238E27FC236}">
                    <a16:creationId xmlns:a16="http://schemas.microsoft.com/office/drawing/2014/main" id="{CD5344D7-4A35-49AB-A340-A9982B45EFC2}"/>
                  </a:ext>
                </a:extLst>
              </p:cNvPr>
              <p:cNvSpPr/>
              <p:nvPr/>
            </p:nvSpPr>
            <p:spPr>
              <a:xfrm>
                <a:off x="6038646" y="4279944"/>
                <a:ext cx="126657" cy="802159"/>
              </a:xfrm>
              <a:custGeom>
                <a:avLst/>
                <a:gdLst/>
                <a:ahLst/>
                <a:cxnLst/>
                <a:rect l="0" t="0" r="0" b="0"/>
                <a:pathLst>
                  <a:path w="126656" h="802159">
                    <a:moveTo>
                      <a:pt x="15832" y="15832"/>
                    </a:moveTo>
                    <a:lnTo>
                      <a:pt x="119268" y="15832"/>
                    </a:lnTo>
                    <a:lnTo>
                      <a:pt x="119268" y="792660"/>
                    </a:lnTo>
                    <a:lnTo>
                      <a:pt x="24276" y="792660"/>
                    </a:lnTo>
                    <a:lnTo>
                      <a:pt x="15832" y="15832"/>
                    </a:lnTo>
                    <a:close/>
                  </a:path>
                </a:pathLst>
              </a:custGeom>
              <a:solidFill>
                <a:schemeClr val="bg1">
                  <a:lumMod val="65000"/>
                </a:schemeClr>
              </a:solidFill>
              <a:ln w="9525" cap="flat">
                <a:noFill/>
                <a:prstDash val="solid"/>
                <a:miter/>
              </a:ln>
            </p:spPr>
            <p:txBody>
              <a:bodyPr/>
              <a:lstStyle/>
              <a:p>
                <a:pPr defTabSz="932026">
                  <a:defRPr/>
                </a:pPr>
                <a:endParaRPr lang="en-US" sz="1764" dirty="0">
                  <a:solidFill>
                    <a:srgbClr val="353535"/>
                  </a:solidFill>
                  <a:latin typeface="Segoe UI Semilight"/>
                </a:endParaRPr>
              </a:p>
            </p:txBody>
          </p:sp>
        </p:grpSp>
      </p:grpSp>
      <p:grpSp>
        <p:nvGrpSpPr>
          <p:cNvPr id="46" name="Group 45">
            <a:extLst>
              <a:ext uri="{FF2B5EF4-FFF2-40B4-BE49-F238E27FC236}">
                <a16:creationId xmlns:a16="http://schemas.microsoft.com/office/drawing/2014/main" id="{DD717065-3BFA-402E-95AC-68DDA2860329}"/>
              </a:ext>
            </a:extLst>
          </p:cNvPr>
          <p:cNvGrpSpPr/>
          <p:nvPr/>
        </p:nvGrpSpPr>
        <p:grpSpPr>
          <a:xfrm>
            <a:off x="5343389" y="1789680"/>
            <a:ext cx="6846883" cy="3278642"/>
            <a:chOff x="4635450" y="5527718"/>
            <a:chExt cx="1309893" cy="623564"/>
          </a:xfrm>
        </p:grpSpPr>
        <p:sp>
          <p:nvSpPr>
            <p:cNvPr id="47" name="Rectangle 609">
              <a:extLst>
                <a:ext uri="{FF2B5EF4-FFF2-40B4-BE49-F238E27FC236}">
                  <a16:creationId xmlns:a16="http://schemas.microsoft.com/office/drawing/2014/main" id="{2CB0D1E2-071D-402F-A42E-99E7B84F3D2E}"/>
                </a:ext>
              </a:extLst>
            </p:cNvPr>
            <p:cNvSpPr>
              <a:spLocks noChangeArrowheads="1"/>
            </p:cNvSpPr>
            <p:nvPr/>
          </p:nvSpPr>
          <p:spPr bwMode="auto">
            <a:xfrm>
              <a:off x="4635450" y="5527718"/>
              <a:ext cx="1309893" cy="623564"/>
            </a:xfrm>
            <a:prstGeom prst="rect">
              <a:avLst/>
            </a:prstGeom>
            <a:solidFill>
              <a:srgbClr val="459B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48" name="Freeform 610">
              <a:extLst>
                <a:ext uri="{FF2B5EF4-FFF2-40B4-BE49-F238E27FC236}">
                  <a16:creationId xmlns:a16="http://schemas.microsoft.com/office/drawing/2014/main" id="{208A5551-E8CD-4FCD-9F56-F5D8B3732237}"/>
                </a:ext>
              </a:extLst>
            </p:cNvPr>
            <p:cNvSpPr>
              <a:spLocks/>
            </p:cNvSpPr>
            <p:nvPr/>
          </p:nvSpPr>
          <p:spPr bwMode="auto">
            <a:xfrm>
              <a:off x="4636814" y="5904313"/>
              <a:ext cx="387510" cy="246969"/>
            </a:xfrm>
            <a:custGeom>
              <a:avLst/>
              <a:gdLst>
                <a:gd name="T0" fmla="*/ 124 w 154"/>
                <a:gd name="T1" fmla="*/ 53 h 98"/>
                <a:gd name="T2" fmla="*/ 110 w 154"/>
                <a:gd name="T3" fmla="*/ 56 h 98"/>
                <a:gd name="T4" fmla="*/ 54 w 154"/>
                <a:gd name="T5" fmla="*/ 0 h 98"/>
                <a:gd name="T6" fmla="*/ 0 w 154"/>
                <a:gd name="T7" fmla="*/ 39 h 98"/>
                <a:gd name="T8" fmla="*/ 0 w 154"/>
                <a:gd name="T9" fmla="*/ 98 h 98"/>
                <a:gd name="T10" fmla="*/ 150 w 154"/>
                <a:gd name="T11" fmla="*/ 98 h 98"/>
                <a:gd name="T12" fmla="*/ 154 w 154"/>
                <a:gd name="T13" fmla="*/ 83 h 98"/>
                <a:gd name="T14" fmla="*/ 124 w 154"/>
                <a:gd name="T15" fmla="*/ 53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4" h="98">
                  <a:moveTo>
                    <a:pt x="124" y="53"/>
                  </a:moveTo>
                  <a:cubicBezTo>
                    <a:pt x="119" y="53"/>
                    <a:pt x="114" y="54"/>
                    <a:pt x="110" y="56"/>
                  </a:cubicBezTo>
                  <a:cubicBezTo>
                    <a:pt x="110" y="25"/>
                    <a:pt x="85" y="0"/>
                    <a:pt x="54" y="0"/>
                  </a:cubicBezTo>
                  <a:cubicBezTo>
                    <a:pt x="29" y="0"/>
                    <a:pt x="8" y="16"/>
                    <a:pt x="0" y="39"/>
                  </a:cubicBezTo>
                  <a:cubicBezTo>
                    <a:pt x="0" y="98"/>
                    <a:pt x="0" y="98"/>
                    <a:pt x="0" y="98"/>
                  </a:cubicBezTo>
                  <a:cubicBezTo>
                    <a:pt x="150" y="98"/>
                    <a:pt x="150" y="98"/>
                    <a:pt x="150" y="98"/>
                  </a:cubicBezTo>
                  <a:cubicBezTo>
                    <a:pt x="153" y="94"/>
                    <a:pt x="154" y="89"/>
                    <a:pt x="154" y="83"/>
                  </a:cubicBezTo>
                  <a:cubicBezTo>
                    <a:pt x="154" y="66"/>
                    <a:pt x="140" y="53"/>
                    <a:pt x="124" y="53"/>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49" name="Freeform 611">
              <a:extLst>
                <a:ext uri="{FF2B5EF4-FFF2-40B4-BE49-F238E27FC236}">
                  <a16:creationId xmlns:a16="http://schemas.microsoft.com/office/drawing/2014/main" id="{977AEE36-1425-4395-B015-10432D518F0D}"/>
                </a:ext>
              </a:extLst>
            </p:cNvPr>
            <p:cNvSpPr>
              <a:spLocks/>
            </p:cNvSpPr>
            <p:nvPr/>
          </p:nvSpPr>
          <p:spPr bwMode="auto">
            <a:xfrm>
              <a:off x="5671084" y="5894761"/>
              <a:ext cx="215587" cy="107793"/>
            </a:xfrm>
            <a:custGeom>
              <a:avLst/>
              <a:gdLst>
                <a:gd name="T0" fmla="*/ 78 w 86"/>
                <a:gd name="T1" fmla="*/ 26 h 43"/>
                <a:gd name="T2" fmla="*/ 75 w 86"/>
                <a:gd name="T3" fmla="*/ 26 h 43"/>
                <a:gd name="T4" fmla="*/ 75 w 86"/>
                <a:gd name="T5" fmla="*/ 21 h 43"/>
                <a:gd name="T6" fmla="*/ 53 w 86"/>
                <a:gd name="T7" fmla="*/ 0 h 43"/>
                <a:gd name="T8" fmla="*/ 32 w 86"/>
                <a:gd name="T9" fmla="*/ 19 h 43"/>
                <a:gd name="T10" fmla="*/ 24 w 86"/>
                <a:gd name="T11" fmla="*/ 17 h 43"/>
                <a:gd name="T12" fmla="*/ 11 w 86"/>
                <a:gd name="T13" fmla="*/ 29 h 43"/>
                <a:gd name="T14" fmla="*/ 7 w 86"/>
                <a:gd name="T15" fmla="*/ 28 h 43"/>
                <a:gd name="T16" fmla="*/ 0 w 86"/>
                <a:gd name="T17" fmla="*/ 36 h 43"/>
                <a:gd name="T18" fmla="*/ 7 w 86"/>
                <a:gd name="T19" fmla="*/ 43 h 43"/>
                <a:gd name="T20" fmla="*/ 78 w 86"/>
                <a:gd name="T21" fmla="*/ 43 h 43"/>
                <a:gd name="T22" fmla="*/ 86 w 86"/>
                <a:gd name="T23" fmla="*/ 34 h 43"/>
                <a:gd name="T24" fmla="*/ 78 w 86"/>
                <a:gd name="T25" fmla="*/ 26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 h="43">
                  <a:moveTo>
                    <a:pt x="78" y="26"/>
                  </a:moveTo>
                  <a:cubicBezTo>
                    <a:pt x="76" y="26"/>
                    <a:pt x="75" y="26"/>
                    <a:pt x="75" y="26"/>
                  </a:cubicBezTo>
                  <a:cubicBezTo>
                    <a:pt x="75" y="25"/>
                    <a:pt x="75" y="23"/>
                    <a:pt x="75" y="21"/>
                  </a:cubicBezTo>
                  <a:cubicBezTo>
                    <a:pt x="75" y="9"/>
                    <a:pt x="65" y="0"/>
                    <a:pt x="53" y="0"/>
                  </a:cubicBezTo>
                  <a:cubicBezTo>
                    <a:pt x="42" y="0"/>
                    <a:pt x="33" y="8"/>
                    <a:pt x="32" y="19"/>
                  </a:cubicBezTo>
                  <a:cubicBezTo>
                    <a:pt x="30" y="17"/>
                    <a:pt x="27" y="17"/>
                    <a:pt x="24" y="17"/>
                  </a:cubicBezTo>
                  <a:cubicBezTo>
                    <a:pt x="17" y="17"/>
                    <a:pt x="11" y="22"/>
                    <a:pt x="11" y="29"/>
                  </a:cubicBezTo>
                  <a:cubicBezTo>
                    <a:pt x="10" y="29"/>
                    <a:pt x="9" y="28"/>
                    <a:pt x="7" y="28"/>
                  </a:cubicBezTo>
                  <a:cubicBezTo>
                    <a:pt x="3" y="28"/>
                    <a:pt x="0" y="32"/>
                    <a:pt x="0" y="36"/>
                  </a:cubicBezTo>
                  <a:cubicBezTo>
                    <a:pt x="0" y="40"/>
                    <a:pt x="3" y="43"/>
                    <a:pt x="7" y="43"/>
                  </a:cubicBezTo>
                  <a:cubicBezTo>
                    <a:pt x="78" y="43"/>
                    <a:pt x="78" y="43"/>
                    <a:pt x="78" y="43"/>
                  </a:cubicBezTo>
                  <a:cubicBezTo>
                    <a:pt x="82" y="43"/>
                    <a:pt x="86" y="39"/>
                    <a:pt x="86" y="34"/>
                  </a:cubicBezTo>
                  <a:cubicBezTo>
                    <a:pt x="86" y="30"/>
                    <a:pt x="82" y="26"/>
                    <a:pt x="78" y="26"/>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0" name="Freeform 612">
              <a:extLst>
                <a:ext uri="{FF2B5EF4-FFF2-40B4-BE49-F238E27FC236}">
                  <a16:creationId xmlns:a16="http://schemas.microsoft.com/office/drawing/2014/main" id="{0750C0D1-ED88-4774-A663-447B5E545877}"/>
                </a:ext>
              </a:extLst>
            </p:cNvPr>
            <p:cNvSpPr>
              <a:spLocks/>
            </p:cNvSpPr>
            <p:nvPr/>
          </p:nvSpPr>
          <p:spPr bwMode="auto">
            <a:xfrm>
              <a:off x="4851037" y="5616409"/>
              <a:ext cx="125531" cy="84597"/>
            </a:xfrm>
            <a:custGeom>
              <a:avLst/>
              <a:gdLst>
                <a:gd name="T0" fmla="*/ 45 w 50"/>
                <a:gd name="T1" fmla="*/ 25 h 34"/>
                <a:gd name="T2" fmla="*/ 43 w 50"/>
                <a:gd name="T3" fmla="*/ 26 h 34"/>
                <a:gd name="T4" fmla="*/ 45 w 50"/>
                <a:gd name="T5" fmla="*/ 17 h 34"/>
                <a:gd name="T6" fmla="*/ 28 w 50"/>
                <a:gd name="T7" fmla="*/ 0 h 34"/>
                <a:gd name="T8" fmla="*/ 11 w 50"/>
                <a:gd name="T9" fmla="*/ 17 h 34"/>
                <a:gd name="T10" fmla="*/ 11 w 50"/>
                <a:gd name="T11" fmla="*/ 19 h 34"/>
                <a:gd name="T12" fmla="*/ 8 w 50"/>
                <a:gd name="T13" fmla="*/ 18 h 34"/>
                <a:gd name="T14" fmla="*/ 0 w 50"/>
                <a:gd name="T15" fmla="*/ 26 h 34"/>
                <a:gd name="T16" fmla="*/ 8 w 50"/>
                <a:gd name="T17" fmla="*/ 34 h 34"/>
                <a:gd name="T18" fmla="*/ 45 w 50"/>
                <a:gd name="T19" fmla="*/ 34 h 34"/>
                <a:gd name="T20" fmla="*/ 50 w 50"/>
                <a:gd name="T21" fmla="*/ 30 h 34"/>
                <a:gd name="T22" fmla="*/ 45 w 50"/>
                <a:gd name="T23" fmla="*/ 2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34">
                  <a:moveTo>
                    <a:pt x="45" y="25"/>
                  </a:moveTo>
                  <a:cubicBezTo>
                    <a:pt x="44" y="25"/>
                    <a:pt x="43" y="25"/>
                    <a:pt x="43" y="26"/>
                  </a:cubicBezTo>
                  <a:cubicBezTo>
                    <a:pt x="44" y="23"/>
                    <a:pt x="45" y="20"/>
                    <a:pt x="45" y="17"/>
                  </a:cubicBezTo>
                  <a:cubicBezTo>
                    <a:pt x="45" y="8"/>
                    <a:pt x="37" y="0"/>
                    <a:pt x="28" y="0"/>
                  </a:cubicBezTo>
                  <a:cubicBezTo>
                    <a:pt x="19" y="0"/>
                    <a:pt x="11" y="8"/>
                    <a:pt x="11" y="17"/>
                  </a:cubicBezTo>
                  <a:cubicBezTo>
                    <a:pt x="11" y="18"/>
                    <a:pt x="11" y="18"/>
                    <a:pt x="11" y="19"/>
                  </a:cubicBezTo>
                  <a:cubicBezTo>
                    <a:pt x="10" y="18"/>
                    <a:pt x="9" y="18"/>
                    <a:pt x="8" y="18"/>
                  </a:cubicBezTo>
                  <a:cubicBezTo>
                    <a:pt x="4" y="18"/>
                    <a:pt x="0" y="22"/>
                    <a:pt x="0" y="26"/>
                  </a:cubicBezTo>
                  <a:cubicBezTo>
                    <a:pt x="0" y="31"/>
                    <a:pt x="4" y="34"/>
                    <a:pt x="8" y="34"/>
                  </a:cubicBezTo>
                  <a:cubicBezTo>
                    <a:pt x="45" y="34"/>
                    <a:pt x="45" y="34"/>
                    <a:pt x="45" y="34"/>
                  </a:cubicBezTo>
                  <a:cubicBezTo>
                    <a:pt x="48" y="34"/>
                    <a:pt x="50" y="32"/>
                    <a:pt x="50" y="30"/>
                  </a:cubicBezTo>
                  <a:cubicBezTo>
                    <a:pt x="50" y="27"/>
                    <a:pt x="48" y="25"/>
                    <a:pt x="45" y="25"/>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1" name="Freeform 613">
              <a:extLst>
                <a:ext uri="{FF2B5EF4-FFF2-40B4-BE49-F238E27FC236}">
                  <a16:creationId xmlns:a16="http://schemas.microsoft.com/office/drawing/2014/main" id="{6575273E-34DB-4683-8AF2-8EB4757A425E}"/>
                </a:ext>
              </a:extLst>
            </p:cNvPr>
            <p:cNvSpPr>
              <a:spLocks/>
            </p:cNvSpPr>
            <p:nvPr/>
          </p:nvSpPr>
          <p:spPr bwMode="auto">
            <a:xfrm>
              <a:off x="5428208" y="5679175"/>
              <a:ext cx="102335" cy="62766"/>
            </a:xfrm>
            <a:custGeom>
              <a:avLst/>
              <a:gdLst>
                <a:gd name="T0" fmla="*/ 34 w 41"/>
                <a:gd name="T1" fmla="*/ 5 h 25"/>
                <a:gd name="T2" fmla="*/ 34 w 41"/>
                <a:gd name="T3" fmla="*/ 1 h 25"/>
                <a:gd name="T4" fmla="*/ 28 w 41"/>
                <a:gd name="T5" fmla="*/ 5 h 25"/>
                <a:gd name="T6" fmla="*/ 24 w 41"/>
                <a:gd name="T7" fmla="*/ 4 h 25"/>
                <a:gd name="T8" fmla="*/ 14 w 41"/>
                <a:gd name="T9" fmla="*/ 10 h 25"/>
                <a:gd name="T10" fmla="*/ 13 w 41"/>
                <a:gd name="T11" fmla="*/ 19 h 25"/>
                <a:gd name="T12" fmla="*/ 41 w 41"/>
                <a:gd name="T13" fmla="*/ 0 h 25"/>
                <a:gd name="T14" fmla="*/ 34 w 41"/>
                <a:gd name="T15" fmla="*/ 5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25">
                  <a:moveTo>
                    <a:pt x="34" y="5"/>
                  </a:moveTo>
                  <a:cubicBezTo>
                    <a:pt x="34" y="4"/>
                    <a:pt x="34" y="3"/>
                    <a:pt x="34" y="1"/>
                  </a:cubicBezTo>
                  <a:cubicBezTo>
                    <a:pt x="32" y="4"/>
                    <a:pt x="31" y="5"/>
                    <a:pt x="28" y="5"/>
                  </a:cubicBezTo>
                  <a:cubicBezTo>
                    <a:pt x="26" y="4"/>
                    <a:pt x="24" y="4"/>
                    <a:pt x="24" y="4"/>
                  </a:cubicBezTo>
                  <a:cubicBezTo>
                    <a:pt x="14" y="10"/>
                    <a:pt x="14" y="10"/>
                    <a:pt x="14" y="10"/>
                  </a:cubicBezTo>
                  <a:cubicBezTo>
                    <a:pt x="14" y="10"/>
                    <a:pt x="0" y="14"/>
                    <a:pt x="13" y="19"/>
                  </a:cubicBezTo>
                  <a:cubicBezTo>
                    <a:pt x="31" y="25"/>
                    <a:pt x="40" y="11"/>
                    <a:pt x="41" y="0"/>
                  </a:cubicBezTo>
                  <a:cubicBezTo>
                    <a:pt x="39" y="3"/>
                    <a:pt x="36" y="4"/>
                    <a:pt x="34" y="5"/>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2" name="Freeform 614">
              <a:extLst>
                <a:ext uri="{FF2B5EF4-FFF2-40B4-BE49-F238E27FC236}">
                  <a16:creationId xmlns:a16="http://schemas.microsoft.com/office/drawing/2014/main" id="{6B37EA22-EA77-48CF-A7F9-39E5F4AA45FF}"/>
                </a:ext>
              </a:extLst>
            </p:cNvPr>
            <p:cNvSpPr>
              <a:spLocks/>
            </p:cNvSpPr>
            <p:nvPr/>
          </p:nvSpPr>
          <p:spPr bwMode="auto">
            <a:xfrm>
              <a:off x="4885148" y="5709193"/>
              <a:ext cx="276988" cy="240147"/>
            </a:xfrm>
            <a:custGeom>
              <a:avLst/>
              <a:gdLst>
                <a:gd name="T0" fmla="*/ 13 w 110"/>
                <a:gd name="T1" fmla="*/ 94 h 96"/>
                <a:gd name="T2" fmla="*/ 32 w 110"/>
                <a:gd name="T3" fmla="*/ 75 h 96"/>
                <a:gd name="T4" fmla="*/ 35 w 110"/>
                <a:gd name="T5" fmla="*/ 70 h 96"/>
                <a:gd name="T6" fmla="*/ 35 w 110"/>
                <a:gd name="T7" fmla="*/ 70 h 96"/>
                <a:gd name="T8" fmla="*/ 37 w 110"/>
                <a:gd name="T9" fmla="*/ 65 h 96"/>
                <a:gd name="T10" fmla="*/ 107 w 110"/>
                <a:gd name="T11" fmla="*/ 6 h 96"/>
                <a:gd name="T12" fmla="*/ 107 w 110"/>
                <a:gd name="T13" fmla="*/ 7 h 96"/>
                <a:gd name="T14" fmla="*/ 109 w 110"/>
                <a:gd name="T15" fmla="*/ 7 h 96"/>
                <a:gd name="T16" fmla="*/ 109 w 110"/>
                <a:gd name="T17" fmla="*/ 7 h 96"/>
                <a:gd name="T18" fmla="*/ 110 w 110"/>
                <a:gd name="T19" fmla="*/ 5 h 96"/>
                <a:gd name="T20" fmla="*/ 106 w 110"/>
                <a:gd name="T21" fmla="*/ 0 h 96"/>
                <a:gd name="T22" fmla="*/ 104 w 110"/>
                <a:gd name="T23" fmla="*/ 0 h 96"/>
                <a:gd name="T24" fmla="*/ 104 w 110"/>
                <a:gd name="T25" fmla="*/ 0 h 96"/>
                <a:gd name="T26" fmla="*/ 103 w 110"/>
                <a:gd name="T27" fmla="*/ 2 h 96"/>
                <a:gd name="T28" fmla="*/ 104 w 110"/>
                <a:gd name="T29" fmla="*/ 3 h 96"/>
                <a:gd name="T30" fmla="*/ 35 w 110"/>
                <a:gd name="T31" fmla="*/ 62 h 96"/>
                <a:gd name="T32" fmla="*/ 29 w 110"/>
                <a:gd name="T33" fmla="*/ 64 h 96"/>
                <a:gd name="T34" fmla="*/ 24 w 110"/>
                <a:gd name="T35" fmla="*/ 65 h 96"/>
                <a:gd name="T36" fmla="*/ 2 w 110"/>
                <a:gd name="T37" fmla="*/ 82 h 96"/>
                <a:gd name="T38" fmla="*/ 1 w 110"/>
                <a:gd name="T39" fmla="*/ 88 h 96"/>
                <a:gd name="T40" fmla="*/ 6 w 110"/>
                <a:gd name="T41" fmla="*/ 94 h 96"/>
                <a:gd name="T42" fmla="*/ 13 w 110"/>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 h="96">
                  <a:moveTo>
                    <a:pt x="13" y="94"/>
                  </a:moveTo>
                  <a:cubicBezTo>
                    <a:pt x="32" y="75"/>
                    <a:pt x="32" y="75"/>
                    <a:pt x="32" y="75"/>
                  </a:cubicBezTo>
                  <a:cubicBezTo>
                    <a:pt x="34" y="73"/>
                    <a:pt x="34" y="72"/>
                    <a:pt x="35" y="70"/>
                  </a:cubicBezTo>
                  <a:cubicBezTo>
                    <a:pt x="35" y="70"/>
                    <a:pt x="35" y="70"/>
                    <a:pt x="35" y="70"/>
                  </a:cubicBezTo>
                  <a:cubicBezTo>
                    <a:pt x="35" y="68"/>
                    <a:pt x="36" y="67"/>
                    <a:pt x="37" y="65"/>
                  </a:cubicBezTo>
                  <a:cubicBezTo>
                    <a:pt x="107" y="6"/>
                    <a:pt x="107" y="6"/>
                    <a:pt x="107" y="6"/>
                  </a:cubicBezTo>
                  <a:cubicBezTo>
                    <a:pt x="107" y="7"/>
                    <a:pt x="107" y="7"/>
                    <a:pt x="107" y="7"/>
                  </a:cubicBezTo>
                  <a:cubicBezTo>
                    <a:pt x="108" y="8"/>
                    <a:pt x="109" y="8"/>
                    <a:pt x="109" y="7"/>
                  </a:cubicBezTo>
                  <a:cubicBezTo>
                    <a:pt x="109" y="7"/>
                    <a:pt x="109" y="7"/>
                    <a:pt x="109" y="7"/>
                  </a:cubicBezTo>
                  <a:cubicBezTo>
                    <a:pt x="110" y="6"/>
                    <a:pt x="110" y="5"/>
                    <a:pt x="110" y="5"/>
                  </a:cubicBezTo>
                  <a:cubicBezTo>
                    <a:pt x="106" y="0"/>
                    <a:pt x="106" y="0"/>
                    <a:pt x="106" y="0"/>
                  </a:cubicBezTo>
                  <a:cubicBezTo>
                    <a:pt x="105" y="0"/>
                    <a:pt x="104" y="0"/>
                    <a:pt x="104" y="0"/>
                  </a:cubicBezTo>
                  <a:cubicBezTo>
                    <a:pt x="104" y="0"/>
                    <a:pt x="104" y="0"/>
                    <a:pt x="104" y="0"/>
                  </a:cubicBezTo>
                  <a:cubicBezTo>
                    <a:pt x="103" y="1"/>
                    <a:pt x="103" y="2"/>
                    <a:pt x="103" y="2"/>
                  </a:cubicBezTo>
                  <a:cubicBezTo>
                    <a:pt x="104" y="3"/>
                    <a:pt x="104" y="3"/>
                    <a:pt x="104" y="3"/>
                  </a:cubicBezTo>
                  <a:cubicBezTo>
                    <a:pt x="35" y="62"/>
                    <a:pt x="35" y="62"/>
                    <a:pt x="35" y="62"/>
                  </a:cubicBezTo>
                  <a:cubicBezTo>
                    <a:pt x="33" y="63"/>
                    <a:pt x="31" y="64"/>
                    <a:pt x="29" y="64"/>
                  </a:cubicBezTo>
                  <a:cubicBezTo>
                    <a:pt x="28" y="64"/>
                    <a:pt x="26" y="64"/>
                    <a:pt x="24" y="65"/>
                  </a:cubicBezTo>
                  <a:cubicBezTo>
                    <a:pt x="2" y="82"/>
                    <a:pt x="2" y="82"/>
                    <a:pt x="2" y="82"/>
                  </a:cubicBezTo>
                  <a:cubicBezTo>
                    <a:pt x="0" y="83"/>
                    <a:pt x="0" y="86"/>
                    <a:pt x="1"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3" name="Freeform 615">
              <a:extLst>
                <a:ext uri="{FF2B5EF4-FFF2-40B4-BE49-F238E27FC236}">
                  <a16:creationId xmlns:a16="http://schemas.microsoft.com/office/drawing/2014/main" id="{5D0D4B41-E6A1-4ACF-A282-BFBB690E50DC}"/>
                </a:ext>
              </a:extLst>
            </p:cNvPr>
            <p:cNvSpPr>
              <a:spLocks/>
            </p:cNvSpPr>
            <p:nvPr/>
          </p:nvSpPr>
          <p:spPr bwMode="auto">
            <a:xfrm>
              <a:off x="5078903" y="5741940"/>
              <a:ext cx="77775" cy="34112"/>
            </a:xfrm>
            <a:custGeom>
              <a:avLst/>
              <a:gdLst>
                <a:gd name="T0" fmla="*/ 2 w 31"/>
                <a:gd name="T1" fmla="*/ 0 h 14"/>
                <a:gd name="T2" fmla="*/ 8 w 31"/>
                <a:gd name="T3" fmla="*/ 9 h 14"/>
                <a:gd name="T4" fmla="*/ 25 w 31"/>
                <a:gd name="T5" fmla="*/ 7 h 14"/>
                <a:gd name="T6" fmla="*/ 31 w 31"/>
                <a:gd name="T7" fmla="*/ 11 h 14"/>
                <a:gd name="T8" fmla="*/ 26 w 31"/>
                <a:gd name="T9" fmla="*/ 14 h 14"/>
                <a:gd name="T10" fmla="*/ 6 w 31"/>
                <a:gd name="T11" fmla="*/ 11 h 14"/>
                <a:gd name="T12" fmla="*/ 0 w 31"/>
                <a:gd name="T13" fmla="*/ 1 h 14"/>
                <a:gd name="T14" fmla="*/ 2 w 31"/>
                <a:gd name="T15" fmla="*/ 0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14">
                  <a:moveTo>
                    <a:pt x="2" y="0"/>
                  </a:moveTo>
                  <a:cubicBezTo>
                    <a:pt x="2" y="0"/>
                    <a:pt x="5" y="8"/>
                    <a:pt x="8" y="9"/>
                  </a:cubicBezTo>
                  <a:cubicBezTo>
                    <a:pt x="11" y="10"/>
                    <a:pt x="25" y="7"/>
                    <a:pt x="25" y="7"/>
                  </a:cubicBezTo>
                  <a:cubicBezTo>
                    <a:pt x="31" y="11"/>
                    <a:pt x="31" y="11"/>
                    <a:pt x="31" y="11"/>
                  </a:cubicBezTo>
                  <a:cubicBezTo>
                    <a:pt x="26" y="14"/>
                    <a:pt x="26" y="14"/>
                    <a:pt x="26" y="14"/>
                  </a:cubicBezTo>
                  <a:cubicBezTo>
                    <a:pt x="26" y="14"/>
                    <a:pt x="11" y="13"/>
                    <a:pt x="6" y="11"/>
                  </a:cubicBezTo>
                  <a:cubicBezTo>
                    <a:pt x="2" y="10"/>
                    <a:pt x="0" y="1"/>
                    <a:pt x="0" y="1"/>
                  </a:cubicBezTo>
                  <a:lnTo>
                    <a:pt x="2"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4" name="Freeform 616">
              <a:extLst>
                <a:ext uri="{FF2B5EF4-FFF2-40B4-BE49-F238E27FC236}">
                  <a16:creationId xmlns:a16="http://schemas.microsoft.com/office/drawing/2014/main" id="{38CB5762-3680-4171-BAE0-BA801D93376F}"/>
                </a:ext>
              </a:extLst>
            </p:cNvPr>
            <p:cNvSpPr>
              <a:spLocks/>
            </p:cNvSpPr>
            <p:nvPr/>
          </p:nvSpPr>
          <p:spPr bwMode="auto">
            <a:xfrm>
              <a:off x="5081632" y="5709193"/>
              <a:ext cx="278352" cy="240147"/>
            </a:xfrm>
            <a:custGeom>
              <a:avLst/>
              <a:gdLst>
                <a:gd name="T0" fmla="*/ 13 w 111"/>
                <a:gd name="T1" fmla="*/ 94 h 96"/>
                <a:gd name="T2" fmla="*/ 33 w 111"/>
                <a:gd name="T3" fmla="*/ 75 h 96"/>
                <a:gd name="T4" fmla="*/ 35 w 111"/>
                <a:gd name="T5" fmla="*/ 70 h 96"/>
                <a:gd name="T6" fmla="*/ 35 w 111"/>
                <a:gd name="T7" fmla="*/ 70 h 96"/>
                <a:gd name="T8" fmla="*/ 37 w 111"/>
                <a:gd name="T9" fmla="*/ 65 h 96"/>
                <a:gd name="T10" fmla="*/ 107 w 111"/>
                <a:gd name="T11" fmla="*/ 6 h 96"/>
                <a:gd name="T12" fmla="*/ 108 w 111"/>
                <a:gd name="T13" fmla="*/ 7 h 96"/>
                <a:gd name="T14" fmla="*/ 110 w 111"/>
                <a:gd name="T15" fmla="*/ 7 h 96"/>
                <a:gd name="T16" fmla="*/ 110 w 111"/>
                <a:gd name="T17" fmla="*/ 7 h 96"/>
                <a:gd name="T18" fmla="*/ 110 w 111"/>
                <a:gd name="T19" fmla="*/ 5 h 96"/>
                <a:gd name="T20" fmla="*/ 106 w 111"/>
                <a:gd name="T21" fmla="*/ 0 h 96"/>
                <a:gd name="T22" fmla="*/ 104 w 111"/>
                <a:gd name="T23" fmla="*/ 0 h 96"/>
                <a:gd name="T24" fmla="*/ 104 w 111"/>
                <a:gd name="T25" fmla="*/ 0 h 96"/>
                <a:gd name="T26" fmla="*/ 104 w 111"/>
                <a:gd name="T27" fmla="*/ 2 h 96"/>
                <a:gd name="T28" fmla="*/ 104 w 111"/>
                <a:gd name="T29" fmla="*/ 3 h 96"/>
                <a:gd name="T30" fmla="*/ 35 w 111"/>
                <a:gd name="T31" fmla="*/ 62 h 96"/>
                <a:gd name="T32" fmla="*/ 30 w 111"/>
                <a:gd name="T33" fmla="*/ 64 h 96"/>
                <a:gd name="T34" fmla="*/ 25 w 111"/>
                <a:gd name="T35" fmla="*/ 65 h 96"/>
                <a:gd name="T36" fmla="*/ 2 w 111"/>
                <a:gd name="T37" fmla="*/ 82 h 96"/>
                <a:gd name="T38" fmla="*/ 2 w 111"/>
                <a:gd name="T39" fmla="*/ 88 h 96"/>
                <a:gd name="T40" fmla="*/ 6 w 111"/>
                <a:gd name="T41" fmla="*/ 94 h 96"/>
                <a:gd name="T42" fmla="*/ 13 w 111"/>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1" h="96">
                  <a:moveTo>
                    <a:pt x="13" y="94"/>
                  </a:moveTo>
                  <a:cubicBezTo>
                    <a:pt x="33" y="75"/>
                    <a:pt x="33" y="75"/>
                    <a:pt x="33" y="75"/>
                  </a:cubicBezTo>
                  <a:cubicBezTo>
                    <a:pt x="34" y="73"/>
                    <a:pt x="35" y="72"/>
                    <a:pt x="35" y="70"/>
                  </a:cubicBezTo>
                  <a:cubicBezTo>
                    <a:pt x="35" y="70"/>
                    <a:pt x="35" y="70"/>
                    <a:pt x="35" y="70"/>
                  </a:cubicBezTo>
                  <a:cubicBezTo>
                    <a:pt x="35" y="68"/>
                    <a:pt x="36" y="67"/>
                    <a:pt x="37" y="65"/>
                  </a:cubicBezTo>
                  <a:cubicBezTo>
                    <a:pt x="107" y="6"/>
                    <a:pt x="107" y="6"/>
                    <a:pt x="107" y="6"/>
                  </a:cubicBezTo>
                  <a:cubicBezTo>
                    <a:pt x="108" y="7"/>
                    <a:pt x="108" y="7"/>
                    <a:pt x="108" y="7"/>
                  </a:cubicBezTo>
                  <a:cubicBezTo>
                    <a:pt x="108" y="8"/>
                    <a:pt x="109" y="8"/>
                    <a:pt x="110" y="7"/>
                  </a:cubicBezTo>
                  <a:cubicBezTo>
                    <a:pt x="110" y="7"/>
                    <a:pt x="110" y="7"/>
                    <a:pt x="110" y="7"/>
                  </a:cubicBezTo>
                  <a:cubicBezTo>
                    <a:pt x="111" y="6"/>
                    <a:pt x="111" y="5"/>
                    <a:pt x="110" y="5"/>
                  </a:cubicBezTo>
                  <a:cubicBezTo>
                    <a:pt x="106" y="0"/>
                    <a:pt x="106" y="0"/>
                    <a:pt x="106" y="0"/>
                  </a:cubicBezTo>
                  <a:cubicBezTo>
                    <a:pt x="106" y="0"/>
                    <a:pt x="105" y="0"/>
                    <a:pt x="104" y="0"/>
                  </a:cubicBezTo>
                  <a:cubicBezTo>
                    <a:pt x="104" y="0"/>
                    <a:pt x="104" y="0"/>
                    <a:pt x="104" y="0"/>
                  </a:cubicBezTo>
                  <a:cubicBezTo>
                    <a:pt x="103" y="1"/>
                    <a:pt x="103" y="2"/>
                    <a:pt x="104" y="2"/>
                  </a:cubicBezTo>
                  <a:cubicBezTo>
                    <a:pt x="104" y="3"/>
                    <a:pt x="104" y="3"/>
                    <a:pt x="104" y="3"/>
                  </a:cubicBezTo>
                  <a:cubicBezTo>
                    <a:pt x="35" y="62"/>
                    <a:pt x="35" y="62"/>
                    <a:pt x="35" y="62"/>
                  </a:cubicBezTo>
                  <a:cubicBezTo>
                    <a:pt x="33" y="63"/>
                    <a:pt x="32" y="64"/>
                    <a:pt x="30" y="64"/>
                  </a:cubicBezTo>
                  <a:cubicBezTo>
                    <a:pt x="28" y="64"/>
                    <a:pt x="26" y="64"/>
                    <a:pt x="25" y="65"/>
                  </a:cubicBezTo>
                  <a:cubicBezTo>
                    <a:pt x="2" y="82"/>
                    <a:pt x="2" y="82"/>
                    <a:pt x="2" y="82"/>
                  </a:cubicBezTo>
                  <a:cubicBezTo>
                    <a:pt x="0" y="83"/>
                    <a:pt x="0" y="86"/>
                    <a:pt x="2"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5" name="Freeform 617">
              <a:extLst>
                <a:ext uri="{FF2B5EF4-FFF2-40B4-BE49-F238E27FC236}">
                  <a16:creationId xmlns:a16="http://schemas.microsoft.com/office/drawing/2014/main" id="{F492284E-D0D9-4DE2-9B83-1DF40DEB6C22}"/>
                </a:ext>
              </a:extLst>
            </p:cNvPr>
            <p:cNvSpPr>
              <a:spLocks/>
            </p:cNvSpPr>
            <p:nvPr/>
          </p:nvSpPr>
          <p:spPr bwMode="auto">
            <a:xfrm>
              <a:off x="5264472" y="5709193"/>
              <a:ext cx="276988" cy="240147"/>
            </a:xfrm>
            <a:custGeom>
              <a:avLst/>
              <a:gdLst>
                <a:gd name="T0" fmla="*/ 13 w 110"/>
                <a:gd name="T1" fmla="*/ 94 h 96"/>
                <a:gd name="T2" fmla="*/ 33 w 110"/>
                <a:gd name="T3" fmla="*/ 75 h 96"/>
                <a:gd name="T4" fmla="*/ 35 w 110"/>
                <a:gd name="T5" fmla="*/ 70 h 96"/>
                <a:gd name="T6" fmla="*/ 35 w 110"/>
                <a:gd name="T7" fmla="*/ 70 h 96"/>
                <a:gd name="T8" fmla="*/ 37 w 110"/>
                <a:gd name="T9" fmla="*/ 65 h 96"/>
                <a:gd name="T10" fmla="*/ 107 w 110"/>
                <a:gd name="T11" fmla="*/ 6 h 96"/>
                <a:gd name="T12" fmla="*/ 107 w 110"/>
                <a:gd name="T13" fmla="*/ 7 h 96"/>
                <a:gd name="T14" fmla="*/ 110 w 110"/>
                <a:gd name="T15" fmla="*/ 7 h 96"/>
                <a:gd name="T16" fmla="*/ 110 w 110"/>
                <a:gd name="T17" fmla="*/ 7 h 96"/>
                <a:gd name="T18" fmla="*/ 110 w 110"/>
                <a:gd name="T19" fmla="*/ 5 h 96"/>
                <a:gd name="T20" fmla="*/ 106 w 110"/>
                <a:gd name="T21" fmla="*/ 0 h 96"/>
                <a:gd name="T22" fmla="*/ 104 w 110"/>
                <a:gd name="T23" fmla="*/ 0 h 96"/>
                <a:gd name="T24" fmla="*/ 104 w 110"/>
                <a:gd name="T25" fmla="*/ 0 h 96"/>
                <a:gd name="T26" fmla="*/ 104 w 110"/>
                <a:gd name="T27" fmla="*/ 2 h 96"/>
                <a:gd name="T28" fmla="*/ 104 w 110"/>
                <a:gd name="T29" fmla="*/ 3 h 96"/>
                <a:gd name="T30" fmla="*/ 35 w 110"/>
                <a:gd name="T31" fmla="*/ 62 h 96"/>
                <a:gd name="T32" fmla="*/ 29 w 110"/>
                <a:gd name="T33" fmla="*/ 64 h 96"/>
                <a:gd name="T34" fmla="*/ 25 w 110"/>
                <a:gd name="T35" fmla="*/ 65 h 96"/>
                <a:gd name="T36" fmla="*/ 2 w 110"/>
                <a:gd name="T37" fmla="*/ 82 h 96"/>
                <a:gd name="T38" fmla="*/ 1 w 110"/>
                <a:gd name="T39" fmla="*/ 88 h 96"/>
                <a:gd name="T40" fmla="*/ 6 w 110"/>
                <a:gd name="T41" fmla="*/ 94 h 96"/>
                <a:gd name="T42" fmla="*/ 13 w 110"/>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 h="96">
                  <a:moveTo>
                    <a:pt x="13" y="94"/>
                  </a:moveTo>
                  <a:cubicBezTo>
                    <a:pt x="33" y="75"/>
                    <a:pt x="33" y="75"/>
                    <a:pt x="33" y="75"/>
                  </a:cubicBezTo>
                  <a:cubicBezTo>
                    <a:pt x="34" y="73"/>
                    <a:pt x="35" y="72"/>
                    <a:pt x="35" y="70"/>
                  </a:cubicBezTo>
                  <a:cubicBezTo>
                    <a:pt x="35" y="70"/>
                    <a:pt x="35" y="70"/>
                    <a:pt x="35" y="70"/>
                  </a:cubicBezTo>
                  <a:cubicBezTo>
                    <a:pt x="35" y="68"/>
                    <a:pt x="36" y="67"/>
                    <a:pt x="37" y="65"/>
                  </a:cubicBezTo>
                  <a:cubicBezTo>
                    <a:pt x="107" y="6"/>
                    <a:pt x="107" y="6"/>
                    <a:pt x="107" y="6"/>
                  </a:cubicBezTo>
                  <a:cubicBezTo>
                    <a:pt x="107" y="7"/>
                    <a:pt x="107" y="7"/>
                    <a:pt x="107" y="7"/>
                  </a:cubicBezTo>
                  <a:cubicBezTo>
                    <a:pt x="108" y="8"/>
                    <a:pt x="109" y="8"/>
                    <a:pt x="110" y="7"/>
                  </a:cubicBezTo>
                  <a:cubicBezTo>
                    <a:pt x="110" y="7"/>
                    <a:pt x="110" y="7"/>
                    <a:pt x="110" y="7"/>
                  </a:cubicBezTo>
                  <a:cubicBezTo>
                    <a:pt x="110" y="6"/>
                    <a:pt x="110" y="5"/>
                    <a:pt x="110" y="5"/>
                  </a:cubicBezTo>
                  <a:cubicBezTo>
                    <a:pt x="106" y="0"/>
                    <a:pt x="106" y="0"/>
                    <a:pt x="106" y="0"/>
                  </a:cubicBezTo>
                  <a:cubicBezTo>
                    <a:pt x="106" y="0"/>
                    <a:pt x="104" y="0"/>
                    <a:pt x="104" y="0"/>
                  </a:cubicBezTo>
                  <a:cubicBezTo>
                    <a:pt x="104" y="0"/>
                    <a:pt x="104" y="0"/>
                    <a:pt x="104" y="0"/>
                  </a:cubicBezTo>
                  <a:cubicBezTo>
                    <a:pt x="103" y="1"/>
                    <a:pt x="103" y="2"/>
                    <a:pt x="104" y="2"/>
                  </a:cubicBezTo>
                  <a:cubicBezTo>
                    <a:pt x="104" y="3"/>
                    <a:pt x="104" y="3"/>
                    <a:pt x="104" y="3"/>
                  </a:cubicBezTo>
                  <a:cubicBezTo>
                    <a:pt x="35" y="62"/>
                    <a:pt x="35" y="62"/>
                    <a:pt x="35" y="62"/>
                  </a:cubicBezTo>
                  <a:cubicBezTo>
                    <a:pt x="33" y="63"/>
                    <a:pt x="31" y="64"/>
                    <a:pt x="29" y="64"/>
                  </a:cubicBezTo>
                  <a:cubicBezTo>
                    <a:pt x="28" y="64"/>
                    <a:pt x="26" y="64"/>
                    <a:pt x="25" y="65"/>
                  </a:cubicBezTo>
                  <a:cubicBezTo>
                    <a:pt x="2" y="82"/>
                    <a:pt x="2" y="82"/>
                    <a:pt x="2" y="82"/>
                  </a:cubicBezTo>
                  <a:cubicBezTo>
                    <a:pt x="0" y="83"/>
                    <a:pt x="0" y="86"/>
                    <a:pt x="1"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6" name="Freeform 618">
              <a:extLst>
                <a:ext uri="{FF2B5EF4-FFF2-40B4-BE49-F238E27FC236}">
                  <a16:creationId xmlns:a16="http://schemas.microsoft.com/office/drawing/2014/main" id="{0EC341F2-B22F-4327-9A92-184DEF5E43FF}"/>
                </a:ext>
              </a:extLst>
            </p:cNvPr>
            <p:cNvSpPr>
              <a:spLocks/>
            </p:cNvSpPr>
            <p:nvPr/>
          </p:nvSpPr>
          <p:spPr bwMode="auto">
            <a:xfrm>
              <a:off x="5222173" y="5681904"/>
              <a:ext cx="69588" cy="66859"/>
            </a:xfrm>
            <a:custGeom>
              <a:avLst/>
              <a:gdLst>
                <a:gd name="T0" fmla="*/ 27 w 28"/>
                <a:gd name="T1" fmla="*/ 16 h 27"/>
                <a:gd name="T2" fmla="*/ 26 w 28"/>
                <a:gd name="T3" fmla="*/ 15 h 27"/>
                <a:gd name="T4" fmla="*/ 25 w 28"/>
                <a:gd name="T5" fmla="*/ 13 h 27"/>
                <a:gd name="T6" fmla="*/ 25 w 28"/>
                <a:gd name="T7" fmla="*/ 13 h 27"/>
                <a:gd name="T8" fmla="*/ 11 w 28"/>
                <a:gd name="T9" fmla="*/ 1 h 27"/>
                <a:gd name="T10" fmla="*/ 0 w 28"/>
                <a:gd name="T11" fmla="*/ 14 h 27"/>
                <a:gd name="T12" fmla="*/ 13 w 28"/>
                <a:gd name="T13" fmla="*/ 26 h 27"/>
                <a:gd name="T14" fmla="*/ 21 w 28"/>
                <a:gd name="T15" fmla="*/ 26 h 27"/>
                <a:gd name="T16" fmla="*/ 25 w 28"/>
                <a:gd name="T17" fmla="*/ 23 h 27"/>
                <a:gd name="T18" fmla="*/ 25 w 28"/>
                <a:gd name="T19" fmla="*/ 19 h 27"/>
                <a:gd name="T20" fmla="*/ 27 w 28"/>
                <a:gd name="T21" fmla="*/ 19 h 27"/>
                <a:gd name="T22" fmla="*/ 27 w 28"/>
                <a:gd name="T23" fmla="*/ 1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 h="27">
                  <a:moveTo>
                    <a:pt x="27" y="16"/>
                  </a:moveTo>
                  <a:cubicBezTo>
                    <a:pt x="26" y="15"/>
                    <a:pt x="26" y="15"/>
                    <a:pt x="26" y="15"/>
                  </a:cubicBezTo>
                  <a:cubicBezTo>
                    <a:pt x="25" y="14"/>
                    <a:pt x="25" y="14"/>
                    <a:pt x="25" y="13"/>
                  </a:cubicBezTo>
                  <a:cubicBezTo>
                    <a:pt x="25" y="13"/>
                    <a:pt x="25" y="13"/>
                    <a:pt x="25" y="13"/>
                  </a:cubicBezTo>
                  <a:cubicBezTo>
                    <a:pt x="24" y="6"/>
                    <a:pt x="18" y="0"/>
                    <a:pt x="11" y="1"/>
                  </a:cubicBezTo>
                  <a:cubicBezTo>
                    <a:pt x="4" y="2"/>
                    <a:pt x="0" y="8"/>
                    <a:pt x="0" y="14"/>
                  </a:cubicBezTo>
                  <a:cubicBezTo>
                    <a:pt x="0" y="21"/>
                    <a:pt x="6" y="27"/>
                    <a:pt x="13" y="26"/>
                  </a:cubicBezTo>
                  <a:cubicBezTo>
                    <a:pt x="15" y="26"/>
                    <a:pt x="18" y="26"/>
                    <a:pt x="21" y="26"/>
                  </a:cubicBezTo>
                  <a:cubicBezTo>
                    <a:pt x="23" y="26"/>
                    <a:pt x="25" y="25"/>
                    <a:pt x="25" y="23"/>
                  </a:cubicBezTo>
                  <a:cubicBezTo>
                    <a:pt x="25" y="21"/>
                    <a:pt x="25" y="20"/>
                    <a:pt x="25" y="19"/>
                  </a:cubicBezTo>
                  <a:cubicBezTo>
                    <a:pt x="27" y="19"/>
                    <a:pt x="27" y="19"/>
                    <a:pt x="27" y="19"/>
                  </a:cubicBezTo>
                  <a:cubicBezTo>
                    <a:pt x="28" y="18"/>
                    <a:pt x="28" y="17"/>
                    <a:pt x="27" y="16"/>
                  </a:cubicBezTo>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7" name="Freeform 619">
              <a:extLst>
                <a:ext uri="{FF2B5EF4-FFF2-40B4-BE49-F238E27FC236}">
                  <a16:creationId xmlns:a16="http://schemas.microsoft.com/office/drawing/2014/main" id="{0DB738B7-07EA-433B-A795-DB31A111CFC9}"/>
                </a:ext>
              </a:extLst>
            </p:cNvPr>
            <p:cNvSpPr>
              <a:spLocks/>
            </p:cNvSpPr>
            <p:nvPr/>
          </p:nvSpPr>
          <p:spPr bwMode="auto">
            <a:xfrm>
              <a:off x="5213986" y="5733754"/>
              <a:ext cx="58672" cy="30018"/>
            </a:xfrm>
            <a:custGeom>
              <a:avLst/>
              <a:gdLst>
                <a:gd name="T0" fmla="*/ 23 w 23"/>
                <a:gd name="T1" fmla="*/ 5 h 12"/>
                <a:gd name="T2" fmla="*/ 21 w 23"/>
                <a:gd name="T3" fmla="*/ 5 h 12"/>
                <a:gd name="T4" fmla="*/ 14 w 23"/>
                <a:gd name="T5" fmla="*/ 8 h 12"/>
                <a:gd name="T6" fmla="*/ 11 w 23"/>
                <a:gd name="T7" fmla="*/ 12 h 12"/>
                <a:gd name="T8" fmla="*/ 0 w 23"/>
                <a:gd name="T9" fmla="*/ 8 h 12"/>
                <a:gd name="T10" fmla="*/ 9 w 23"/>
                <a:gd name="T11" fmla="*/ 0 h 12"/>
                <a:gd name="T12" fmla="*/ 23 w 23"/>
                <a:gd name="T13" fmla="*/ 5 h 12"/>
              </a:gdLst>
              <a:ahLst/>
              <a:cxnLst>
                <a:cxn ang="0">
                  <a:pos x="T0" y="T1"/>
                </a:cxn>
                <a:cxn ang="0">
                  <a:pos x="T2" y="T3"/>
                </a:cxn>
                <a:cxn ang="0">
                  <a:pos x="T4" y="T5"/>
                </a:cxn>
                <a:cxn ang="0">
                  <a:pos x="T6" y="T7"/>
                </a:cxn>
                <a:cxn ang="0">
                  <a:pos x="T8" y="T9"/>
                </a:cxn>
                <a:cxn ang="0">
                  <a:pos x="T10" y="T11"/>
                </a:cxn>
                <a:cxn ang="0">
                  <a:pos x="T12" y="T13"/>
                </a:cxn>
              </a:cxnLst>
              <a:rect l="0" t="0" r="r" b="b"/>
              <a:pathLst>
                <a:path w="23" h="12">
                  <a:moveTo>
                    <a:pt x="23" y="5"/>
                  </a:moveTo>
                  <a:cubicBezTo>
                    <a:pt x="21" y="5"/>
                    <a:pt x="21" y="5"/>
                    <a:pt x="21" y="5"/>
                  </a:cubicBezTo>
                  <a:cubicBezTo>
                    <a:pt x="19" y="5"/>
                    <a:pt x="16" y="7"/>
                    <a:pt x="14" y="8"/>
                  </a:cubicBezTo>
                  <a:cubicBezTo>
                    <a:pt x="11" y="12"/>
                    <a:pt x="11" y="12"/>
                    <a:pt x="11" y="12"/>
                  </a:cubicBezTo>
                  <a:cubicBezTo>
                    <a:pt x="0" y="8"/>
                    <a:pt x="0" y="8"/>
                    <a:pt x="0" y="8"/>
                  </a:cubicBezTo>
                  <a:cubicBezTo>
                    <a:pt x="9" y="0"/>
                    <a:pt x="9" y="0"/>
                    <a:pt x="9" y="0"/>
                  </a:cubicBezTo>
                  <a:lnTo>
                    <a:pt x="23" y="5"/>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8" name="Freeform 620">
              <a:extLst>
                <a:ext uri="{FF2B5EF4-FFF2-40B4-BE49-F238E27FC236}">
                  <a16:creationId xmlns:a16="http://schemas.microsoft.com/office/drawing/2014/main" id="{306C0363-85AA-46A2-B5DC-BD361A4C7124}"/>
                </a:ext>
              </a:extLst>
            </p:cNvPr>
            <p:cNvSpPr>
              <a:spLocks/>
            </p:cNvSpPr>
            <p:nvPr/>
          </p:nvSpPr>
          <p:spPr bwMode="auto">
            <a:xfrm>
              <a:off x="5275387" y="5716015"/>
              <a:ext cx="4093" cy="5458"/>
            </a:xfrm>
            <a:custGeom>
              <a:avLst/>
              <a:gdLst>
                <a:gd name="T0" fmla="*/ 0 w 2"/>
                <a:gd name="T1" fmla="*/ 1 h 2"/>
                <a:gd name="T2" fmla="*/ 1 w 2"/>
                <a:gd name="T3" fmla="*/ 2 h 2"/>
                <a:gd name="T4" fmla="*/ 2 w 2"/>
                <a:gd name="T5" fmla="*/ 1 h 2"/>
                <a:gd name="T6" fmla="*/ 1 w 2"/>
                <a:gd name="T7" fmla="*/ 0 h 2"/>
                <a:gd name="T8" fmla="*/ 0 w 2"/>
                <a:gd name="T9" fmla="*/ 1 h 2"/>
              </a:gdLst>
              <a:ahLst/>
              <a:cxnLst>
                <a:cxn ang="0">
                  <a:pos x="T0" y="T1"/>
                </a:cxn>
                <a:cxn ang="0">
                  <a:pos x="T2" y="T3"/>
                </a:cxn>
                <a:cxn ang="0">
                  <a:pos x="T4" y="T5"/>
                </a:cxn>
                <a:cxn ang="0">
                  <a:pos x="T6" y="T7"/>
                </a:cxn>
                <a:cxn ang="0">
                  <a:pos x="T8" y="T9"/>
                </a:cxn>
              </a:cxnLst>
              <a:rect l="0" t="0" r="r" b="b"/>
              <a:pathLst>
                <a:path w="2" h="2">
                  <a:moveTo>
                    <a:pt x="0" y="1"/>
                  </a:moveTo>
                  <a:cubicBezTo>
                    <a:pt x="0" y="2"/>
                    <a:pt x="1" y="2"/>
                    <a:pt x="1" y="2"/>
                  </a:cubicBezTo>
                  <a:cubicBezTo>
                    <a:pt x="2" y="2"/>
                    <a:pt x="2" y="1"/>
                    <a:pt x="2" y="1"/>
                  </a:cubicBezTo>
                  <a:cubicBezTo>
                    <a:pt x="2" y="0"/>
                    <a:pt x="2" y="0"/>
                    <a:pt x="1" y="0"/>
                  </a:cubicBezTo>
                  <a:cubicBezTo>
                    <a:pt x="0" y="0"/>
                    <a:pt x="0" y="0"/>
                    <a:pt x="0"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9" name="Freeform 621">
              <a:extLst>
                <a:ext uri="{FF2B5EF4-FFF2-40B4-BE49-F238E27FC236}">
                  <a16:creationId xmlns:a16="http://schemas.microsoft.com/office/drawing/2014/main" id="{651B5F93-0251-4977-A81C-590011939DD8}"/>
                </a:ext>
              </a:extLst>
            </p:cNvPr>
            <p:cNvSpPr>
              <a:spLocks/>
            </p:cNvSpPr>
            <p:nvPr/>
          </p:nvSpPr>
          <p:spPr bwMode="auto">
            <a:xfrm>
              <a:off x="5219444" y="5673717"/>
              <a:ext cx="68224" cy="75046"/>
            </a:xfrm>
            <a:custGeom>
              <a:avLst/>
              <a:gdLst>
                <a:gd name="T0" fmla="*/ 26 w 27"/>
                <a:gd name="T1" fmla="*/ 25 h 30"/>
                <a:gd name="T2" fmla="*/ 26 w 27"/>
                <a:gd name="T3" fmla="*/ 23 h 30"/>
                <a:gd name="T4" fmla="*/ 26 w 27"/>
                <a:gd name="T5" fmla="*/ 23 h 30"/>
                <a:gd name="T6" fmla="*/ 26 w 27"/>
                <a:gd name="T7" fmla="*/ 22 h 30"/>
                <a:gd name="T8" fmla="*/ 23 w 27"/>
                <a:gd name="T9" fmla="*/ 23 h 30"/>
                <a:gd name="T10" fmla="*/ 22 w 27"/>
                <a:gd name="T11" fmla="*/ 24 h 30"/>
                <a:gd name="T12" fmla="*/ 20 w 27"/>
                <a:gd name="T13" fmla="*/ 24 h 30"/>
                <a:gd name="T14" fmla="*/ 18 w 27"/>
                <a:gd name="T15" fmla="*/ 23 h 30"/>
                <a:gd name="T16" fmla="*/ 17 w 27"/>
                <a:gd name="T17" fmla="*/ 22 h 30"/>
                <a:gd name="T18" fmla="*/ 15 w 27"/>
                <a:gd name="T19" fmla="*/ 18 h 30"/>
                <a:gd name="T20" fmla="*/ 15 w 27"/>
                <a:gd name="T21" fmla="*/ 16 h 30"/>
                <a:gd name="T22" fmla="*/ 17 w 27"/>
                <a:gd name="T23" fmla="*/ 12 h 30"/>
                <a:gd name="T24" fmla="*/ 21 w 27"/>
                <a:gd name="T25" fmla="*/ 7 h 30"/>
                <a:gd name="T26" fmla="*/ 27 w 27"/>
                <a:gd name="T27" fmla="*/ 2 h 30"/>
                <a:gd name="T28" fmla="*/ 16 w 27"/>
                <a:gd name="T29" fmla="*/ 3 h 30"/>
                <a:gd name="T30" fmla="*/ 19 w 27"/>
                <a:gd name="T31" fmla="*/ 0 h 30"/>
                <a:gd name="T32" fmla="*/ 15 w 27"/>
                <a:gd name="T33" fmla="*/ 2 h 30"/>
                <a:gd name="T34" fmla="*/ 5 w 27"/>
                <a:gd name="T35" fmla="*/ 7 h 30"/>
                <a:gd name="T36" fmla="*/ 4 w 27"/>
                <a:gd name="T37" fmla="*/ 8 h 30"/>
                <a:gd name="T38" fmla="*/ 1 w 27"/>
                <a:gd name="T39" fmla="*/ 16 h 30"/>
                <a:gd name="T40" fmla="*/ 5 w 27"/>
                <a:gd name="T41" fmla="*/ 26 h 30"/>
                <a:gd name="T42" fmla="*/ 11 w 27"/>
                <a:gd name="T43" fmla="*/ 21 h 30"/>
                <a:gd name="T44" fmla="*/ 9 w 27"/>
                <a:gd name="T45" fmla="*/ 19 h 30"/>
                <a:gd name="T46" fmla="*/ 9 w 27"/>
                <a:gd name="T47" fmla="*/ 18 h 30"/>
                <a:gd name="T48" fmla="*/ 10 w 27"/>
                <a:gd name="T49" fmla="*/ 16 h 30"/>
                <a:gd name="T50" fmla="*/ 13 w 27"/>
                <a:gd name="T51" fmla="*/ 17 h 30"/>
                <a:gd name="T52" fmla="*/ 14 w 27"/>
                <a:gd name="T53" fmla="*/ 21 h 30"/>
                <a:gd name="T54" fmla="*/ 15 w 27"/>
                <a:gd name="T55" fmla="*/ 27 h 30"/>
                <a:gd name="T56" fmla="*/ 16 w 27"/>
                <a:gd name="T57" fmla="*/ 28 h 30"/>
                <a:gd name="T58" fmla="*/ 20 w 27"/>
                <a:gd name="T59" fmla="*/ 29 h 30"/>
                <a:gd name="T60" fmla="*/ 20 w 27"/>
                <a:gd name="T61" fmla="*/ 30 h 30"/>
                <a:gd name="T62" fmla="*/ 23 w 27"/>
                <a:gd name="T63" fmla="*/ 29 h 30"/>
                <a:gd name="T64" fmla="*/ 26 w 27"/>
                <a:gd name="T65" fmla="*/ 27 h 30"/>
                <a:gd name="T66" fmla="*/ 26 w 27"/>
                <a:gd name="T67" fmla="*/ 26 h 30"/>
                <a:gd name="T68" fmla="*/ 26 w 27"/>
                <a:gd name="T69" fmla="*/ 2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 h="30">
                  <a:moveTo>
                    <a:pt x="26" y="25"/>
                  </a:moveTo>
                  <a:cubicBezTo>
                    <a:pt x="26" y="23"/>
                    <a:pt x="26" y="23"/>
                    <a:pt x="26" y="23"/>
                  </a:cubicBezTo>
                  <a:cubicBezTo>
                    <a:pt x="26" y="23"/>
                    <a:pt x="26" y="23"/>
                    <a:pt x="26" y="23"/>
                  </a:cubicBezTo>
                  <a:cubicBezTo>
                    <a:pt x="26" y="22"/>
                    <a:pt x="26" y="22"/>
                    <a:pt x="26" y="22"/>
                  </a:cubicBezTo>
                  <a:cubicBezTo>
                    <a:pt x="25" y="22"/>
                    <a:pt x="23" y="22"/>
                    <a:pt x="23" y="23"/>
                  </a:cubicBezTo>
                  <a:cubicBezTo>
                    <a:pt x="22" y="24"/>
                    <a:pt x="22" y="24"/>
                    <a:pt x="22" y="24"/>
                  </a:cubicBezTo>
                  <a:cubicBezTo>
                    <a:pt x="21" y="24"/>
                    <a:pt x="20" y="24"/>
                    <a:pt x="20" y="24"/>
                  </a:cubicBezTo>
                  <a:cubicBezTo>
                    <a:pt x="18" y="23"/>
                    <a:pt x="18" y="23"/>
                    <a:pt x="18" y="23"/>
                  </a:cubicBezTo>
                  <a:cubicBezTo>
                    <a:pt x="17" y="23"/>
                    <a:pt x="17" y="23"/>
                    <a:pt x="17" y="22"/>
                  </a:cubicBezTo>
                  <a:cubicBezTo>
                    <a:pt x="15" y="18"/>
                    <a:pt x="15" y="18"/>
                    <a:pt x="15" y="18"/>
                  </a:cubicBezTo>
                  <a:cubicBezTo>
                    <a:pt x="15" y="16"/>
                    <a:pt x="15" y="16"/>
                    <a:pt x="15" y="16"/>
                  </a:cubicBezTo>
                  <a:cubicBezTo>
                    <a:pt x="15" y="15"/>
                    <a:pt x="14" y="13"/>
                    <a:pt x="17" y="12"/>
                  </a:cubicBezTo>
                  <a:cubicBezTo>
                    <a:pt x="21" y="10"/>
                    <a:pt x="21" y="7"/>
                    <a:pt x="21" y="7"/>
                  </a:cubicBezTo>
                  <a:cubicBezTo>
                    <a:pt x="21" y="7"/>
                    <a:pt x="25" y="6"/>
                    <a:pt x="27" y="2"/>
                  </a:cubicBezTo>
                  <a:cubicBezTo>
                    <a:pt x="16" y="3"/>
                    <a:pt x="16" y="3"/>
                    <a:pt x="16" y="3"/>
                  </a:cubicBezTo>
                  <a:cubicBezTo>
                    <a:pt x="18" y="2"/>
                    <a:pt x="19" y="0"/>
                    <a:pt x="19" y="0"/>
                  </a:cubicBezTo>
                  <a:cubicBezTo>
                    <a:pt x="15" y="2"/>
                    <a:pt x="15" y="2"/>
                    <a:pt x="15" y="2"/>
                  </a:cubicBezTo>
                  <a:cubicBezTo>
                    <a:pt x="11" y="3"/>
                    <a:pt x="8" y="4"/>
                    <a:pt x="5" y="7"/>
                  </a:cubicBezTo>
                  <a:cubicBezTo>
                    <a:pt x="4" y="8"/>
                    <a:pt x="4" y="8"/>
                    <a:pt x="4" y="8"/>
                  </a:cubicBezTo>
                  <a:cubicBezTo>
                    <a:pt x="2" y="10"/>
                    <a:pt x="1" y="13"/>
                    <a:pt x="1" y="16"/>
                  </a:cubicBezTo>
                  <a:cubicBezTo>
                    <a:pt x="1" y="16"/>
                    <a:pt x="0" y="23"/>
                    <a:pt x="5" y="26"/>
                  </a:cubicBezTo>
                  <a:cubicBezTo>
                    <a:pt x="8" y="25"/>
                    <a:pt x="10" y="23"/>
                    <a:pt x="11" y="21"/>
                  </a:cubicBezTo>
                  <a:cubicBezTo>
                    <a:pt x="10" y="21"/>
                    <a:pt x="9" y="20"/>
                    <a:pt x="9" y="19"/>
                  </a:cubicBezTo>
                  <a:cubicBezTo>
                    <a:pt x="9" y="18"/>
                    <a:pt x="9" y="18"/>
                    <a:pt x="9" y="18"/>
                  </a:cubicBezTo>
                  <a:cubicBezTo>
                    <a:pt x="9" y="17"/>
                    <a:pt x="9" y="16"/>
                    <a:pt x="10" y="16"/>
                  </a:cubicBezTo>
                  <a:cubicBezTo>
                    <a:pt x="12" y="15"/>
                    <a:pt x="13" y="16"/>
                    <a:pt x="13" y="17"/>
                  </a:cubicBezTo>
                  <a:cubicBezTo>
                    <a:pt x="14" y="21"/>
                    <a:pt x="14" y="21"/>
                    <a:pt x="14" y="21"/>
                  </a:cubicBezTo>
                  <a:cubicBezTo>
                    <a:pt x="15" y="27"/>
                    <a:pt x="15" y="27"/>
                    <a:pt x="15" y="27"/>
                  </a:cubicBezTo>
                  <a:cubicBezTo>
                    <a:pt x="15" y="27"/>
                    <a:pt x="15" y="28"/>
                    <a:pt x="16" y="28"/>
                  </a:cubicBezTo>
                  <a:cubicBezTo>
                    <a:pt x="20" y="29"/>
                    <a:pt x="20" y="29"/>
                    <a:pt x="20" y="29"/>
                  </a:cubicBezTo>
                  <a:cubicBezTo>
                    <a:pt x="20" y="30"/>
                    <a:pt x="20" y="30"/>
                    <a:pt x="20" y="30"/>
                  </a:cubicBezTo>
                  <a:cubicBezTo>
                    <a:pt x="23" y="29"/>
                    <a:pt x="23" y="29"/>
                    <a:pt x="23" y="29"/>
                  </a:cubicBezTo>
                  <a:cubicBezTo>
                    <a:pt x="24" y="29"/>
                    <a:pt x="26" y="28"/>
                    <a:pt x="26" y="27"/>
                  </a:cubicBezTo>
                  <a:cubicBezTo>
                    <a:pt x="26" y="26"/>
                    <a:pt x="26" y="26"/>
                    <a:pt x="26" y="26"/>
                  </a:cubicBezTo>
                  <a:cubicBezTo>
                    <a:pt x="26" y="26"/>
                    <a:pt x="26" y="26"/>
                    <a:pt x="26" y="25"/>
                  </a:cubicBezTo>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0" name="Freeform 622">
              <a:extLst>
                <a:ext uri="{FF2B5EF4-FFF2-40B4-BE49-F238E27FC236}">
                  <a16:creationId xmlns:a16="http://schemas.microsoft.com/office/drawing/2014/main" id="{1479B223-1A8A-4D76-A0DA-28691AC894BB}"/>
                </a:ext>
              </a:extLst>
            </p:cNvPr>
            <p:cNvSpPr>
              <a:spLocks/>
            </p:cNvSpPr>
            <p:nvPr/>
          </p:nvSpPr>
          <p:spPr bwMode="auto">
            <a:xfrm>
              <a:off x="5269929" y="5709193"/>
              <a:ext cx="12280" cy="6822"/>
            </a:xfrm>
            <a:custGeom>
              <a:avLst/>
              <a:gdLst>
                <a:gd name="T0" fmla="*/ 0 w 5"/>
                <a:gd name="T1" fmla="*/ 3 h 3"/>
                <a:gd name="T2" fmla="*/ 0 w 5"/>
                <a:gd name="T3" fmla="*/ 3 h 3"/>
                <a:gd name="T4" fmla="*/ 0 w 5"/>
                <a:gd name="T5" fmla="*/ 2 h 3"/>
                <a:gd name="T6" fmla="*/ 4 w 5"/>
                <a:gd name="T7" fmla="*/ 1 h 3"/>
                <a:gd name="T8" fmla="*/ 5 w 5"/>
                <a:gd name="T9" fmla="*/ 1 h 3"/>
                <a:gd name="T10" fmla="*/ 4 w 5"/>
                <a:gd name="T11" fmla="*/ 2 h 3"/>
                <a:gd name="T12" fmla="*/ 1 w 5"/>
                <a:gd name="T13" fmla="*/ 3 h 3"/>
                <a:gd name="T14" fmla="*/ 0 w 5"/>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
                  <a:moveTo>
                    <a:pt x="0" y="3"/>
                  </a:moveTo>
                  <a:cubicBezTo>
                    <a:pt x="0" y="3"/>
                    <a:pt x="0" y="3"/>
                    <a:pt x="0" y="3"/>
                  </a:cubicBezTo>
                  <a:cubicBezTo>
                    <a:pt x="0" y="2"/>
                    <a:pt x="0" y="2"/>
                    <a:pt x="0" y="2"/>
                  </a:cubicBezTo>
                  <a:cubicBezTo>
                    <a:pt x="1" y="1"/>
                    <a:pt x="3" y="0"/>
                    <a:pt x="4" y="1"/>
                  </a:cubicBezTo>
                  <a:cubicBezTo>
                    <a:pt x="5" y="1"/>
                    <a:pt x="5" y="1"/>
                    <a:pt x="5" y="1"/>
                  </a:cubicBezTo>
                  <a:cubicBezTo>
                    <a:pt x="5" y="2"/>
                    <a:pt x="4" y="2"/>
                    <a:pt x="4" y="2"/>
                  </a:cubicBezTo>
                  <a:cubicBezTo>
                    <a:pt x="2" y="1"/>
                    <a:pt x="1" y="3"/>
                    <a:pt x="1" y="3"/>
                  </a:cubicBezTo>
                  <a:cubicBezTo>
                    <a:pt x="1" y="3"/>
                    <a:pt x="0" y="3"/>
                    <a:pt x="0" y="3"/>
                  </a:cubicBezTo>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1" name="Freeform 623">
              <a:extLst>
                <a:ext uri="{FF2B5EF4-FFF2-40B4-BE49-F238E27FC236}">
                  <a16:creationId xmlns:a16="http://schemas.microsoft.com/office/drawing/2014/main" id="{18700B31-5217-4754-A120-7CD5C898615B}"/>
                </a:ext>
              </a:extLst>
            </p:cNvPr>
            <p:cNvSpPr>
              <a:spLocks/>
            </p:cNvSpPr>
            <p:nvPr/>
          </p:nvSpPr>
          <p:spPr bwMode="auto">
            <a:xfrm>
              <a:off x="5432302" y="5676446"/>
              <a:ext cx="70953" cy="75046"/>
            </a:xfrm>
            <a:custGeom>
              <a:avLst/>
              <a:gdLst>
                <a:gd name="T0" fmla="*/ 27 w 28"/>
                <a:gd name="T1" fmla="*/ 16 h 30"/>
                <a:gd name="T2" fmla="*/ 26 w 28"/>
                <a:gd name="T3" fmla="*/ 13 h 30"/>
                <a:gd name="T4" fmla="*/ 25 w 28"/>
                <a:gd name="T5" fmla="*/ 12 h 30"/>
                <a:gd name="T6" fmla="*/ 11 w 28"/>
                <a:gd name="T7" fmla="*/ 0 h 30"/>
                <a:gd name="T8" fmla="*/ 0 w 28"/>
                <a:gd name="T9" fmla="*/ 11 h 30"/>
                <a:gd name="T10" fmla="*/ 3 w 28"/>
                <a:gd name="T11" fmla="*/ 21 h 30"/>
                <a:gd name="T12" fmla="*/ 0 w 28"/>
                <a:gd name="T13" fmla="*/ 25 h 30"/>
                <a:gd name="T14" fmla="*/ 7 w 28"/>
                <a:gd name="T15" fmla="*/ 30 h 30"/>
                <a:gd name="T16" fmla="*/ 10 w 28"/>
                <a:gd name="T17" fmla="*/ 28 h 30"/>
                <a:gd name="T18" fmla="*/ 15 w 28"/>
                <a:gd name="T19" fmla="*/ 25 h 30"/>
                <a:gd name="T20" fmla="*/ 17 w 28"/>
                <a:gd name="T21" fmla="*/ 25 h 30"/>
                <a:gd name="T22" fmla="*/ 20 w 28"/>
                <a:gd name="T23" fmla="*/ 25 h 30"/>
                <a:gd name="T24" fmla="*/ 24 w 28"/>
                <a:gd name="T25" fmla="*/ 22 h 30"/>
                <a:gd name="T26" fmla="*/ 25 w 28"/>
                <a:gd name="T27" fmla="*/ 18 h 30"/>
                <a:gd name="T28" fmla="*/ 26 w 28"/>
                <a:gd name="T29" fmla="*/ 18 h 30"/>
                <a:gd name="T30" fmla="*/ 27 w 28"/>
                <a:gd name="T31" fmla="*/ 1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 h="30">
                  <a:moveTo>
                    <a:pt x="27" y="16"/>
                  </a:moveTo>
                  <a:cubicBezTo>
                    <a:pt x="26" y="13"/>
                    <a:pt x="26" y="13"/>
                    <a:pt x="26" y="13"/>
                  </a:cubicBezTo>
                  <a:cubicBezTo>
                    <a:pt x="25" y="13"/>
                    <a:pt x="25" y="12"/>
                    <a:pt x="25" y="12"/>
                  </a:cubicBezTo>
                  <a:cubicBezTo>
                    <a:pt x="25" y="9"/>
                    <a:pt x="23" y="0"/>
                    <a:pt x="11" y="0"/>
                  </a:cubicBezTo>
                  <a:cubicBezTo>
                    <a:pt x="6" y="0"/>
                    <a:pt x="1" y="6"/>
                    <a:pt x="0" y="11"/>
                  </a:cubicBezTo>
                  <a:cubicBezTo>
                    <a:pt x="0" y="15"/>
                    <a:pt x="1" y="18"/>
                    <a:pt x="3" y="21"/>
                  </a:cubicBezTo>
                  <a:cubicBezTo>
                    <a:pt x="0" y="25"/>
                    <a:pt x="0" y="25"/>
                    <a:pt x="0" y="25"/>
                  </a:cubicBezTo>
                  <a:cubicBezTo>
                    <a:pt x="7" y="30"/>
                    <a:pt x="7" y="30"/>
                    <a:pt x="7" y="30"/>
                  </a:cubicBezTo>
                  <a:cubicBezTo>
                    <a:pt x="10" y="28"/>
                    <a:pt x="10" y="28"/>
                    <a:pt x="10" y="28"/>
                  </a:cubicBezTo>
                  <a:cubicBezTo>
                    <a:pt x="11" y="26"/>
                    <a:pt x="13" y="25"/>
                    <a:pt x="15" y="25"/>
                  </a:cubicBezTo>
                  <a:cubicBezTo>
                    <a:pt x="17" y="25"/>
                    <a:pt x="17" y="25"/>
                    <a:pt x="17" y="25"/>
                  </a:cubicBezTo>
                  <a:cubicBezTo>
                    <a:pt x="20" y="25"/>
                    <a:pt x="20" y="25"/>
                    <a:pt x="20" y="25"/>
                  </a:cubicBezTo>
                  <a:cubicBezTo>
                    <a:pt x="22" y="25"/>
                    <a:pt x="24" y="24"/>
                    <a:pt x="24" y="22"/>
                  </a:cubicBezTo>
                  <a:cubicBezTo>
                    <a:pt x="24" y="21"/>
                    <a:pt x="24" y="19"/>
                    <a:pt x="25" y="18"/>
                  </a:cubicBezTo>
                  <a:cubicBezTo>
                    <a:pt x="26" y="18"/>
                    <a:pt x="26" y="18"/>
                    <a:pt x="26" y="18"/>
                  </a:cubicBezTo>
                  <a:cubicBezTo>
                    <a:pt x="27" y="18"/>
                    <a:pt x="28" y="17"/>
                    <a:pt x="27" y="16"/>
                  </a:cubicBezTo>
                </a:path>
              </a:pathLst>
            </a:custGeom>
            <a:solidFill>
              <a:srgbClr val="725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2" name="Oval 624">
              <a:extLst>
                <a:ext uri="{FF2B5EF4-FFF2-40B4-BE49-F238E27FC236}">
                  <a16:creationId xmlns:a16="http://schemas.microsoft.com/office/drawing/2014/main" id="{72ECEBAC-9765-4020-8564-71308AC53637}"/>
                </a:ext>
              </a:extLst>
            </p:cNvPr>
            <p:cNvSpPr>
              <a:spLocks noChangeArrowheads="1"/>
            </p:cNvSpPr>
            <p:nvPr/>
          </p:nvSpPr>
          <p:spPr bwMode="auto">
            <a:xfrm>
              <a:off x="5482787" y="5706464"/>
              <a:ext cx="5458" cy="54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3" name="Freeform 625">
              <a:extLst>
                <a:ext uri="{FF2B5EF4-FFF2-40B4-BE49-F238E27FC236}">
                  <a16:creationId xmlns:a16="http://schemas.microsoft.com/office/drawing/2014/main" id="{297F9B9B-E521-47DD-B6B5-DA65021B2E8D}"/>
                </a:ext>
              </a:extLst>
            </p:cNvPr>
            <p:cNvSpPr>
              <a:spLocks/>
            </p:cNvSpPr>
            <p:nvPr/>
          </p:nvSpPr>
          <p:spPr bwMode="auto">
            <a:xfrm>
              <a:off x="5482787" y="5721473"/>
              <a:ext cx="10916" cy="8187"/>
            </a:xfrm>
            <a:custGeom>
              <a:avLst/>
              <a:gdLst>
                <a:gd name="T0" fmla="*/ 4 w 4"/>
                <a:gd name="T1" fmla="*/ 1 h 3"/>
                <a:gd name="T2" fmla="*/ 0 w 4"/>
                <a:gd name="T3" fmla="*/ 0 h 3"/>
                <a:gd name="T4" fmla="*/ 4 w 4"/>
                <a:gd name="T5" fmla="*/ 3 h 3"/>
                <a:gd name="T6" fmla="*/ 4 w 4"/>
                <a:gd name="T7" fmla="*/ 1 h 3"/>
              </a:gdLst>
              <a:ahLst/>
              <a:cxnLst>
                <a:cxn ang="0">
                  <a:pos x="T0" y="T1"/>
                </a:cxn>
                <a:cxn ang="0">
                  <a:pos x="T2" y="T3"/>
                </a:cxn>
                <a:cxn ang="0">
                  <a:pos x="T4" y="T5"/>
                </a:cxn>
                <a:cxn ang="0">
                  <a:pos x="T6" y="T7"/>
                </a:cxn>
              </a:cxnLst>
              <a:rect l="0" t="0" r="r" b="b"/>
              <a:pathLst>
                <a:path w="4" h="3">
                  <a:moveTo>
                    <a:pt x="4" y="1"/>
                  </a:moveTo>
                  <a:cubicBezTo>
                    <a:pt x="0" y="0"/>
                    <a:pt x="0" y="0"/>
                    <a:pt x="0" y="0"/>
                  </a:cubicBezTo>
                  <a:cubicBezTo>
                    <a:pt x="0" y="0"/>
                    <a:pt x="1" y="3"/>
                    <a:pt x="4" y="3"/>
                  </a:cubicBezTo>
                  <a:cubicBezTo>
                    <a:pt x="4" y="3"/>
                    <a:pt x="4" y="1"/>
                    <a:pt x="4" y="1"/>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4" name="Freeform 626">
              <a:extLst>
                <a:ext uri="{FF2B5EF4-FFF2-40B4-BE49-F238E27FC236}">
                  <a16:creationId xmlns:a16="http://schemas.microsoft.com/office/drawing/2014/main" id="{15ED4B60-2307-4F3A-A7E3-54AD6A833B1B}"/>
                </a:ext>
              </a:extLst>
            </p:cNvPr>
            <p:cNvSpPr>
              <a:spLocks/>
            </p:cNvSpPr>
            <p:nvPr/>
          </p:nvSpPr>
          <p:spPr bwMode="auto">
            <a:xfrm>
              <a:off x="5478694" y="5698277"/>
              <a:ext cx="12280" cy="5458"/>
            </a:xfrm>
            <a:custGeom>
              <a:avLst/>
              <a:gdLst>
                <a:gd name="T0" fmla="*/ 0 w 5"/>
                <a:gd name="T1" fmla="*/ 2 h 2"/>
                <a:gd name="T2" fmla="*/ 5 w 5"/>
                <a:gd name="T3" fmla="*/ 1 h 2"/>
              </a:gdLst>
              <a:ahLst/>
              <a:cxnLst>
                <a:cxn ang="0">
                  <a:pos x="T0" y="T1"/>
                </a:cxn>
                <a:cxn ang="0">
                  <a:pos x="T2" y="T3"/>
                </a:cxn>
              </a:cxnLst>
              <a:rect l="0" t="0" r="r" b="b"/>
              <a:pathLst>
                <a:path w="5" h="2">
                  <a:moveTo>
                    <a:pt x="0" y="2"/>
                  </a:moveTo>
                  <a:cubicBezTo>
                    <a:pt x="0" y="2"/>
                    <a:pt x="2" y="0"/>
                    <a:pt x="5" y="1"/>
                  </a:cubicBezTo>
                </a:path>
              </a:pathLst>
            </a:custGeom>
            <a:noFill/>
            <a:ln w="17463" cap="rnd">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5" name="Freeform 627">
              <a:extLst>
                <a:ext uri="{FF2B5EF4-FFF2-40B4-BE49-F238E27FC236}">
                  <a16:creationId xmlns:a16="http://schemas.microsoft.com/office/drawing/2014/main" id="{08802EC8-0443-4331-BF8F-A885105F2832}"/>
                </a:ext>
              </a:extLst>
            </p:cNvPr>
            <p:cNvSpPr>
              <a:spLocks/>
            </p:cNvSpPr>
            <p:nvPr/>
          </p:nvSpPr>
          <p:spPr bwMode="auto">
            <a:xfrm>
              <a:off x="5413199" y="5668259"/>
              <a:ext cx="80504" cy="65495"/>
            </a:xfrm>
            <a:custGeom>
              <a:avLst/>
              <a:gdLst>
                <a:gd name="T0" fmla="*/ 18 w 32"/>
                <a:gd name="T1" fmla="*/ 2 h 26"/>
                <a:gd name="T2" fmla="*/ 7 w 32"/>
                <a:gd name="T3" fmla="*/ 24 h 26"/>
                <a:gd name="T4" fmla="*/ 19 w 32"/>
                <a:gd name="T5" fmla="*/ 18 h 26"/>
                <a:gd name="T6" fmla="*/ 17 w 32"/>
                <a:gd name="T7" fmla="*/ 15 h 26"/>
                <a:gd name="T8" fmla="*/ 17 w 32"/>
                <a:gd name="T9" fmla="*/ 14 h 26"/>
                <a:gd name="T10" fmla="*/ 19 w 32"/>
                <a:gd name="T11" fmla="*/ 12 h 26"/>
                <a:gd name="T12" fmla="*/ 21 w 32"/>
                <a:gd name="T13" fmla="*/ 14 h 26"/>
                <a:gd name="T14" fmla="*/ 21 w 32"/>
                <a:gd name="T15" fmla="*/ 15 h 26"/>
                <a:gd name="T16" fmla="*/ 25 w 32"/>
                <a:gd name="T17" fmla="*/ 11 h 26"/>
                <a:gd name="T18" fmla="*/ 31 w 32"/>
                <a:gd name="T19" fmla="*/ 8 h 26"/>
                <a:gd name="T20" fmla="*/ 18 w 32"/>
                <a:gd name="T21" fmla="*/ 2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26">
                  <a:moveTo>
                    <a:pt x="18" y="2"/>
                  </a:moveTo>
                  <a:cubicBezTo>
                    <a:pt x="10" y="5"/>
                    <a:pt x="0" y="22"/>
                    <a:pt x="7" y="24"/>
                  </a:cubicBezTo>
                  <a:cubicBezTo>
                    <a:pt x="13" y="26"/>
                    <a:pt x="18" y="22"/>
                    <a:pt x="19" y="18"/>
                  </a:cubicBezTo>
                  <a:cubicBezTo>
                    <a:pt x="18" y="18"/>
                    <a:pt x="17" y="17"/>
                    <a:pt x="17" y="15"/>
                  </a:cubicBezTo>
                  <a:cubicBezTo>
                    <a:pt x="17" y="14"/>
                    <a:pt x="17" y="14"/>
                    <a:pt x="17" y="14"/>
                  </a:cubicBezTo>
                  <a:cubicBezTo>
                    <a:pt x="17" y="13"/>
                    <a:pt x="18" y="12"/>
                    <a:pt x="19" y="12"/>
                  </a:cubicBezTo>
                  <a:cubicBezTo>
                    <a:pt x="20" y="12"/>
                    <a:pt x="21" y="13"/>
                    <a:pt x="21" y="14"/>
                  </a:cubicBezTo>
                  <a:cubicBezTo>
                    <a:pt x="21" y="15"/>
                    <a:pt x="21" y="15"/>
                    <a:pt x="21" y="15"/>
                  </a:cubicBezTo>
                  <a:cubicBezTo>
                    <a:pt x="22" y="14"/>
                    <a:pt x="24" y="13"/>
                    <a:pt x="25" y="11"/>
                  </a:cubicBezTo>
                  <a:cubicBezTo>
                    <a:pt x="28" y="12"/>
                    <a:pt x="31" y="10"/>
                    <a:pt x="31" y="8"/>
                  </a:cubicBezTo>
                  <a:cubicBezTo>
                    <a:pt x="32" y="4"/>
                    <a:pt x="25" y="0"/>
                    <a:pt x="18" y="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6" name="Freeform 628">
              <a:extLst>
                <a:ext uri="{FF2B5EF4-FFF2-40B4-BE49-F238E27FC236}">
                  <a16:creationId xmlns:a16="http://schemas.microsoft.com/office/drawing/2014/main" id="{3F9BE790-1F25-4234-8E8A-DD8F539A3FA4}"/>
                </a:ext>
              </a:extLst>
            </p:cNvPr>
            <p:cNvSpPr>
              <a:spLocks/>
            </p:cNvSpPr>
            <p:nvPr/>
          </p:nvSpPr>
          <p:spPr bwMode="auto">
            <a:xfrm>
              <a:off x="5046156" y="5666894"/>
              <a:ext cx="77775" cy="79139"/>
            </a:xfrm>
            <a:custGeom>
              <a:avLst/>
              <a:gdLst>
                <a:gd name="T0" fmla="*/ 30 w 31"/>
                <a:gd name="T1" fmla="*/ 16 h 32"/>
                <a:gd name="T2" fmla="*/ 29 w 31"/>
                <a:gd name="T3" fmla="*/ 15 h 32"/>
                <a:gd name="T4" fmla="*/ 29 w 31"/>
                <a:gd name="T5" fmla="*/ 14 h 32"/>
                <a:gd name="T6" fmla="*/ 29 w 31"/>
                <a:gd name="T7" fmla="*/ 13 h 32"/>
                <a:gd name="T8" fmla="*/ 15 w 31"/>
                <a:gd name="T9" fmla="*/ 1 h 32"/>
                <a:gd name="T10" fmla="*/ 4 w 31"/>
                <a:gd name="T11" fmla="*/ 13 h 32"/>
                <a:gd name="T12" fmla="*/ 7 w 31"/>
                <a:gd name="T13" fmla="*/ 22 h 32"/>
                <a:gd name="T14" fmla="*/ 0 w 31"/>
                <a:gd name="T15" fmla="*/ 27 h 32"/>
                <a:gd name="T16" fmla="*/ 10 w 31"/>
                <a:gd name="T17" fmla="*/ 32 h 32"/>
                <a:gd name="T18" fmla="*/ 14 w 31"/>
                <a:gd name="T19" fmla="*/ 29 h 32"/>
                <a:gd name="T20" fmla="*/ 21 w 31"/>
                <a:gd name="T21" fmla="*/ 26 h 32"/>
                <a:gd name="T22" fmla="*/ 23 w 31"/>
                <a:gd name="T23" fmla="*/ 26 h 32"/>
                <a:gd name="T24" fmla="*/ 23 w 31"/>
                <a:gd name="T25" fmla="*/ 26 h 32"/>
                <a:gd name="T26" fmla="*/ 24 w 31"/>
                <a:gd name="T27" fmla="*/ 26 h 32"/>
                <a:gd name="T28" fmla="*/ 28 w 31"/>
                <a:gd name="T29" fmla="*/ 23 h 32"/>
                <a:gd name="T30" fmla="*/ 28 w 31"/>
                <a:gd name="T31" fmla="*/ 19 h 32"/>
                <a:gd name="T32" fmla="*/ 29 w 31"/>
                <a:gd name="T33" fmla="*/ 19 h 32"/>
                <a:gd name="T34" fmla="*/ 30 w 31"/>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 h="32">
                  <a:moveTo>
                    <a:pt x="30" y="16"/>
                  </a:moveTo>
                  <a:cubicBezTo>
                    <a:pt x="29" y="15"/>
                    <a:pt x="29" y="15"/>
                    <a:pt x="29" y="15"/>
                  </a:cubicBezTo>
                  <a:cubicBezTo>
                    <a:pt x="29" y="15"/>
                    <a:pt x="29" y="14"/>
                    <a:pt x="29" y="14"/>
                  </a:cubicBezTo>
                  <a:cubicBezTo>
                    <a:pt x="29" y="13"/>
                    <a:pt x="29" y="13"/>
                    <a:pt x="29" y="13"/>
                  </a:cubicBezTo>
                  <a:cubicBezTo>
                    <a:pt x="29" y="6"/>
                    <a:pt x="23" y="0"/>
                    <a:pt x="15" y="1"/>
                  </a:cubicBezTo>
                  <a:cubicBezTo>
                    <a:pt x="9" y="1"/>
                    <a:pt x="4" y="6"/>
                    <a:pt x="4" y="13"/>
                  </a:cubicBezTo>
                  <a:cubicBezTo>
                    <a:pt x="3" y="16"/>
                    <a:pt x="5" y="19"/>
                    <a:pt x="7" y="22"/>
                  </a:cubicBezTo>
                  <a:cubicBezTo>
                    <a:pt x="0" y="27"/>
                    <a:pt x="0" y="27"/>
                    <a:pt x="0" y="27"/>
                  </a:cubicBezTo>
                  <a:cubicBezTo>
                    <a:pt x="10" y="32"/>
                    <a:pt x="10" y="32"/>
                    <a:pt x="10" y="32"/>
                  </a:cubicBezTo>
                  <a:cubicBezTo>
                    <a:pt x="14" y="29"/>
                    <a:pt x="14" y="29"/>
                    <a:pt x="14" y="29"/>
                  </a:cubicBezTo>
                  <a:cubicBezTo>
                    <a:pt x="16" y="27"/>
                    <a:pt x="18" y="26"/>
                    <a:pt x="21" y="26"/>
                  </a:cubicBezTo>
                  <a:cubicBezTo>
                    <a:pt x="23" y="26"/>
                    <a:pt x="23" y="26"/>
                    <a:pt x="23" y="26"/>
                  </a:cubicBezTo>
                  <a:cubicBezTo>
                    <a:pt x="23" y="26"/>
                    <a:pt x="23" y="26"/>
                    <a:pt x="23" y="26"/>
                  </a:cubicBezTo>
                  <a:cubicBezTo>
                    <a:pt x="23" y="26"/>
                    <a:pt x="23" y="26"/>
                    <a:pt x="24" y="26"/>
                  </a:cubicBezTo>
                  <a:cubicBezTo>
                    <a:pt x="26" y="26"/>
                    <a:pt x="28" y="25"/>
                    <a:pt x="28" y="23"/>
                  </a:cubicBezTo>
                  <a:cubicBezTo>
                    <a:pt x="28" y="22"/>
                    <a:pt x="28" y="20"/>
                    <a:pt x="28" y="19"/>
                  </a:cubicBezTo>
                  <a:cubicBezTo>
                    <a:pt x="29" y="19"/>
                    <a:pt x="29" y="19"/>
                    <a:pt x="29" y="19"/>
                  </a:cubicBezTo>
                  <a:cubicBezTo>
                    <a:pt x="31" y="19"/>
                    <a:pt x="31" y="17"/>
                    <a:pt x="30" y="16"/>
                  </a:cubicBezTo>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7" name="Oval 629">
              <a:extLst>
                <a:ext uri="{FF2B5EF4-FFF2-40B4-BE49-F238E27FC236}">
                  <a16:creationId xmlns:a16="http://schemas.microsoft.com/office/drawing/2014/main" id="{32B20A25-7E15-4594-9CE5-A89B4F93ADA0}"/>
                </a:ext>
              </a:extLst>
            </p:cNvPr>
            <p:cNvSpPr>
              <a:spLocks noChangeArrowheads="1"/>
            </p:cNvSpPr>
            <p:nvPr/>
          </p:nvSpPr>
          <p:spPr bwMode="auto">
            <a:xfrm>
              <a:off x="5108922" y="5701006"/>
              <a:ext cx="5458" cy="54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8" name="Freeform 630">
              <a:extLst>
                <a:ext uri="{FF2B5EF4-FFF2-40B4-BE49-F238E27FC236}">
                  <a16:creationId xmlns:a16="http://schemas.microsoft.com/office/drawing/2014/main" id="{447864DD-14FF-42ED-AC3E-735370C2DF83}"/>
                </a:ext>
              </a:extLst>
            </p:cNvPr>
            <p:cNvSpPr>
              <a:spLocks/>
            </p:cNvSpPr>
            <p:nvPr/>
          </p:nvSpPr>
          <p:spPr bwMode="auto">
            <a:xfrm>
              <a:off x="5054343" y="5666894"/>
              <a:ext cx="47757" cy="54579"/>
            </a:xfrm>
            <a:custGeom>
              <a:avLst/>
              <a:gdLst>
                <a:gd name="T0" fmla="*/ 16 w 19"/>
                <a:gd name="T1" fmla="*/ 1 h 22"/>
                <a:gd name="T2" fmla="*/ 15 w 19"/>
                <a:gd name="T3" fmla="*/ 1 h 22"/>
                <a:gd name="T4" fmla="*/ 1 w 19"/>
                <a:gd name="T5" fmla="*/ 11 h 22"/>
                <a:gd name="T6" fmla="*/ 4 w 19"/>
                <a:gd name="T7" fmla="*/ 22 h 22"/>
                <a:gd name="T8" fmla="*/ 11 w 19"/>
                <a:gd name="T9" fmla="*/ 17 h 22"/>
                <a:gd name="T10" fmla="*/ 9 w 19"/>
                <a:gd name="T11" fmla="*/ 15 h 22"/>
                <a:gd name="T12" fmla="*/ 9 w 19"/>
                <a:gd name="T13" fmla="*/ 14 h 22"/>
                <a:gd name="T14" fmla="*/ 10 w 19"/>
                <a:gd name="T15" fmla="*/ 12 h 22"/>
                <a:gd name="T16" fmla="*/ 13 w 19"/>
                <a:gd name="T17" fmla="*/ 14 h 22"/>
                <a:gd name="T18" fmla="*/ 13 w 19"/>
                <a:gd name="T19" fmla="*/ 16 h 22"/>
                <a:gd name="T20" fmla="*/ 15 w 19"/>
                <a:gd name="T21" fmla="*/ 16 h 22"/>
                <a:gd name="T22" fmla="*/ 15 w 19"/>
                <a:gd name="T23" fmla="*/ 13 h 22"/>
                <a:gd name="T24" fmla="*/ 16 w 19"/>
                <a:gd name="T25" fmla="*/ 10 h 22"/>
                <a:gd name="T26" fmla="*/ 17 w 19"/>
                <a:gd name="T27" fmla="*/ 9 h 22"/>
                <a:gd name="T28" fmla="*/ 18 w 19"/>
                <a:gd name="T29" fmla="*/ 7 h 22"/>
                <a:gd name="T30" fmla="*/ 18 w 19"/>
                <a:gd name="T31" fmla="*/ 4 h 22"/>
                <a:gd name="T32" fmla="*/ 16 w 19"/>
                <a:gd name="T33" fmla="*/ 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 h="22">
                  <a:moveTo>
                    <a:pt x="16" y="1"/>
                  </a:moveTo>
                  <a:cubicBezTo>
                    <a:pt x="15" y="1"/>
                    <a:pt x="15" y="1"/>
                    <a:pt x="15" y="1"/>
                  </a:cubicBezTo>
                  <a:cubicBezTo>
                    <a:pt x="8" y="0"/>
                    <a:pt x="2" y="4"/>
                    <a:pt x="1" y="11"/>
                  </a:cubicBezTo>
                  <a:cubicBezTo>
                    <a:pt x="1" y="11"/>
                    <a:pt x="0" y="18"/>
                    <a:pt x="4" y="22"/>
                  </a:cubicBezTo>
                  <a:cubicBezTo>
                    <a:pt x="7" y="21"/>
                    <a:pt x="10" y="19"/>
                    <a:pt x="11" y="17"/>
                  </a:cubicBezTo>
                  <a:cubicBezTo>
                    <a:pt x="10" y="17"/>
                    <a:pt x="9" y="16"/>
                    <a:pt x="9" y="15"/>
                  </a:cubicBezTo>
                  <a:cubicBezTo>
                    <a:pt x="9" y="14"/>
                    <a:pt x="9" y="14"/>
                    <a:pt x="9" y="14"/>
                  </a:cubicBezTo>
                  <a:cubicBezTo>
                    <a:pt x="9" y="13"/>
                    <a:pt x="9" y="12"/>
                    <a:pt x="10" y="12"/>
                  </a:cubicBezTo>
                  <a:cubicBezTo>
                    <a:pt x="12" y="12"/>
                    <a:pt x="13" y="13"/>
                    <a:pt x="13" y="14"/>
                  </a:cubicBezTo>
                  <a:cubicBezTo>
                    <a:pt x="13" y="16"/>
                    <a:pt x="13" y="16"/>
                    <a:pt x="13" y="16"/>
                  </a:cubicBezTo>
                  <a:cubicBezTo>
                    <a:pt x="15" y="16"/>
                    <a:pt x="15" y="16"/>
                    <a:pt x="15" y="16"/>
                  </a:cubicBezTo>
                  <a:cubicBezTo>
                    <a:pt x="15" y="13"/>
                    <a:pt x="15" y="13"/>
                    <a:pt x="15" y="13"/>
                  </a:cubicBezTo>
                  <a:cubicBezTo>
                    <a:pt x="15" y="12"/>
                    <a:pt x="15" y="11"/>
                    <a:pt x="16" y="10"/>
                  </a:cubicBezTo>
                  <a:cubicBezTo>
                    <a:pt x="17" y="9"/>
                    <a:pt x="17" y="9"/>
                    <a:pt x="17" y="9"/>
                  </a:cubicBezTo>
                  <a:cubicBezTo>
                    <a:pt x="18" y="9"/>
                    <a:pt x="18" y="8"/>
                    <a:pt x="18" y="7"/>
                  </a:cubicBezTo>
                  <a:cubicBezTo>
                    <a:pt x="18" y="4"/>
                    <a:pt x="18" y="4"/>
                    <a:pt x="18" y="4"/>
                  </a:cubicBezTo>
                  <a:cubicBezTo>
                    <a:pt x="19" y="2"/>
                    <a:pt x="17" y="1"/>
                    <a:pt x="16"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9" name="Freeform 631">
              <a:extLst>
                <a:ext uri="{FF2B5EF4-FFF2-40B4-BE49-F238E27FC236}">
                  <a16:creationId xmlns:a16="http://schemas.microsoft.com/office/drawing/2014/main" id="{66BD391E-72E1-4455-BC61-F4965988F80F}"/>
                </a:ext>
              </a:extLst>
            </p:cNvPr>
            <p:cNvSpPr>
              <a:spLocks/>
            </p:cNvSpPr>
            <p:nvPr/>
          </p:nvSpPr>
          <p:spPr bwMode="auto">
            <a:xfrm>
              <a:off x="5103464" y="5694184"/>
              <a:ext cx="13645" cy="6822"/>
            </a:xfrm>
            <a:custGeom>
              <a:avLst/>
              <a:gdLst>
                <a:gd name="T0" fmla="*/ 0 w 5"/>
                <a:gd name="T1" fmla="*/ 3 h 3"/>
                <a:gd name="T2" fmla="*/ 0 w 5"/>
                <a:gd name="T3" fmla="*/ 2 h 3"/>
                <a:gd name="T4" fmla="*/ 0 w 5"/>
                <a:gd name="T5" fmla="*/ 2 h 3"/>
                <a:gd name="T6" fmla="*/ 4 w 5"/>
                <a:gd name="T7" fmla="*/ 1 h 3"/>
                <a:gd name="T8" fmla="*/ 5 w 5"/>
                <a:gd name="T9" fmla="*/ 2 h 3"/>
                <a:gd name="T10" fmla="*/ 4 w 5"/>
                <a:gd name="T11" fmla="*/ 2 h 3"/>
                <a:gd name="T12" fmla="*/ 0 w 5"/>
                <a:gd name="T13" fmla="*/ 2 h 3"/>
                <a:gd name="T14" fmla="*/ 0 w 5"/>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
                  <a:moveTo>
                    <a:pt x="0" y="3"/>
                  </a:moveTo>
                  <a:cubicBezTo>
                    <a:pt x="0" y="3"/>
                    <a:pt x="0" y="2"/>
                    <a:pt x="0" y="2"/>
                  </a:cubicBezTo>
                  <a:cubicBezTo>
                    <a:pt x="0" y="2"/>
                    <a:pt x="0" y="2"/>
                    <a:pt x="0" y="2"/>
                  </a:cubicBezTo>
                  <a:cubicBezTo>
                    <a:pt x="1" y="1"/>
                    <a:pt x="3" y="0"/>
                    <a:pt x="4" y="1"/>
                  </a:cubicBezTo>
                  <a:cubicBezTo>
                    <a:pt x="5" y="1"/>
                    <a:pt x="5" y="1"/>
                    <a:pt x="5" y="2"/>
                  </a:cubicBezTo>
                  <a:cubicBezTo>
                    <a:pt x="4" y="2"/>
                    <a:pt x="4" y="2"/>
                    <a:pt x="4" y="2"/>
                  </a:cubicBezTo>
                  <a:cubicBezTo>
                    <a:pt x="2" y="1"/>
                    <a:pt x="1" y="2"/>
                    <a:pt x="0" y="2"/>
                  </a:cubicBezTo>
                  <a:cubicBezTo>
                    <a:pt x="0" y="3"/>
                    <a:pt x="0" y="3"/>
                    <a:pt x="0" y="3"/>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0" name="Freeform 632">
              <a:extLst>
                <a:ext uri="{FF2B5EF4-FFF2-40B4-BE49-F238E27FC236}">
                  <a16:creationId xmlns:a16="http://schemas.microsoft.com/office/drawing/2014/main" id="{AAF78ECF-A3FF-4D27-BB8E-BA5AE196DE3D}"/>
                </a:ext>
              </a:extLst>
            </p:cNvPr>
            <p:cNvSpPr>
              <a:spLocks/>
            </p:cNvSpPr>
            <p:nvPr/>
          </p:nvSpPr>
          <p:spPr bwMode="auto">
            <a:xfrm>
              <a:off x="4995671" y="5718744"/>
              <a:ext cx="91420" cy="133718"/>
            </a:xfrm>
            <a:custGeom>
              <a:avLst/>
              <a:gdLst>
                <a:gd name="T0" fmla="*/ 23 w 36"/>
                <a:gd name="T1" fmla="*/ 1 h 53"/>
                <a:gd name="T2" fmla="*/ 20 w 36"/>
                <a:gd name="T3" fmla="*/ 3 h 53"/>
                <a:gd name="T4" fmla="*/ 11 w 36"/>
                <a:gd name="T5" fmla="*/ 10 h 53"/>
                <a:gd name="T6" fmla="*/ 1 w 36"/>
                <a:gd name="T7" fmla="*/ 38 h 53"/>
                <a:gd name="T8" fmla="*/ 0 w 36"/>
                <a:gd name="T9" fmla="*/ 49 h 53"/>
                <a:gd name="T10" fmla="*/ 31 w 36"/>
                <a:gd name="T11" fmla="*/ 41 h 53"/>
                <a:gd name="T12" fmla="*/ 32 w 36"/>
                <a:gd name="T13" fmla="*/ 12 h 53"/>
                <a:gd name="T14" fmla="*/ 31 w 36"/>
                <a:gd name="T15" fmla="*/ 7 h 53"/>
                <a:gd name="T16" fmla="*/ 34 w 36"/>
                <a:gd name="T17" fmla="*/ 8 h 53"/>
                <a:gd name="T18" fmla="*/ 36 w 36"/>
                <a:gd name="T19" fmla="*/ 5 h 53"/>
                <a:gd name="T20" fmla="*/ 23 w 36"/>
                <a:gd name="T21" fmla="*/ 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53">
                  <a:moveTo>
                    <a:pt x="23" y="1"/>
                  </a:moveTo>
                  <a:cubicBezTo>
                    <a:pt x="20" y="3"/>
                    <a:pt x="20" y="3"/>
                    <a:pt x="20" y="3"/>
                  </a:cubicBezTo>
                  <a:cubicBezTo>
                    <a:pt x="17" y="4"/>
                    <a:pt x="13" y="6"/>
                    <a:pt x="11" y="10"/>
                  </a:cubicBezTo>
                  <a:cubicBezTo>
                    <a:pt x="6" y="19"/>
                    <a:pt x="3" y="28"/>
                    <a:pt x="1" y="38"/>
                  </a:cubicBezTo>
                  <a:cubicBezTo>
                    <a:pt x="0" y="49"/>
                    <a:pt x="0" y="49"/>
                    <a:pt x="0" y="49"/>
                  </a:cubicBezTo>
                  <a:cubicBezTo>
                    <a:pt x="0" y="49"/>
                    <a:pt x="19" y="53"/>
                    <a:pt x="31" y="41"/>
                  </a:cubicBezTo>
                  <a:cubicBezTo>
                    <a:pt x="30" y="28"/>
                    <a:pt x="31" y="14"/>
                    <a:pt x="32" y="12"/>
                  </a:cubicBezTo>
                  <a:cubicBezTo>
                    <a:pt x="32" y="10"/>
                    <a:pt x="32" y="8"/>
                    <a:pt x="31" y="7"/>
                  </a:cubicBezTo>
                  <a:cubicBezTo>
                    <a:pt x="34" y="8"/>
                    <a:pt x="34" y="8"/>
                    <a:pt x="34" y="8"/>
                  </a:cubicBezTo>
                  <a:cubicBezTo>
                    <a:pt x="34" y="8"/>
                    <a:pt x="35" y="7"/>
                    <a:pt x="36" y="5"/>
                  </a:cubicBezTo>
                  <a:cubicBezTo>
                    <a:pt x="28" y="0"/>
                    <a:pt x="23" y="1"/>
                    <a:pt x="23" y="1"/>
                  </a:cubicBezTo>
                </a:path>
              </a:pathLst>
            </a:custGeom>
            <a:solidFill>
              <a:srgbClr val="0217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1" name="Freeform 633">
              <a:extLst>
                <a:ext uri="{FF2B5EF4-FFF2-40B4-BE49-F238E27FC236}">
                  <a16:creationId xmlns:a16="http://schemas.microsoft.com/office/drawing/2014/main" id="{E3420E91-CC51-444E-A71F-4D5E83F0D418}"/>
                </a:ext>
              </a:extLst>
            </p:cNvPr>
            <p:cNvSpPr>
              <a:spLocks/>
            </p:cNvSpPr>
            <p:nvPr/>
          </p:nvSpPr>
          <p:spPr bwMode="auto">
            <a:xfrm>
              <a:off x="5048885" y="5754221"/>
              <a:ext cx="24560" cy="24560"/>
            </a:xfrm>
            <a:custGeom>
              <a:avLst/>
              <a:gdLst>
                <a:gd name="T0" fmla="*/ 10 w 10"/>
                <a:gd name="T1" fmla="*/ 1 h 10"/>
                <a:gd name="T2" fmla="*/ 0 w 10"/>
                <a:gd name="T3" fmla="*/ 0 h 10"/>
                <a:gd name="T4" fmla="*/ 10 w 10"/>
                <a:gd name="T5" fmla="*/ 10 h 10"/>
                <a:gd name="T6" fmla="*/ 10 w 10"/>
                <a:gd name="T7" fmla="*/ 1 h 10"/>
              </a:gdLst>
              <a:ahLst/>
              <a:cxnLst>
                <a:cxn ang="0">
                  <a:pos x="T0" y="T1"/>
                </a:cxn>
                <a:cxn ang="0">
                  <a:pos x="T2" y="T3"/>
                </a:cxn>
                <a:cxn ang="0">
                  <a:pos x="T4" y="T5"/>
                </a:cxn>
                <a:cxn ang="0">
                  <a:pos x="T6" y="T7"/>
                </a:cxn>
              </a:cxnLst>
              <a:rect l="0" t="0" r="r" b="b"/>
              <a:pathLst>
                <a:path w="10" h="10">
                  <a:moveTo>
                    <a:pt x="10" y="1"/>
                  </a:moveTo>
                  <a:cubicBezTo>
                    <a:pt x="0" y="0"/>
                    <a:pt x="0" y="0"/>
                    <a:pt x="0" y="0"/>
                  </a:cubicBezTo>
                  <a:cubicBezTo>
                    <a:pt x="0" y="0"/>
                    <a:pt x="1" y="7"/>
                    <a:pt x="10" y="10"/>
                  </a:cubicBezTo>
                  <a:cubicBezTo>
                    <a:pt x="10" y="4"/>
                    <a:pt x="10" y="1"/>
                    <a:pt x="10"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2" name="Freeform 634">
              <a:extLst>
                <a:ext uri="{FF2B5EF4-FFF2-40B4-BE49-F238E27FC236}">
                  <a16:creationId xmlns:a16="http://schemas.microsoft.com/office/drawing/2014/main" id="{712BD141-5921-47ED-B823-1C5368F68A10}"/>
                </a:ext>
              </a:extLst>
            </p:cNvPr>
            <p:cNvSpPr>
              <a:spLocks/>
            </p:cNvSpPr>
            <p:nvPr/>
          </p:nvSpPr>
          <p:spPr bwMode="auto">
            <a:xfrm>
              <a:off x="5372265" y="5726931"/>
              <a:ext cx="91420" cy="128260"/>
            </a:xfrm>
            <a:custGeom>
              <a:avLst/>
              <a:gdLst>
                <a:gd name="T0" fmla="*/ 35 w 36"/>
                <a:gd name="T1" fmla="*/ 22 h 51"/>
                <a:gd name="T2" fmla="*/ 31 w 36"/>
                <a:gd name="T3" fmla="*/ 11 h 51"/>
                <a:gd name="T4" fmla="*/ 29 w 36"/>
                <a:gd name="T5" fmla="*/ 6 h 51"/>
                <a:gd name="T6" fmla="*/ 34 w 36"/>
                <a:gd name="T7" fmla="*/ 7 h 51"/>
                <a:gd name="T8" fmla="*/ 34 w 36"/>
                <a:gd name="T9" fmla="*/ 7 h 51"/>
                <a:gd name="T10" fmla="*/ 33 w 36"/>
                <a:gd name="T11" fmla="*/ 3 h 51"/>
                <a:gd name="T12" fmla="*/ 23 w 36"/>
                <a:gd name="T13" fmla="*/ 0 h 51"/>
                <a:gd name="T14" fmla="*/ 20 w 36"/>
                <a:gd name="T15" fmla="*/ 3 h 51"/>
                <a:gd name="T16" fmla="*/ 11 w 36"/>
                <a:gd name="T17" fmla="*/ 9 h 51"/>
                <a:gd name="T18" fmla="*/ 1 w 36"/>
                <a:gd name="T19" fmla="*/ 38 h 51"/>
                <a:gd name="T20" fmla="*/ 0 w 36"/>
                <a:gd name="T21" fmla="*/ 49 h 51"/>
                <a:gd name="T22" fmla="*/ 32 w 36"/>
                <a:gd name="T23" fmla="*/ 40 h 51"/>
                <a:gd name="T24" fmla="*/ 32 w 36"/>
                <a:gd name="T25" fmla="*/ 31 h 51"/>
                <a:gd name="T26" fmla="*/ 33 w 36"/>
                <a:gd name="T27" fmla="*/ 28 h 51"/>
                <a:gd name="T28" fmla="*/ 34 w 36"/>
                <a:gd name="T29" fmla="*/ 27 h 51"/>
                <a:gd name="T30" fmla="*/ 35 w 36"/>
                <a:gd name="T31" fmla="*/ 2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 h="51">
                  <a:moveTo>
                    <a:pt x="35" y="22"/>
                  </a:moveTo>
                  <a:cubicBezTo>
                    <a:pt x="34" y="20"/>
                    <a:pt x="33" y="14"/>
                    <a:pt x="31" y="11"/>
                  </a:cubicBezTo>
                  <a:cubicBezTo>
                    <a:pt x="30" y="10"/>
                    <a:pt x="30" y="8"/>
                    <a:pt x="29" y="6"/>
                  </a:cubicBezTo>
                  <a:cubicBezTo>
                    <a:pt x="34" y="7"/>
                    <a:pt x="34" y="7"/>
                    <a:pt x="34" y="7"/>
                  </a:cubicBezTo>
                  <a:cubicBezTo>
                    <a:pt x="34" y="7"/>
                    <a:pt x="34" y="7"/>
                    <a:pt x="34" y="7"/>
                  </a:cubicBezTo>
                  <a:cubicBezTo>
                    <a:pt x="35" y="6"/>
                    <a:pt x="35" y="4"/>
                    <a:pt x="33" y="3"/>
                  </a:cubicBezTo>
                  <a:cubicBezTo>
                    <a:pt x="27" y="0"/>
                    <a:pt x="23" y="0"/>
                    <a:pt x="23" y="0"/>
                  </a:cubicBezTo>
                  <a:cubicBezTo>
                    <a:pt x="20" y="3"/>
                    <a:pt x="20" y="3"/>
                    <a:pt x="20" y="3"/>
                  </a:cubicBezTo>
                  <a:cubicBezTo>
                    <a:pt x="16" y="3"/>
                    <a:pt x="13" y="6"/>
                    <a:pt x="11" y="9"/>
                  </a:cubicBezTo>
                  <a:cubicBezTo>
                    <a:pt x="6" y="18"/>
                    <a:pt x="2" y="28"/>
                    <a:pt x="1" y="38"/>
                  </a:cubicBezTo>
                  <a:cubicBezTo>
                    <a:pt x="0" y="49"/>
                    <a:pt x="0" y="49"/>
                    <a:pt x="0" y="49"/>
                  </a:cubicBezTo>
                  <a:cubicBezTo>
                    <a:pt x="0" y="49"/>
                    <a:pt x="20" y="51"/>
                    <a:pt x="32" y="40"/>
                  </a:cubicBezTo>
                  <a:cubicBezTo>
                    <a:pt x="32" y="39"/>
                    <a:pt x="32" y="35"/>
                    <a:pt x="32" y="31"/>
                  </a:cubicBezTo>
                  <a:cubicBezTo>
                    <a:pt x="32" y="30"/>
                    <a:pt x="33" y="29"/>
                    <a:pt x="33" y="28"/>
                  </a:cubicBezTo>
                  <a:cubicBezTo>
                    <a:pt x="34" y="27"/>
                    <a:pt x="34" y="27"/>
                    <a:pt x="34" y="27"/>
                  </a:cubicBezTo>
                  <a:cubicBezTo>
                    <a:pt x="35" y="26"/>
                    <a:pt x="36" y="24"/>
                    <a:pt x="35" y="22"/>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3" name="Freeform 635">
              <a:extLst>
                <a:ext uri="{FF2B5EF4-FFF2-40B4-BE49-F238E27FC236}">
                  <a16:creationId xmlns:a16="http://schemas.microsoft.com/office/drawing/2014/main" id="{B5BD5463-8377-4911-A96E-210925EEDA1D}"/>
                </a:ext>
              </a:extLst>
            </p:cNvPr>
            <p:cNvSpPr>
              <a:spLocks/>
            </p:cNvSpPr>
            <p:nvPr/>
          </p:nvSpPr>
          <p:spPr bwMode="auto">
            <a:xfrm>
              <a:off x="5166230" y="5736483"/>
              <a:ext cx="91420" cy="133718"/>
            </a:xfrm>
            <a:custGeom>
              <a:avLst/>
              <a:gdLst>
                <a:gd name="T0" fmla="*/ 23 w 36"/>
                <a:gd name="T1" fmla="*/ 1 h 53"/>
                <a:gd name="T2" fmla="*/ 20 w 36"/>
                <a:gd name="T3" fmla="*/ 3 h 53"/>
                <a:gd name="T4" fmla="*/ 11 w 36"/>
                <a:gd name="T5" fmla="*/ 10 h 53"/>
                <a:gd name="T6" fmla="*/ 1 w 36"/>
                <a:gd name="T7" fmla="*/ 38 h 53"/>
                <a:gd name="T8" fmla="*/ 0 w 36"/>
                <a:gd name="T9" fmla="*/ 49 h 53"/>
                <a:gd name="T10" fmla="*/ 30 w 36"/>
                <a:gd name="T11" fmla="*/ 41 h 53"/>
                <a:gd name="T12" fmla="*/ 32 w 36"/>
                <a:gd name="T13" fmla="*/ 12 h 53"/>
                <a:gd name="T14" fmla="*/ 31 w 36"/>
                <a:gd name="T15" fmla="*/ 7 h 53"/>
                <a:gd name="T16" fmla="*/ 34 w 36"/>
                <a:gd name="T17" fmla="*/ 8 h 53"/>
                <a:gd name="T18" fmla="*/ 36 w 36"/>
                <a:gd name="T19" fmla="*/ 5 h 53"/>
                <a:gd name="T20" fmla="*/ 23 w 36"/>
                <a:gd name="T21" fmla="*/ 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53">
                  <a:moveTo>
                    <a:pt x="23" y="1"/>
                  </a:moveTo>
                  <a:cubicBezTo>
                    <a:pt x="20" y="3"/>
                    <a:pt x="20" y="3"/>
                    <a:pt x="20" y="3"/>
                  </a:cubicBezTo>
                  <a:cubicBezTo>
                    <a:pt x="16" y="4"/>
                    <a:pt x="13" y="6"/>
                    <a:pt x="11" y="10"/>
                  </a:cubicBezTo>
                  <a:cubicBezTo>
                    <a:pt x="6" y="19"/>
                    <a:pt x="2" y="28"/>
                    <a:pt x="1" y="38"/>
                  </a:cubicBezTo>
                  <a:cubicBezTo>
                    <a:pt x="0" y="49"/>
                    <a:pt x="0" y="49"/>
                    <a:pt x="0" y="49"/>
                  </a:cubicBezTo>
                  <a:cubicBezTo>
                    <a:pt x="0" y="49"/>
                    <a:pt x="18" y="53"/>
                    <a:pt x="30" y="41"/>
                  </a:cubicBezTo>
                  <a:cubicBezTo>
                    <a:pt x="29" y="28"/>
                    <a:pt x="31" y="14"/>
                    <a:pt x="32" y="12"/>
                  </a:cubicBezTo>
                  <a:cubicBezTo>
                    <a:pt x="32" y="10"/>
                    <a:pt x="31" y="8"/>
                    <a:pt x="31" y="7"/>
                  </a:cubicBezTo>
                  <a:cubicBezTo>
                    <a:pt x="34" y="8"/>
                    <a:pt x="34" y="8"/>
                    <a:pt x="34" y="8"/>
                  </a:cubicBezTo>
                  <a:cubicBezTo>
                    <a:pt x="34" y="8"/>
                    <a:pt x="35" y="7"/>
                    <a:pt x="36" y="5"/>
                  </a:cubicBezTo>
                  <a:cubicBezTo>
                    <a:pt x="28" y="0"/>
                    <a:pt x="23" y="1"/>
                    <a:pt x="23" y="1"/>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4" name="Freeform 636">
              <a:extLst>
                <a:ext uri="{FF2B5EF4-FFF2-40B4-BE49-F238E27FC236}">
                  <a16:creationId xmlns:a16="http://schemas.microsoft.com/office/drawing/2014/main" id="{09BC9D6D-E443-4DA8-8757-D778D7CDBD20}"/>
                </a:ext>
              </a:extLst>
            </p:cNvPr>
            <p:cNvSpPr>
              <a:spLocks/>
            </p:cNvSpPr>
            <p:nvPr/>
          </p:nvSpPr>
          <p:spPr bwMode="auto">
            <a:xfrm>
              <a:off x="5219444" y="5771959"/>
              <a:ext cx="24560" cy="24560"/>
            </a:xfrm>
            <a:custGeom>
              <a:avLst/>
              <a:gdLst>
                <a:gd name="T0" fmla="*/ 10 w 10"/>
                <a:gd name="T1" fmla="*/ 1 h 10"/>
                <a:gd name="T2" fmla="*/ 0 w 10"/>
                <a:gd name="T3" fmla="*/ 0 h 10"/>
                <a:gd name="T4" fmla="*/ 10 w 10"/>
                <a:gd name="T5" fmla="*/ 10 h 10"/>
                <a:gd name="T6" fmla="*/ 10 w 10"/>
                <a:gd name="T7" fmla="*/ 1 h 10"/>
              </a:gdLst>
              <a:ahLst/>
              <a:cxnLst>
                <a:cxn ang="0">
                  <a:pos x="T0" y="T1"/>
                </a:cxn>
                <a:cxn ang="0">
                  <a:pos x="T2" y="T3"/>
                </a:cxn>
                <a:cxn ang="0">
                  <a:pos x="T4" y="T5"/>
                </a:cxn>
                <a:cxn ang="0">
                  <a:pos x="T6" y="T7"/>
                </a:cxn>
              </a:cxnLst>
              <a:rect l="0" t="0" r="r" b="b"/>
              <a:pathLst>
                <a:path w="10" h="10">
                  <a:moveTo>
                    <a:pt x="10" y="1"/>
                  </a:moveTo>
                  <a:cubicBezTo>
                    <a:pt x="0" y="0"/>
                    <a:pt x="0" y="0"/>
                    <a:pt x="0" y="0"/>
                  </a:cubicBezTo>
                  <a:cubicBezTo>
                    <a:pt x="0" y="0"/>
                    <a:pt x="1" y="7"/>
                    <a:pt x="10" y="10"/>
                  </a:cubicBezTo>
                  <a:cubicBezTo>
                    <a:pt x="10" y="4"/>
                    <a:pt x="10" y="1"/>
                    <a:pt x="10" y="1"/>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5" name="Freeform 637">
              <a:extLst>
                <a:ext uri="{FF2B5EF4-FFF2-40B4-BE49-F238E27FC236}">
                  <a16:creationId xmlns:a16="http://schemas.microsoft.com/office/drawing/2014/main" id="{709C7590-7DEA-4738-903C-0E97F2D7A21D}"/>
                </a:ext>
              </a:extLst>
            </p:cNvPr>
            <p:cNvSpPr>
              <a:spLocks/>
            </p:cNvSpPr>
            <p:nvPr/>
          </p:nvSpPr>
          <p:spPr bwMode="auto">
            <a:xfrm>
              <a:off x="5422750" y="5759679"/>
              <a:ext cx="40934" cy="34112"/>
            </a:xfrm>
            <a:custGeom>
              <a:avLst/>
              <a:gdLst>
                <a:gd name="T0" fmla="*/ 13 w 16"/>
                <a:gd name="T1" fmla="*/ 2 h 14"/>
                <a:gd name="T2" fmla="*/ 0 w 16"/>
                <a:gd name="T3" fmla="*/ 0 h 14"/>
                <a:gd name="T4" fmla="*/ 12 w 16"/>
                <a:gd name="T5" fmla="*/ 13 h 14"/>
                <a:gd name="T6" fmla="*/ 14 w 16"/>
                <a:gd name="T7" fmla="*/ 14 h 14"/>
                <a:gd name="T8" fmla="*/ 15 w 16"/>
                <a:gd name="T9" fmla="*/ 9 h 14"/>
                <a:gd name="T10" fmla="*/ 13 w 16"/>
                <a:gd name="T11" fmla="*/ 2 h 14"/>
              </a:gdLst>
              <a:ahLst/>
              <a:cxnLst>
                <a:cxn ang="0">
                  <a:pos x="T0" y="T1"/>
                </a:cxn>
                <a:cxn ang="0">
                  <a:pos x="T2" y="T3"/>
                </a:cxn>
                <a:cxn ang="0">
                  <a:pos x="T4" y="T5"/>
                </a:cxn>
                <a:cxn ang="0">
                  <a:pos x="T6" y="T7"/>
                </a:cxn>
                <a:cxn ang="0">
                  <a:pos x="T8" y="T9"/>
                </a:cxn>
                <a:cxn ang="0">
                  <a:pos x="T10" y="T11"/>
                </a:cxn>
              </a:cxnLst>
              <a:rect l="0" t="0" r="r" b="b"/>
              <a:pathLst>
                <a:path w="16" h="14">
                  <a:moveTo>
                    <a:pt x="13" y="2"/>
                  </a:moveTo>
                  <a:cubicBezTo>
                    <a:pt x="0" y="0"/>
                    <a:pt x="0" y="0"/>
                    <a:pt x="0" y="0"/>
                  </a:cubicBezTo>
                  <a:cubicBezTo>
                    <a:pt x="0" y="0"/>
                    <a:pt x="5" y="11"/>
                    <a:pt x="12" y="13"/>
                  </a:cubicBezTo>
                  <a:cubicBezTo>
                    <a:pt x="13" y="13"/>
                    <a:pt x="14" y="14"/>
                    <a:pt x="14" y="14"/>
                  </a:cubicBezTo>
                  <a:cubicBezTo>
                    <a:pt x="15" y="12"/>
                    <a:pt x="16" y="11"/>
                    <a:pt x="15" y="9"/>
                  </a:cubicBezTo>
                  <a:cubicBezTo>
                    <a:pt x="15" y="8"/>
                    <a:pt x="14" y="5"/>
                    <a:pt x="13" y="2"/>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6" name="Freeform 638">
              <a:extLst>
                <a:ext uri="{FF2B5EF4-FFF2-40B4-BE49-F238E27FC236}">
                  <a16:creationId xmlns:a16="http://schemas.microsoft.com/office/drawing/2014/main" id="{EDBA407D-74E3-48B1-A8C0-428EDA388BF9}"/>
                </a:ext>
              </a:extLst>
            </p:cNvPr>
            <p:cNvSpPr>
              <a:spLocks/>
            </p:cNvSpPr>
            <p:nvPr/>
          </p:nvSpPr>
          <p:spPr bwMode="auto">
            <a:xfrm>
              <a:off x="5276752" y="5731025"/>
              <a:ext cx="8187" cy="5458"/>
            </a:xfrm>
            <a:custGeom>
              <a:avLst/>
              <a:gdLst>
                <a:gd name="T0" fmla="*/ 3 w 3"/>
                <a:gd name="T1" fmla="*/ 0 h 2"/>
                <a:gd name="T2" fmla="*/ 0 w 3"/>
                <a:gd name="T3" fmla="*/ 1 h 2"/>
                <a:gd name="T4" fmla="*/ 3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0" y="1"/>
                    <a:pt x="0" y="1"/>
                    <a:pt x="0" y="1"/>
                  </a:cubicBezTo>
                  <a:cubicBezTo>
                    <a:pt x="0" y="1"/>
                    <a:pt x="1" y="2"/>
                    <a:pt x="3" y="2"/>
                  </a:cubicBezTo>
                  <a:cubicBezTo>
                    <a:pt x="3" y="1"/>
                    <a:pt x="3" y="0"/>
                    <a:pt x="3"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7" name="Freeform 639">
              <a:extLst>
                <a:ext uri="{FF2B5EF4-FFF2-40B4-BE49-F238E27FC236}">
                  <a16:creationId xmlns:a16="http://schemas.microsoft.com/office/drawing/2014/main" id="{EB5C716C-85E0-4B00-92DC-61A82CC2DF03}"/>
                </a:ext>
              </a:extLst>
            </p:cNvPr>
            <p:cNvSpPr>
              <a:spLocks/>
            </p:cNvSpPr>
            <p:nvPr/>
          </p:nvSpPr>
          <p:spPr bwMode="auto">
            <a:xfrm>
              <a:off x="5108922" y="5716015"/>
              <a:ext cx="8187" cy="5458"/>
            </a:xfrm>
            <a:custGeom>
              <a:avLst/>
              <a:gdLst>
                <a:gd name="T0" fmla="*/ 3 w 3"/>
                <a:gd name="T1" fmla="*/ 0 h 2"/>
                <a:gd name="T2" fmla="*/ 0 w 3"/>
                <a:gd name="T3" fmla="*/ 0 h 2"/>
                <a:gd name="T4" fmla="*/ 3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0" y="0"/>
                    <a:pt x="0" y="0"/>
                    <a:pt x="0" y="0"/>
                  </a:cubicBezTo>
                  <a:cubicBezTo>
                    <a:pt x="0" y="0"/>
                    <a:pt x="2" y="1"/>
                    <a:pt x="3" y="2"/>
                  </a:cubicBezTo>
                  <a:cubicBezTo>
                    <a:pt x="3" y="1"/>
                    <a:pt x="3" y="0"/>
                    <a:pt x="3" y="0"/>
                  </a:cubicBezTo>
                </a:path>
              </a:pathLst>
            </a:custGeom>
            <a:solidFill>
              <a:srgbClr val="CB8C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8" name="Freeform 640">
              <a:extLst>
                <a:ext uri="{FF2B5EF4-FFF2-40B4-BE49-F238E27FC236}">
                  <a16:creationId xmlns:a16="http://schemas.microsoft.com/office/drawing/2014/main" id="{A5F789B6-2413-463A-B349-77189CF71571}"/>
                </a:ext>
              </a:extLst>
            </p:cNvPr>
            <p:cNvSpPr>
              <a:spLocks/>
            </p:cNvSpPr>
            <p:nvPr/>
          </p:nvSpPr>
          <p:spPr bwMode="auto">
            <a:xfrm>
              <a:off x="5631515" y="5894761"/>
              <a:ext cx="45028" cy="6822"/>
            </a:xfrm>
            <a:custGeom>
              <a:avLst/>
              <a:gdLst>
                <a:gd name="T0" fmla="*/ 17 w 18"/>
                <a:gd name="T1" fmla="*/ 3 h 3"/>
                <a:gd name="T2" fmla="*/ 1 w 18"/>
                <a:gd name="T3" fmla="*/ 3 h 3"/>
                <a:gd name="T4" fmla="*/ 0 w 18"/>
                <a:gd name="T5" fmla="*/ 2 h 3"/>
                <a:gd name="T6" fmla="*/ 1 w 18"/>
                <a:gd name="T7" fmla="*/ 0 h 3"/>
                <a:gd name="T8" fmla="*/ 17 w 18"/>
                <a:gd name="T9" fmla="*/ 0 h 3"/>
                <a:gd name="T10" fmla="*/ 18 w 18"/>
                <a:gd name="T11" fmla="*/ 2 h 3"/>
                <a:gd name="T12" fmla="*/ 17 w 18"/>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18" h="3">
                  <a:moveTo>
                    <a:pt x="17" y="3"/>
                  </a:moveTo>
                  <a:cubicBezTo>
                    <a:pt x="1" y="3"/>
                    <a:pt x="1" y="3"/>
                    <a:pt x="1" y="3"/>
                  </a:cubicBezTo>
                  <a:cubicBezTo>
                    <a:pt x="0" y="3"/>
                    <a:pt x="0" y="2"/>
                    <a:pt x="0" y="2"/>
                  </a:cubicBezTo>
                  <a:cubicBezTo>
                    <a:pt x="0" y="1"/>
                    <a:pt x="0" y="0"/>
                    <a:pt x="1" y="0"/>
                  </a:cubicBezTo>
                  <a:cubicBezTo>
                    <a:pt x="17" y="0"/>
                    <a:pt x="17" y="0"/>
                    <a:pt x="17" y="0"/>
                  </a:cubicBezTo>
                  <a:cubicBezTo>
                    <a:pt x="18" y="0"/>
                    <a:pt x="18" y="1"/>
                    <a:pt x="18" y="2"/>
                  </a:cubicBezTo>
                  <a:cubicBezTo>
                    <a:pt x="18" y="2"/>
                    <a:pt x="18" y="3"/>
                    <a:pt x="17" y="3"/>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9" name="Freeform 641">
              <a:extLst>
                <a:ext uri="{FF2B5EF4-FFF2-40B4-BE49-F238E27FC236}">
                  <a16:creationId xmlns:a16="http://schemas.microsoft.com/office/drawing/2014/main" id="{8B3CCF91-87F4-4918-B01F-7F5CDE24D24D}"/>
                </a:ext>
              </a:extLst>
            </p:cNvPr>
            <p:cNvSpPr>
              <a:spLocks/>
            </p:cNvSpPr>
            <p:nvPr/>
          </p:nvSpPr>
          <p:spPr bwMode="auto">
            <a:xfrm>
              <a:off x="5575571" y="5816986"/>
              <a:ext cx="95513" cy="6822"/>
            </a:xfrm>
            <a:custGeom>
              <a:avLst/>
              <a:gdLst>
                <a:gd name="T0" fmla="*/ 37 w 38"/>
                <a:gd name="T1" fmla="*/ 3 h 3"/>
                <a:gd name="T2" fmla="*/ 2 w 38"/>
                <a:gd name="T3" fmla="*/ 3 h 3"/>
                <a:gd name="T4" fmla="*/ 0 w 38"/>
                <a:gd name="T5" fmla="*/ 1 h 3"/>
                <a:gd name="T6" fmla="*/ 2 w 38"/>
                <a:gd name="T7" fmla="*/ 0 h 3"/>
                <a:gd name="T8" fmla="*/ 37 w 38"/>
                <a:gd name="T9" fmla="*/ 0 h 3"/>
                <a:gd name="T10" fmla="*/ 38 w 38"/>
                <a:gd name="T11" fmla="*/ 1 h 3"/>
                <a:gd name="T12" fmla="*/ 37 w 38"/>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38" h="3">
                  <a:moveTo>
                    <a:pt x="37" y="3"/>
                  </a:moveTo>
                  <a:cubicBezTo>
                    <a:pt x="2" y="3"/>
                    <a:pt x="2" y="3"/>
                    <a:pt x="2" y="3"/>
                  </a:cubicBezTo>
                  <a:cubicBezTo>
                    <a:pt x="1" y="3"/>
                    <a:pt x="0" y="2"/>
                    <a:pt x="0" y="1"/>
                  </a:cubicBezTo>
                  <a:cubicBezTo>
                    <a:pt x="0" y="1"/>
                    <a:pt x="1" y="0"/>
                    <a:pt x="2" y="0"/>
                  </a:cubicBezTo>
                  <a:cubicBezTo>
                    <a:pt x="37" y="0"/>
                    <a:pt x="37" y="0"/>
                    <a:pt x="37" y="0"/>
                  </a:cubicBezTo>
                  <a:cubicBezTo>
                    <a:pt x="37" y="0"/>
                    <a:pt x="38" y="1"/>
                    <a:pt x="38" y="1"/>
                  </a:cubicBezTo>
                  <a:cubicBezTo>
                    <a:pt x="38" y="2"/>
                    <a:pt x="37" y="3"/>
                    <a:pt x="37"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0" name="Freeform 642">
              <a:extLst>
                <a:ext uri="{FF2B5EF4-FFF2-40B4-BE49-F238E27FC236}">
                  <a16:creationId xmlns:a16="http://schemas.microsoft.com/office/drawing/2014/main" id="{DCFE26CB-3AF2-4205-A378-A9E1A6F3056E}"/>
                </a:ext>
              </a:extLst>
            </p:cNvPr>
            <p:cNvSpPr>
              <a:spLocks/>
            </p:cNvSpPr>
            <p:nvPr/>
          </p:nvSpPr>
          <p:spPr bwMode="auto">
            <a:xfrm>
              <a:off x="5583758" y="5894761"/>
              <a:ext cx="30018" cy="6822"/>
            </a:xfrm>
            <a:custGeom>
              <a:avLst/>
              <a:gdLst>
                <a:gd name="T0" fmla="*/ 11 w 12"/>
                <a:gd name="T1" fmla="*/ 3 h 3"/>
                <a:gd name="T2" fmla="*/ 2 w 12"/>
                <a:gd name="T3" fmla="*/ 3 h 3"/>
                <a:gd name="T4" fmla="*/ 0 w 12"/>
                <a:gd name="T5" fmla="*/ 2 h 3"/>
                <a:gd name="T6" fmla="*/ 2 w 12"/>
                <a:gd name="T7" fmla="*/ 0 h 3"/>
                <a:gd name="T8" fmla="*/ 11 w 12"/>
                <a:gd name="T9" fmla="*/ 0 h 3"/>
                <a:gd name="T10" fmla="*/ 12 w 12"/>
                <a:gd name="T11" fmla="*/ 2 h 3"/>
                <a:gd name="T12" fmla="*/ 11 w 12"/>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12" h="3">
                  <a:moveTo>
                    <a:pt x="11" y="3"/>
                  </a:moveTo>
                  <a:cubicBezTo>
                    <a:pt x="2" y="3"/>
                    <a:pt x="2" y="3"/>
                    <a:pt x="2" y="3"/>
                  </a:cubicBezTo>
                  <a:cubicBezTo>
                    <a:pt x="1" y="3"/>
                    <a:pt x="0" y="2"/>
                    <a:pt x="0" y="2"/>
                  </a:cubicBezTo>
                  <a:cubicBezTo>
                    <a:pt x="0" y="1"/>
                    <a:pt x="1" y="0"/>
                    <a:pt x="2" y="0"/>
                  </a:cubicBezTo>
                  <a:cubicBezTo>
                    <a:pt x="11" y="0"/>
                    <a:pt x="11" y="0"/>
                    <a:pt x="11" y="0"/>
                  </a:cubicBezTo>
                  <a:cubicBezTo>
                    <a:pt x="12" y="0"/>
                    <a:pt x="12" y="1"/>
                    <a:pt x="12" y="2"/>
                  </a:cubicBezTo>
                  <a:cubicBezTo>
                    <a:pt x="12" y="2"/>
                    <a:pt x="12" y="3"/>
                    <a:pt x="11" y="3"/>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1" name="Freeform 643">
              <a:extLst>
                <a:ext uri="{FF2B5EF4-FFF2-40B4-BE49-F238E27FC236}">
                  <a16:creationId xmlns:a16="http://schemas.microsoft.com/office/drawing/2014/main" id="{5CB9263D-E2FA-4043-9BF1-A1F24D44E43A}"/>
                </a:ext>
              </a:extLst>
            </p:cNvPr>
            <p:cNvSpPr>
              <a:spLocks/>
            </p:cNvSpPr>
            <p:nvPr/>
          </p:nvSpPr>
          <p:spPr bwMode="auto">
            <a:xfrm>
              <a:off x="4913802" y="5778781"/>
              <a:ext cx="649489" cy="173288"/>
            </a:xfrm>
            <a:custGeom>
              <a:avLst/>
              <a:gdLst>
                <a:gd name="T0" fmla="*/ 233 w 259"/>
                <a:gd name="T1" fmla="*/ 53 h 69"/>
                <a:gd name="T2" fmla="*/ 232 w 259"/>
                <a:gd name="T3" fmla="*/ 52 h 69"/>
                <a:gd name="T4" fmla="*/ 233 w 259"/>
                <a:gd name="T5" fmla="*/ 51 h 69"/>
                <a:gd name="T6" fmla="*/ 259 w 259"/>
                <a:gd name="T7" fmla="*/ 51 h 69"/>
                <a:gd name="T8" fmla="*/ 259 w 259"/>
                <a:gd name="T9" fmla="*/ 49 h 69"/>
                <a:gd name="T10" fmla="*/ 239 w 259"/>
                <a:gd name="T11" fmla="*/ 29 h 69"/>
                <a:gd name="T12" fmla="*/ 225 w 259"/>
                <a:gd name="T13" fmla="*/ 34 h 69"/>
                <a:gd name="T14" fmla="*/ 194 w 259"/>
                <a:gd name="T15" fmla="*/ 6 h 69"/>
                <a:gd name="T16" fmla="*/ 175 w 259"/>
                <a:gd name="T17" fmla="*/ 13 h 69"/>
                <a:gd name="T18" fmla="*/ 152 w 259"/>
                <a:gd name="T19" fmla="*/ 3 h 69"/>
                <a:gd name="T20" fmla="*/ 134 w 259"/>
                <a:gd name="T21" fmla="*/ 9 h 69"/>
                <a:gd name="T22" fmla="*/ 114 w 259"/>
                <a:gd name="T23" fmla="*/ 0 h 69"/>
                <a:gd name="T24" fmla="*/ 93 w 259"/>
                <a:gd name="T25" fmla="*/ 9 h 69"/>
                <a:gd name="T26" fmla="*/ 70 w 259"/>
                <a:gd name="T27" fmla="*/ 0 h 69"/>
                <a:gd name="T28" fmla="*/ 38 w 259"/>
                <a:gd name="T29" fmla="*/ 21 h 69"/>
                <a:gd name="T30" fmla="*/ 25 w 259"/>
                <a:gd name="T31" fmla="*/ 18 h 69"/>
                <a:gd name="T32" fmla="*/ 0 w 259"/>
                <a:gd name="T33" fmla="*/ 43 h 69"/>
                <a:gd name="T34" fmla="*/ 25 w 259"/>
                <a:gd name="T35" fmla="*/ 69 h 69"/>
                <a:gd name="T36" fmla="*/ 239 w 259"/>
                <a:gd name="T37" fmla="*/ 69 h 69"/>
                <a:gd name="T38" fmla="*/ 259 w 259"/>
                <a:gd name="T39" fmla="*/ 53 h 69"/>
                <a:gd name="T40" fmla="*/ 233 w 259"/>
                <a:gd name="T41" fmla="*/ 53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9" h="69">
                  <a:moveTo>
                    <a:pt x="233" y="53"/>
                  </a:moveTo>
                  <a:cubicBezTo>
                    <a:pt x="232" y="53"/>
                    <a:pt x="232" y="53"/>
                    <a:pt x="232" y="52"/>
                  </a:cubicBezTo>
                  <a:cubicBezTo>
                    <a:pt x="232" y="51"/>
                    <a:pt x="232" y="51"/>
                    <a:pt x="233" y="51"/>
                  </a:cubicBezTo>
                  <a:cubicBezTo>
                    <a:pt x="259" y="51"/>
                    <a:pt x="259" y="51"/>
                    <a:pt x="259" y="51"/>
                  </a:cubicBezTo>
                  <a:cubicBezTo>
                    <a:pt x="259" y="50"/>
                    <a:pt x="259" y="49"/>
                    <a:pt x="259" y="49"/>
                  </a:cubicBezTo>
                  <a:cubicBezTo>
                    <a:pt x="259" y="38"/>
                    <a:pt x="250" y="29"/>
                    <a:pt x="239" y="29"/>
                  </a:cubicBezTo>
                  <a:cubicBezTo>
                    <a:pt x="233" y="29"/>
                    <a:pt x="228" y="31"/>
                    <a:pt x="225" y="34"/>
                  </a:cubicBezTo>
                  <a:cubicBezTo>
                    <a:pt x="223" y="19"/>
                    <a:pt x="210" y="6"/>
                    <a:pt x="194" y="6"/>
                  </a:cubicBezTo>
                  <a:cubicBezTo>
                    <a:pt x="187" y="6"/>
                    <a:pt x="180" y="9"/>
                    <a:pt x="175" y="13"/>
                  </a:cubicBezTo>
                  <a:cubicBezTo>
                    <a:pt x="169" y="6"/>
                    <a:pt x="161" y="3"/>
                    <a:pt x="152" y="3"/>
                  </a:cubicBezTo>
                  <a:cubicBezTo>
                    <a:pt x="145" y="3"/>
                    <a:pt x="139" y="5"/>
                    <a:pt x="134" y="9"/>
                  </a:cubicBezTo>
                  <a:cubicBezTo>
                    <a:pt x="129" y="3"/>
                    <a:pt x="122" y="0"/>
                    <a:pt x="114" y="0"/>
                  </a:cubicBezTo>
                  <a:cubicBezTo>
                    <a:pt x="106" y="0"/>
                    <a:pt x="98" y="3"/>
                    <a:pt x="93" y="9"/>
                  </a:cubicBezTo>
                  <a:cubicBezTo>
                    <a:pt x="87" y="3"/>
                    <a:pt x="79" y="0"/>
                    <a:pt x="70" y="0"/>
                  </a:cubicBezTo>
                  <a:cubicBezTo>
                    <a:pt x="55" y="0"/>
                    <a:pt x="43" y="9"/>
                    <a:pt x="38" y="21"/>
                  </a:cubicBezTo>
                  <a:cubicBezTo>
                    <a:pt x="34" y="19"/>
                    <a:pt x="30" y="18"/>
                    <a:pt x="25" y="18"/>
                  </a:cubicBezTo>
                  <a:cubicBezTo>
                    <a:pt x="11" y="18"/>
                    <a:pt x="0" y="29"/>
                    <a:pt x="0" y="43"/>
                  </a:cubicBezTo>
                  <a:cubicBezTo>
                    <a:pt x="0" y="57"/>
                    <a:pt x="11" y="69"/>
                    <a:pt x="25" y="69"/>
                  </a:cubicBezTo>
                  <a:cubicBezTo>
                    <a:pt x="239" y="69"/>
                    <a:pt x="239" y="69"/>
                    <a:pt x="239" y="69"/>
                  </a:cubicBezTo>
                  <a:cubicBezTo>
                    <a:pt x="248" y="69"/>
                    <a:pt x="256" y="62"/>
                    <a:pt x="259" y="53"/>
                  </a:cubicBezTo>
                  <a:lnTo>
                    <a:pt x="233" y="5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2" name="Freeform 644">
              <a:extLst>
                <a:ext uri="{FF2B5EF4-FFF2-40B4-BE49-F238E27FC236}">
                  <a16:creationId xmlns:a16="http://schemas.microsoft.com/office/drawing/2014/main" id="{8BB33C28-7B9E-43CF-915D-C1CCB0296492}"/>
                </a:ext>
              </a:extLst>
            </p:cNvPr>
            <p:cNvSpPr>
              <a:spLocks/>
            </p:cNvSpPr>
            <p:nvPr/>
          </p:nvSpPr>
          <p:spPr bwMode="auto">
            <a:xfrm>
              <a:off x="4913802" y="592750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3" name="Freeform 645">
              <a:extLst>
                <a:ext uri="{FF2B5EF4-FFF2-40B4-BE49-F238E27FC236}">
                  <a16:creationId xmlns:a16="http://schemas.microsoft.com/office/drawing/2014/main" id="{9F558199-58F1-4642-8085-6F069DB7E0F8}"/>
                </a:ext>
              </a:extLst>
            </p:cNvPr>
            <p:cNvSpPr>
              <a:spLocks/>
            </p:cNvSpPr>
            <p:nvPr/>
          </p:nvSpPr>
          <p:spPr bwMode="auto">
            <a:xfrm>
              <a:off x="4926083" y="5792426"/>
              <a:ext cx="723170" cy="159643"/>
            </a:xfrm>
            <a:custGeom>
              <a:avLst/>
              <a:gdLst>
                <a:gd name="T0" fmla="*/ 287 w 288"/>
                <a:gd name="T1" fmla="*/ 48 h 64"/>
                <a:gd name="T2" fmla="*/ 254 w 288"/>
                <a:gd name="T3" fmla="*/ 48 h 64"/>
                <a:gd name="T4" fmla="*/ 240 w 288"/>
                <a:gd name="T5" fmla="*/ 48 h 64"/>
                <a:gd name="T6" fmla="*/ 234 w 288"/>
                <a:gd name="T7" fmla="*/ 48 h 64"/>
                <a:gd name="T8" fmla="*/ 223 w 288"/>
                <a:gd name="T9" fmla="*/ 54 h 64"/>
                <a:gd name="T10" fmla="*/ 229 w 288"/>
                <a:gd name="T11" fmla="*/ 24 h 64"/>
                <a:gd name="T12" fmla="*/ 223 w 288"/>
                <a:gd name="T13" fmla="*/ 27 h 64"/>
                <a:gd name="T14" fmla="*/ 219 w 288"/>
                <a:gd name="T15" fmla="*/ 46 h 64"/>
                <a:gd name="T16" fmla="*/ 218 w 288"/>
                <a:gd name="T17" fmla="*/ 54 h 64"/>
                <a:gd name="T18" fmla="*/ 148 w 288"/>
                <a:gd name="T19" fmla="*/ 54 h 64"/>
                <a:gd name="T20" fmla="*/ 165 w 288"/>
                <a:gd name="T21" fmla="*/ 3 h 64"/>
                <a:gd name="T22" fmla="*/ 161 w 288"/>
                <a:gd name="T23" fmla="*/ 1 h 64"/>
                <a:gd name="T24" fmla="*/ 144 w 288"/>
                <a:gd name="T25" fmla="*/ 46 h 64"/>
                <a:gd name="T26" fmla="*/ 143 w 288"/>
                <a:gd name="T27" fmla="*/ 54 h 64"/>
                <a:gd name="T28" fmla="*/ 73 w 288"/>
                <a:gd name="T29" fmla="*/ 54 h 64"/>
                <a:gd name="T30" fmla="*/ 93 w 288"/>
                <a:gd name="T31" fmla="*/ 0 h 64"/>
                <a:gd name="T32" fmla="*/ 88 w 288"/>
                <a:gd name="T33" fmla="*/ 4 h 64"/>
                <a:gd name="T34" fmla="*/ 85 w 288"/>
                <a:gd name="T35" fmla="*/ 2 h 64"/>
                <a:gd name="T36" fmla="*/ 69 w 288"/>
                <a:gd name="T37" fmla="*/ 46 h 64"/>
                <a:gd name="T38" fmla="*/ 68 w 288"/>
                <a:gd name="T39" fmla="*/ 54 h 64"/>
                <a:gd name="T40" fmla="*/ 0 w 288"/>
                <a:gd name="T41" fmla="*/ 54 h 64"/>
                <a:gd name="T42" fmla="*/ 20 w 288"/>
                <a:gd name="T43" fmla="*/ 64 h 64"/>
                <a:gd name="T44" fmla="*/ 234 w 288"/>
                <a:gd name="T45" fmla="*/ 64 h 64"/>
                <a:gd name="T46" fmla="*/ 253 w 288"/>
                <a:gd name="T47" fmla="*/ 51 h 64"/>
                <a:gd name="T48" fmla="*/ 287 w 288"/>
                <a:gd name="T49" fmla="*/ 51 h 64"/>
                <a:gd name="T50" fmla="*/ 288 w 288"/>
                <a:gd name="T51" fmla="*/ 50 h 64"/>
                <a:gd name="T52" fmla="*/ 287 w 288"/>
                <a:gd name="T53" fmla="*/ 4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88" h="64">
                  <a:moveTo>
                    <a:pt x="287" y="48"/>
                  </a:moveTo>
                  <a:cubicBezTo>
                    <a:pt x="254" y="48"/>
                    <a:pt x="254" y="48"/>
                    <a:pt x="254" y="48"/>
                  </a:cubicBezTo>
                  <a:cubicBezTo>
                    <a:pt x="240" y="48"/>
                    <a:pt x="240" y="48"/>
                    <a:pt x="240" y="48"/>
                  </a:cubicBezTo>
                  <a:cubicBezTo>
                    <a:pt x="234" y="48"/>
                    <a:pt x="234" y="48"/>
                    <a:pt x="234" y="48"/>
                  </a:cubicBezTo>
                  <a:cubicBezTo>
                    <a:pt x="231" y="51"/>
                    <a:pt x="227" y="53"/>
                    <a:pt x="223" y="54"/>
                  </a:cubicBezTo>
                  <a:cubicBezTo>
                    <a:pt x="223" y="46"/>
                    <a:pt x="225" y="35"/>
                    <a:pt x="229" y="24"/>
                  </a:cubicBezTo>
                  <a:cubicBezTo>
                    <a:pt x="226" y="25"/>
                    <a:pt x="224" y="26"/>
                    <a:pt x="223" y="27"/>
                  </a:cubicBezTo>
                  <a:cubicBezTo>
                    <a:pt x="220" y="34"/>
                    <a:pt x="219" y="41"/>
                    <a:pt x="219" y="46"/>
                  </a:cubicBezTo>
                  <a:cubicBezTo>
                    <a:pt x="218" y="49"/>
                    <a:pt x="218" y="52"/>
                    <a:pt x="218" y="54"/>
                  </a:cubicBezTo>
                  <a:cubicBezTo>
                    <a:pt x="148" y="54"/>
                    <a:pt x="148" y="54"/>
                    <a:pt x="148" y="54"/>
                  </a:cubicBezTo>
                  <a:cubicBezTo>
                    <a:pt x="148" y="41"/>
                    <a:pt x="152" y="21"/>
                    <a:pt x="165" y="3"/>
                  </a:cubicBezTo>
                  <a:cubicBezTo>
                    <a:pt x="164" y="3"/>
                    <a:pt x="162" y="2"/>
                    <a:pt x="161" y="1"/>
                  </a:cubicBezTo>
                  <a:cubicBezTo>
                    <a:pt x="149" y="17"/>
                    <a:pt x="145" y="34"/>
                    <a:pt x="144" y="46"/>
                  </a:cubicBezTo>
                  <a:cubicBezTo>
                    <a:pt x="143" y="49"/>
                    <a:pt x="143" y="52"/>
                    <a:pt x="143" y="54"/>
                  </a:cubicBezTo>
                  <a:cubicBezTo>
                    <a:pt x="73" y="54"/>
                    <a:pt x="73" y="54"/>
                    <a:pt x="73" y="54"/>
                  </a:cubicBezTo>
                  <a:cubicBezTo>
                    <a:pt x="73" y="40"/>
                    <a:pt x="77" y="18"/>
                    <a:pt x="93" y="0"/>
                  </a:cubicBezTo>
                  <a:cubicBezTo>
                    <a:pt x="91" y="1"/>
                    <a:pt x="90" y="2"/>
                    <a:pt x="88" y="4"/>
                  </a:cubicBezTo>
                  <a:cubicBezTo>
                    <a:pt x="87" y="3"/>
                    <a:pt x="86" y="2"/>
                    <a:pt x="85" y="2"/>
                  </a:cubicBezTo>
                  <a:cubicBezTo>
                    <a:pt x="74" y="17"/>
                    <a:pt x="70" y="34"/>
                    <a:pt x="69" y="46"/>
                  </a:cubicBezTo>
                  <a:cubicBezTo>
                    <a:pt x="68" y="49"/>
                    <a:pt x="68" y="52"/>
                    <a:pt x="68" y="54"/>
                  </a:cubicBezTo>
                  <a:cubicBezTo>
                    <a:pt x="0" y="54"/>
                    <a:pt x="0" y="54"/>
                    <a:pt x="0" y="54"/>
                  </a:cubicBezTo>
                  <a:cubicBezTo>
                    <a:pt x="5" y="60"/>
                    <a:pt x="12" y="64"/>
                    <a:pt x="20" y="64"/>
                  </a:cubicBezTo>
                  <a:cubicBezTo>
                    <a:pt x="234" y="64"/>
                    <a:pt x="234" y="64"/>
                    <a:pt x="234" y="64"/>
                  </a:cubicBezTo>
                  <a:cubicBezTo>
                    <a:pt x="243" y="64"/>
                    <a:pt x="250" y="58"/>
                    <a:pt x="253" y="51"/>
                  </a:cubicBezTo>
                  <a:cubicBezTo>
                    <a:pt x="287" y="51"/>
                    <a:pt x="287" y="51"/>
                    <a:pt x="287" y="51"/>
                  </a:cubicBezTo>
                  <a:cubicBezTo>
                    <a:pt x="288" y="51"/>
                    <a:pt x="288" y="50"/>
                    <a:pt x="288" y="50"/>
                  </a:cubicBezTo>
                  <a:cubicBezTo>
                    <a:pt x="288" y="49"/>
                    <a:pt x="288" y="48"/>
                    <a:pt x="287" y="48"/>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4" name="Freeform 646">
              <a:extLst>
                <a:ext uri="{FF2B5EF4-FFF2-40B4-BE49-F238E27FC236}">
                  <a16:creationId xmlns:a16="http://schemas.microsoft.com/office/drawing/2014/main" id="{977B3138-D7C2-4553-8295-4605C3C3C5EC}"/>
                </a:ext>
              </a:extLst>
            </p:cNvPr>
            <p:cNvSpPr>
              <a:spLocks/>
            </p:cNvSpPr>
            <p:nvPr/>
          </p:nvSpPr>
          <p:spPr bwMode="auto">
            <a:xfrm>
              <a:off x="5518263" y="5852463"/>
              <a:ext cx="45028" cy="54579"/>
            </a:xfrm>
            <a:custGeom>
              <a:avLst/>
              <a:gdLst>
                <a:gd name="T0" fmla="*/ 3 w 18"/>
                <a:gd name="T1" fmla="*/ 0 h 22"/>
                <a:gd name="T2" fmla="*/ 3 w 18"/>
                <a:gd name="T3" fmla="*/ 12 h 22"/>
                <a:gd name="T4" fmla="*/ 0 w 18"/>
                <a:gd name="T5" fmla="*/ 22 h 22"/>
                <a:gd name="T6" fmla="*/ 18 w 18"/>
                <a:gd name="T7" fmla="*/ 22 h 22"/>
                <a:gd name="T8" fmla="*/ 18 w 18"/>
                <a:gd name="T9" fmla="*/ 20 h 22"/>
                <a:gd name="T10" fmla="*/ 3 w 18"/>
                <a:gd name="T11" fmla="*/ 0 h 22"/>
              </a:gdLst>
              <a:ahLst/>
              <a:cxnLst>
                <a:cxn ang="0">
                  <a:pos x="T0" y="T1"/>
                </a:cxn>
                <a:cxn ang="0">
                  <a:pos x="T2" y="T3"/>
                </a:cxn>
                <a:cxn ang="0">
                  <a:pos x="T4" y="T5"/>
                </a:cxn>
                <a:cxn ang="0">
                  <a:pos x="T6" y="T7"/>
                </a:cxn>
                <a:cxn ang="0">
                  <a:pos x="T8" y="T9"/>
                </a:cxn>
                <a:cxn ang="0">
                  <a:pos x="T10" y="T11"/>
                </a:cxn>
              </a:cxnLst>
              <a:rect l="0" t="0" r="r" b="b"/>
              <a:pathLst>
                <a:path w="18" h="22">
                  <a:moveTo>
                    <a:pt x="3" y="0"/>
                  </a:moveTo>
                  <a:cubicBezTo>
                    <a:pt x="3" y="12"/>
                    <a:pt x="3" y="12"/>
                    <a:pt x="3" y="12"/>
                  </a:cubicBezTo>
                  <a:cubicBezTo>
                    <a:pt x="3" y="15"/>
                    <a:pt x="2" y="19"/>
                    <a:pt x="0" y="22"/>
                  </a:cubicBezTo>
                  <a:cubicBezTo>
                    <a:pt x="18" y="22"/>
                    <a:pt x="18" y="22"/>
                    <a:pt x="18" y="22"/>
                  </a:cubicBezTo>
                  <a:cubicBezTo>
                    <a:pt x="18" y="21"/>
                    <a:pt x="18" y="20"/>
                    <a:pt x="18" y="20"/>
                  </a:cubicBezTo>
                  <a:cubicBezTo>
                    <a:pt x="18" y="10"/>
                    <a:pt x="12" y="3"/>
                    <a:pt x="3" y="0"/>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5" name="Freeform 647">
              <a:extLst>
                <a:ext uri="{FF2B5EF4-FFF2-40B4-BE49-F238E27FC236}">
                  <a16:creationId xmlns:a16="http://schemas.microsoft.com/office/drawing/2014/main" id="{048ACD18-6FBE-4392-859F-F291C5BD1991}"/>
                </a:ext>
              </a:extLst>
            </p:cNvPr>
            <p:cNvSpPr>
              <a:spLocks/>
            </p:cNvSpPr>
            <p:nvPr/>
          </p:nvSpPr>
          <p:spPr bwMode="auto">
            <a:xfrm>
              <a:off x="5010680" y="5673717"/>
              <a:ext cx="186933" cy="322015"/>
            </a:xfrm>
            <a:custGeom>
              <a:avLst/>
              <a:gdLst>
                <a:gd name="T0" fmla="*/ 16 w 74"/>
                <a:gd name="T1" fmla="*/ 125 h 128"/>
                <a:gd name="T2" fmla="*/ 27 w 74"/>
                <a:gd name="T3" fmla="*/ 99 h 128"/>
                <a:gd name="T4" fmla="*/ 27 w 74"/>
                <a:gd name="T5" fmla="*/ 94 h 128"/>
                <a:gd name="T6" fmla="*/ 27 w 74"/>
                <a:gd name="T7" fmla="*/ 94 h 128"/>
                <a:gd name="T8" fmla="*/ 28 w 74"/>
                <a:gd name="T9" fmla="*/ 88 h 128"/>
                <a:gd name="T10" fmla="*/ 70 w 74"/>
                <a:gd name="T11" fmla="*/ 6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4 h 128"/>
                <a:gd name="T30" fmla="*/ 24 w 74"/>
                <a:gd name="T31" fmla="*/ 86 h 128"/>
                <a:gd name="T32" fmla="*/ 20 w 74"/>
                <a:gd name="T33" fmla="*/ 90 h 128"/>
                <a:gd name="T34" fmla="*/ 16 w 74"/>
                <a:gd name="T35" fmla="*/ 93 h 128"/>
                <a:gd name="T36" fmla="*/ 1 w 74"/>
                <a:gd name="T37" fmla="*/ 117 h 128"/>
                <a:gd name="T38" fmla="*/ 3 w 74"/>
                <a:gd name="T39" fmla="*/ 124 h 128"/>
                <a:gd name="T40" fmla="*/ 10 w 74"/>
                <a:gd name="T41" fmla="*/ 127 h 128"/>
                <a:gd name="T42" fmla="*/ 16 w 74"/>
                <a:gd name="T43" fmla="*/ 125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5"/>
                  </a:moveTo>
                  <a:cubicBezTo>
                    <a:pt x="27" y="99"/>
                    <a:pt x="27" y="99"/>
                    <a:pt x="27" y="99"/>
                  </a:cubicBezTo>
                  <a:cubicBezTo>
                    <a:pt x="28" y="97"/>
                    <a:pt x="28" y="95"/>
                    <a:pt x="27" y="94"/>
                  </a:cubicBezTo>
                  <a:cubicBezTo>
                    <a:pt x="27" y="94"/>
                    <a:pt x="27" y="94"/>
                    <a:pt x="27" y="94"/>
                  </a:cubicBezTo>
                  <a:cubicBezTo>
                    <a:pt x="27" y="92"/>
                    <a:pt x="27" y="90"/>
                    <a:pt x="28" y="88"/>
                  </a:cubicBezTo>
                  <a:cubicBezTo>
                    <a:pt x="70" y="6"/>
                    <a:pt x="70" y="6"/>
                    <a:pt x="70" y="6"/>
                  </a:cubicBezTo>
                  <a:cubicBezTo>
                    <a:pt x="71" y="6"/>
                    <a:pt x="71" y="6"/>
                    <a:pt x="71" y="6"/>
                  </a:cubicBezTo>
                  <a:cubicBezTo>
                    <a:pt x="72" y="7"/>
                    <a:pt x="73" y="6"/>
                    <a:pt x="73" y="5"/>
                  </a:cubicBezTo>
                  <a:cubicBezTo>
                    <a:pt x="73" y="5"/>
                    <a:pt x="73" y="5"/>
                    <a:pt x="73" y="5"/>
                  </a:cubicBezTo>
                  <a:cubicBezTo>
                    <a:pt x="74" y="5"/>
                    <a:pt x="73" y="4"/>
                    <a:pt x="73" y="3"/>
                  </a:cubicBezTo>
                  <a:cubicBezTo>
                    <a:pt x="67" y="0"/>
                    <a:pt x="67" y="0"/>
                    <a:pt x="67" y="0"/>
                  </a:cubicBezTo>
                  <a:cubicBezTo>
                    <a:pt x="66" y="0"/>
                    <a:pt x="65" y="0"/>
                    <a:pt x="65" y="1"/>
                  </a:cubicBezTo>
                  <a:cubicBezTo>
                    <a:pt x="65" y="1"/>
                    <a:pt x="65" y="1"/>
                    <a:pt x="65" y="1"/>
                  </a:cubicBezTo>
                  <a:cubicBezTo>
                    <a:pt x="65" y="2"/>
                    <a:pt x="65" y="3"/>
                    <a:pt x="66" y="3"/>
                  </a:cubicBezTo>
                  <a:cubicBezTo>
                    <a:pt x="67" y="4"/>
                    <a:pt x="67" y="4"/>
                    <a:pt x="67" y="4"/>
                  </a:cubicBezTo>
                  <a:cubicBezTo>
                    <a:pt x="24" y="86"/>
                    <a:pt x="24" y="86"/>
                    <a:pt x="24" y="86"/>
                  </a:cubicBezTo>
                  <a:cubicBezTo>
                    <a:pt x="23" y="88"/>
                    <a:pt x="22" y="89"/>
                    <a:pt x="20" y="90"/>
                  </a:cubicBezTo>
                  <a:cubicBezTo>
                    <a:pt x="18" y="90"/>
                    <a:pt x="17" y="92"/>
                    <a:pt x="16" y="93"/>
                  </a:cubicBezTo>
                  <a:cubicBezTo>
                    <a:pt x="1" y="117"/>
                    <a:pt x="1" y="117"/>
                    <a:pt x="1" y="117"/>
                  </a:cubicBezTo>
                  <a:cubicBezTo>
                    <a:pt x="0" y="120"/>
                    <a:pt x="1" y="123"/>
                    <a:pt x="3" y="124"/>
                  </a:cubicBezTo>
                  <a:cubicBezTo>
                    <a:pt x="10" y="127"/>
                    <a:pt x="10" y="127"/>
                    <a:pt x="10" y="127"/>
                  </a:cubicBezTo>
                  <a:cubicBezTo>
                    <a:pt x="12" y="128"/>
                    <a:pt x="15" y="127"/>
                    <a:pt x="16" y="125"/>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6" name="Freeform 648">
              <a:extLst>
                <a:ext uri="{FF2B5EF4-FFF2-40B4-BE49-F238E27FC236}">
                  <a16:creationId xmlns:a16="http://schemas.microsoft.com/office/drawing/2014/main" id="{6D58AFA3-6A6F-4A77-9A45-AAD29FA1618A}"/>
                </a:ext>
              </a:extLst>
            </p:cNvPr>
            <p:cNvSpPr>
              <a:spLocks/>
            </p:cNvSpPr>
            <p:nvPr/>
          </p:nvSpPr>
          <p:spPr bwMode="auto">
            <a:xfrm>
              <a:off x="5149856" y="5711922"/>
              <a:ext cx="24560" cy="30018"/>
            </a:xfrm>
            <a:custGeom>
              <a:avLst/>
              <a:gdLst>
                <a:gd name="T0" fmla="*/ 9 w 18"/>
                <a:gd name="T1" fmla="*/ 22 h 22"/>
                <a:gd name="T2" fmla="*/ 18 w 18"/>
                <a:gd name="T3" fmla="*/ 0 h 22"/>
                <a:gd name="T4" fmla="*/ 9 w 18"/>
                <a:gd name="T5" fmla="*/ 1 h 22"/>
                <a:gd name="T6" fmla="*/ 0 w 18"/>
                <a:gd name="T7" fmla="*/ 22 h 22"/>
                <a:gd name="T8" fmla="*/ 9 w 18"/>
                <a:gd name="T9" fmla="*/ 22 h 22"/>
              </a:gdLst>
              <a:ahLst/>
              <a:cxnLst>
                <a:cxn ang="0">
                  <a:pos x="T0" y="T1"/>
                </a:cxn>
                <a:cxn ang="0">
                  <a:pos x="T2" y="T3"/>
                </a:cxn>
                <a:cxn ang="0">
                  <a:pos x="T4" y="T5"/>
                </a:cxn>
                <a:cxn ang="0">
                  <a:pos x="T6" y="T7"/>
                </a:cxn>
                <a:cxn ang="0">
                  <a:pos x="T8" y="T9"/>
                </a:cxn>
              </a:cxnLst>
              <a:rect l="0" t="0" r="r" b="b"/>
              <a:pathLst>
                <a:path w="18" h="22">
                  <a:moveTo>
                    <a:pt x="9" y="22"/>
                  </a:moveTo>
                  <a:lnTo>
                    <a:pt x="18" y="0"/>
                  </a:lnTo>
                  <a:lnTo>
                    <a:pt x="9" y="1"/>
                  </a:lnTo>
                  <a:lnTo>
                    <a:pt x="0" y="22"/>
                  </a:lnTo>
                  <a:lnTo>
                    <a:pt x="9" y="22"/>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7" name="Freeform 649">
              <a:extLst>
                <a:ext uri="{FF2B5EF4-FFF2-40B4-BE49-F238E27FC236}">
                  <a16:creationId xmlns:a16="http://schemas.microsoft.com/office/drawing/2014/main" id="{8F7DF0E2-92AE-4FC1-A859-60E7A0B854E6}"/>
                </a:ext>
              </a:extLst>
            </p:cNvPr>
            <p:cNvSpPr>
              <a:spLocks/>
            </p:cNvSpPr>
            <p:nvPr/>
          </p:nvSpPr>
          <p:spPr bwMode="auto">
            <a:xfrm>
              <a:off x="5013409" y="5894761"/>
              <a:ext cx="68224" cy="100971"/>
            </a:xfrm>
            <a:custGeom>
              <a:avLst/>
              <a:gdLst>
                <a:gd name="T0" fmla="*/ 10 w 27"/>
                <a:gd name="T1" fmla="*/ 35 h 40"/>
                <a:gd name="T2" fmla="*/ 8 w 27"/>
                <a:gd name="T3" fmla="*/ 36 h 40"/>
                <a:gd name="T4" fmla="*/ 0 w 27"/>
                <a:gd name="T5" fmla="*/ 33 h 40"/>
                <a:gd name="T6" fmla="*/ 2 w 27"/>
                <a:gd name="T7" fmla="*/ 36 h 40"/>
                <a:gd name="T8" fmla="*/ 9 w 27"/>
                <a:gd name="T9" fmla="*/ 39 h 40"/>
                <a:gd name="T10" fmla="*/ 15 w 27"/>
                <a:gd name="T11" fmla="*/ 37 h 40"/>
                <a:gd name="T12" fmla="*/ 26 w 27"/>
                <a:gd name="T13" fmla="*/ 11 h 40"/>
                <a:gd name="T14" fmla="*/ 26 w 27"/>
                <a:gd name="T15" fmla="*/ 6 h 40"/>
                <a:gd name="T16" fmla="*/ 26 w 27"/>
                <a:gd name="T17" fmla="*/ 6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10" y="36"/>
                    <a:pt x="9" y="36"/>
                    <a:pt x="8" y="36"/>
                  </a:cubicBezTo>
                  <a:cubicBezTo>
                    <a:pt x="0" y="33"/>
                    <a:pt x="0" y="33"/>
                    <a:pt x="0" y="33"/>
                  </a:cubicBezTo>
                  <a:cubicBezTo>
                    <a:pt x="0" y="34"/>
                    <a:pt x="1" y="35"/>
                    <a:pt x="2" y="36"/>
                  </a:cubicBezTo>
                  <a:cubicBezTo>
                    <a:pt x="9" y="39"/>
                    <a:pt x="9" y="39"/>
                    <a:pt x="9" y="39"/>
                  </a:cubicBezTo>
                  <a:cubicBezTo>
                    <a:pt x="11" y="40"/>
                    <a:pt x="14" y="39"/>
                    <a:pt x="15" y="37"/>
                  </a:cubicBezTo>
                  <a:cubicBezTo>
                    <a:pt x="26" y="11"/>
                    <a:pt x="26" y="11"/>
                    <a:pt x="26" y="11"/>
                  </a:cubicBezTo>
                  <a:cubicBezTo>
                    <a:pt x="27" y="9"/>
                    <a:pt x="27" y="7"/>
                    <a:pt x="26" y="6"/>
                  </a:cubicBezTo>
                  <a:cubicBezTo>
                    <a:pt x="26" y="6"/>
                    <a:pt x="26" y="6"/>
                    <a:pt x="26" y="6"/>
                  </a:cubicBezTo>
                  <a:cubicBezTo>
                    <a:pt x="26" y="4"/>
                    <a:pt x="26" y="2"/>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8" name="Freeform 650">
              <a:extLst>
                <a:ext uri="{FF2B5EF4-FFF2-40B4-BE49-F238E27FC236}">
                  <a16:creationId xmlns:a16="http://schemas.microsoft.com/office/drawing/2014/main" id="{15174C38-6C65-493F-9662-69C4C116D11B}"/>
                </a:ext>
              </a:extLst>
            </p:cNvPr>
            <p:cNvSpPr>
              <a:spLocks/>
            </p:cNvSpPr>
            <p:nvPr/>
          </p:nvSpPr>
          <p:spPr bwMode="auto">
            <a:xfrm>
              <a:off x="5149856" y="5688726"/>
              <a:ext cx="42299" cy="30018"/>
            </a:xfrm>
            <a:custGeom>
              <a:avLst/>
              <a:gdLst>
                <a:gd name="T0" fmla="*/ 4 w 17"/>
                <a:gd name="T1" fmla="*/ 4 h 12"/>
                <a:gd name="T2" fmla="*/ 8 w 17"/>
                <a:gd name="T3" fmla="*/ 1 h 12"/>
                <a:gd name="T4" fmla="*/ 10 w 17"/>
                <a:gd name="T5" fmla="*/ 0 h 12"/>
                <a:gd name="T6" fmla="*/ 15 w 17"/>
                <a:gd name="T7" fmla="*/ 0 h 12"/>
                <a:gd name="T8" fmla="*/ 16 w 17"/>
                <a:gd name="T9" fmla="*/ 0 h 12"/>
                <a:gd name="T10" fmla="*/ 16 w 17"/>
                <a:gd name="T11" fmla="*/ 2 h 12"/>
                <a:gd name="T12" fmla="*/ 15 w 17"/>
                <a:gd name="T13" fmla="*/ 3 h 12"/>
                <a:gd name="T14" fmla="*/ 15 w 17"/>
                <a:gd name="T15" fmla="*/ 6 h 12"/>
                <a:gd name="T16" fmla="*/ 15 w 17"/>
                <a:gd name="T17" fmla="*/ 6 h 12"/>
                <a:gd name="T18" fmla="*/ 15 w 17"/>
                <a:gd name="T19" fmla="*/ 9 h 12"/>
                <a:gd name="T20" fmla="*/ 14 w 17"/>
                <a:gd name="T21" fmla="*/ 9 h 12"/>
                <a:gd name="T22" fmla="*/ 13 w 17"/>
                <a:gd name="T23" fmla="*/ 11 h 12"/>
                <a:gd name="T24" fmla="*/ 12 w 17"/>
                <a:gd name="T25" fmla="*/ 12 h 12"/>
                <a:gd name="T26" fmla="*/ 7 w 17"/>
                <a:gd name="T27" fmla="*/ 11 h 12"/>
                <a:gd name="T28" fmla="*/ 7 w 17"/>
                <a:gd name="T29" fmla="*/ 11 h 12"/>
                <a:gd name="T30" fmla="*/ 2 w 17"/>
                <a:gd name="T31" fmla="*/ 12 h 12"/>
                <a:gd name="T32" fmla="*/ 0 w 17"/>
                <a:gd name="T33" fmla="*/ 7 h 12"/>
                <a:gd name="T34" fmla="*/ 4 w 17"/>
                <a:gd name="T35"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 h="12">
                  <a:moveTo>
                    <a:pt x="4" y="4"/>
                  </a:moveTo>
                  <a:cubicBezTo>
                    <a:pt x="8" y="1"/>
                    <a:pt x="8" y="1"/>
                    <a:pt x="8" y="1"/>
                  </a:cubicBezTo>
                  <a:cubicBezTo>
                    <a:pt x="9" y="1"/>
                    <a:pt x="9" y="1"/>
                    <a:pt x="10" y="0"/>
                  </a:cubicBezTo>
                  <a:cubicBezTo>
                    <a:pt x="15" y="0"/>
                    <a:pt x="15" y="0"/>
                    <a:pt x="15" y="0"/>
                  </a:cubicBezTo>
                  <a:cubicBezTo>
                    <a:pt x="15" y="0"/>
                    <a:pt x="16" y="0"/>
                    <a:pt x="16" y="0"/>
                  </a:cubicBezTo>
                  <a:cubicBezTo>
                    <a:pt x="16" y="0"/>
                    <a:pt x="17" y="1"/>
                    <a:pt x="16" y="2"/>
                  </a:cubicBezTo>
                  <a:cubicBezTo>
                    <a:pt x="15" y="3"/>
                    <a:pt x="15" y="3"/>
                    <a:pt x="15" y="3"/>
                  </a:cubicBezTo>
                  <a:cubicBezTo>
                    <a:pt x="16" y="4"/>
                    <a:pt x="16" y="5"/>
                    <a:pt x="15" y="6"/>
                  </a:cubicBezTo>
                  <a:cubicBezTo>
                    <a:pt x="15" y="6"/>
                    <a:pt x="15" y="6"/>
                    <a:pt x="15" y="6"/>
                  </a:cubicBezTo>
                  <a:cubicBezTo>
                    <a:pt x="16" y="7"/>
                    <a:pt x="16" y="8"/>
                    <a:pt x="15" y="9"/>
                  </a:cubicBezTo>
                  <a:cubicBezTo>
                    <a:pt x="14" y="9"/>
                    <a:pt x="14" y="9"/>
                    <a:pt x="14" y="9"/>
                  </a:cubicBezTo>
                  <a:cubicBezTo>
                    <a:pt x="15" y="10"/>
                    <a:pt x="14" y="11"/>
                    <a:pt x="13" y="11"/>
                  </a:cubicBezTo>
                  <a:cubicBezTo>
                    <a:pt x="12" y="12"/>
                    <a:pt x="12" y="12"/>
                    <a:pt x="12" y="12"/>
                  </a:cubicBezTo>
                  <a:cubicBezTo>
                    <a:pt x="11" y="12"/>
                    <a:pt x="9" y="12"/>
                    <a:pt x="7" y="11"/>
                  </a:cubicBezTo>
                  <a:cubicBezTo>
                    <a:pt x="7" y="11"/>
                    <a:pt x="7" y="11"/>
                    <a:pt x="7" y="11"/>
                  </a:cubicBezTo>
                  <a:cubicBezTo>
                    <a:pt x="2" y="12"/>
                    <a:pt x="2" y="12"/>
                    <a:pt x="2" y="12"/>
                  </a:cubicBezTo>
                  <a:cubicBezTo>
                    <a:pt x="0" y="7"/>
                    <a:pt x="0" y="7"/>
                    <a:pt x="0" y="7"/>
                  </a:cubicBezTo>
                  <a:lnTo>
                    <a:pt x="4" y="4"/>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9" name="Freeform 651">
              <a:extLst>
                <a:ext uri="{FF2B5EF4-FFF2-40B4-BE49-F238E27FC236}">
                  <a16:creationId xmlns:a16="http://schemas.microsoft.com/office/drawing/2014/main" id="{48CE926A-C122-4D0E-871B-10BF36C0EE74}"/>
                </a:ext>
              </a:extLst>
            </p:cNvPr>
            <p:cNvSpPr>
              <a:spLocks/>
            </p:cNvSpPr>
            <p:nvPr/>
          </p:nvSpPr>
          <p:spPr bwMode="auto">
            <a:xfrm>
              <a:off x="5147127" y="5701006"/>
              <a:ext cx="19103" cy="20467"/>
            </a:xfrm>
            <a:custGeom>
              <a:avLst/>
              <a:gdLst>
                <a:gd name="T0" fmla="*/ 0 w 14"/>
                <a:gd name="T1" fmla="*/ 4 h 15"/>
                <a:gd name="T2" fmla="*/ 5 w 14"/>
                <a:gd name="T3" fmla="*/ 0 h 15"/>
                <a:gd name="T4" fmla="*/ 14 w 14"/>
                <a:gd name="T5" fmla="*/ 13 h 15"/>
                <a:gd name="T6" fmla="*/ 9 w 14"/>
                <a:gd name="T7" fmla="*/ 15 h 15"/>
                <a:gd name="T8" fmla="*/ 0 w 14"/>
                <a:gd name="T9" fmla="*/ 4 h 15"/>
              </a:gdLst>
              <a:ahLst/>
              <a:cxnLst>
                <a:cxn ang="0">
                  <a:pos x="T0" y="T1"/>
                </a:cxn>
                <a:cxn ang="0">
                  <a:pos x="T2" y="T3"/>
                </a:cxn>
                <a:cxn ang="0">
                  <a:pos x="T4" y="T5"/>
                </a:cxn>
                <a:cxn ang="0">
                  <a:pos x="T6" y="T7"/>
                </a:cxn>
                <a:cxn ang="0">
                  <a:pos x="T8" y="T9"/>
                </a:cxn>
              </a:cxnLst>
              <a:rect l="0" t="0" r="r" b="b"/>
              <a:pathLst>
                <a:path w="14" h="15">
                  <a:moveTo>
                    <a:pt x="0" y="4"/>
                  </a:moveTo>
                  <a:lnTo>
                    <a:pt x="5" y="0"/>
                  </a:lnTo>
                  <a:lnTo>
                    <a:pt x="14" y="13"/>
                  </a:lnTo>
                  <a:lnTo>
                    <a:pt x="9" y="15"/>
                  </a:lnTo>
                  <a:lnTo>
                    <a:pt x="0"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0" name="Freeform 652">
              <a:extLst>
                <a:ext uri="{FF2B5EF4-FFF2-40B4-BE49-F238E27FC236}">
                  <a16:creationId xmlns:a16="http://schemas.microsoft.com/office/drawing/2014/main" id="{3FCF13B2-9680-4291-8F95-E3249992F077}"/>
                </a:ext>
              </a:extLst>
            </p:cNvPr>
            <p:cNvSpPr>
              <a:spLocks/>
            </p:cNvSpPr>
            <p:nvPr/>
          </p:nvSpPr>
          <p:spPr bwMode="auto">
            <a:xfrm>
              <a:off x="5046156" y="5703735"/>
              <a:ext cx="118709" cy="57308"/>
            </a:xfrm>
            <a:custGeom>
              <a:avLst/>
              <a:gdLst>
                <a:gd name="T0" fmla="*/ 3 w 47"/>
                <a:gd name="T1" fmla="*/ 11 h 23"/>
                <a:gd name="T2" fmla="*/ 0 w 47"/>
                <a:gd name="T3" fmla="*/ 21 h 23"/>
                <a:gd name="T4" fmla="*/ 27 w 47"/>
                <a:gd name="T5" fmla="*/ 23 h 23"/>
                <a:gd name="T6" fmla="*/ 30 w 47"/>
                <a:gd name="T7" fmla="*/ 22 h 23"/>
                <a:gd name="T8" fmla="*/ 47 w 47"/>
                <a:gd name="T9" fmla="*/ 7 h 23"/>
                <a:gd name="T10" fmla="*/ 41 w 47"/>
                <a:gd name="T11" fmla="*/ 0 h 23"/>
                <a:gd name="T12" fmla="*/ 25 w 47"/>
                <a:gd name="T13" fmla="*/ 13 h 23"/>
                <a:gd name="T14" fmla="*/ 3 w 47"/>
                <a:gd name="T15" fmla="*/ 11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23">
                  <a:moveTo>
                    <a:pt x="3" y="11"/>
                  </a:moveTo>
                  <a:cubicBezTo>
                    <a:pt x="0" y="21"/>
                    <a:pt x="0" y="21"/>
                    <a:pt x="0" y="21"/>
                  </a:cubicBezTo>
                  <a:cubicBezTo>
                    <a:pt x="27" y="23"/>
                    <a:pt x="27" y="23"/>
                    <a:pt x="27" y="23"/>
                  </a:cubicBezTo>
                  <a:cubicBezTo>
                    <a:pt x="28" y="23"/>
                    <a:pt x="29" y="22"/>
                    <a:pt x="30" y="22"/>
                  </a:cubicBezTo>
                  <a:cubicBezTo>
                    <a:pt x="47" y="7"/>
                    <a:pt x="47" y="7"/>
                    <a:pt x="47" y="7"/>
                  </a:cubicBezTo>
                  <a:cubicBezTo>
                    <a:pt x="41" y="0"/>
                    <a:pt x="41" y="0"/>
                    <a:pt x="41" y="0"/>
                  </a:cubicBezTo>
                  <a:cubicBezTo>
                    <a:pt x="25" y="13"/>
                    <a:pt x="25" y="13"/>
                    <a:pt x="25" y="13"/>
                  </a:cubicBezTo>
                  <a:lnTo>
                    <a:pt x="3" y="11"/>
                  </a:lnTo>
                  <a:close/>
                </a:path>
              </a:pathLst>
            </a:custGeom>
            <a:solidFill>
              <a:srgbClr val="0217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1" name="Oval 653">
              <a:extLst>
                <a:ext uri="{FF2B5EF4-FFF2-40B4-BE49-F238E27FC236}">
                  <a16:creationId xmlns:a16="http://schemas.microsoft.com/office/drawing/2014/main" id="{FEFEB268-CF6C-4D1D-AA18-4F1070DC4D3C}"/>
                </a:ext>
              </a:extLst>
            </p:cNvPr>
            <p:cNvSpPr>
              <a:spLocks noChangeArrowheads="1"/>
            </p:cNvSpPr>
            <p:nvPr/>
          </p:nvSpPr>
          <p:spPr bwMode="auto">
            <a:xfrm>
              <a:off x="5151220" y="5718744"/>
              <a:ext cx="5458" cy="5458"/>
            </a:xfrm>
            <a:prstGeom prst="ellipse">
              <a:avLst/>
            </a:pr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2" name="Freeform 654">
              <a:extLst>
                <a:ext uri="{FF2B5EF4-FFF2-40B4-BE49-F238E27FC236}">
                  <a16:creationId xmlns:a16="http://schemas.microsoft.com/office/drawing/2014/main" id="{E14FEC7B-8BD6-4A12-A38D-E003E562A2C3}"/>
                </a:ext>
              </a:extLst>
            </p:cNvPr>
            <p:cNvSpPr>
              <a:spLocks/>
            </p:cNvSpPr>
            <p:nvPr/>
          </p:nvSpPr>
          <p:spPr bwMode="auto">
            <a:xfrm>
              <a:off x="5384545" y="5681904"/>
              <a:ext cx="186933" cy="320651"/>
            </a:xfrm>
            <a:custGeom>
              <a:avLst/>
              <a:gdLst>
                <a:gd name="T0" fmla="*/ 16 w 74"/>
                <a:gd name="T1" fmla="*/ 124 h 128"/>
                <a:gd name="T2" fmla="*/ 27 w 74"/>
                <a:gd name="T3" fmla="*/ 98 h 128"/>
                <a:gd name="T4" fmla="*/ 28 w 74"/>
                <a:gd name="T5" fmla="*/ 93 h 128"/>
                <a:gd name="T6" fmla="*/ 28 w 74"/>
                <a:gd name="T7" fmla="*/ 93 h 128"/>
                <a:gd name="T8" fmla="*/ 28 w 74"/>
                <a:gd name="T9" fmla="*/ 88 h 128"/>
                <a:gd name="T10" fmla="*/ 70 w 74"/>
                <a:gd name="T11" fmla="*/ 5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3 h 128"/>
                <a:gd name="T30" fmla="*/ 25 w 74"/>
                <a:gd name="T31" fmla="*/ 86 h 128"/>
                <a:gd name="T32" fmla="*/ 20 w 74"/>
                <a:gd name="T33" fmla="*/ 89 h 128"/>
                <a:gd name="T34" fmla="*/ 16 w 74"/>
                <a:gd name="T35" fmla="*/ 93 h 128"/>
                <a:gd name="T36" fmla="*/ 2 w 74"/>
                <a:gd name="T37" fmla="*/ 117 h 128"/>
                <a:gd name="T38" fmla="*/ 3 w 74"/>
                <a:gd name="T39" fmla="*/ 123 h 128"/>
                <a:gd name="T40" fmla="*/ 10 w 74"/>
                <a:gd name="T41" fmla="*/ 127 h 128"/>
                <a:gd name="T42" fmla="*/ 16 w 74"/>
                <a:gd name="T43" fmla="*/ 1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4"/>
                  </a:moveTo>
                  <a:cubicBezTo>
                    <a:pt x="27" y="98"/>
                    <a:pt x="27" y="98"/>
                    <a:pt x="27" y="98"/>
                  </a:cubicBezTo>
                  <a:cubicBezTo>
                    <a:pt x="28" y="97"/>
                    <a:pt x="28" y="95"/>
                    <a:pt x="28" y="93"/>
                  </a:cubicBezTo>
                  <a:cubicBezTo>
                    <a:pt x="28" y="93"/>
                    <a:pt x="28" y="93"/>
                    <a:pt x="28" y="93"/>
                  </a:cubicBezTo>
                  <a:cubicBezTo>
                    <a:pt x="27" y="91"/>
                    <a:pt x="27" y="89"/>
                    <a:pt x="28" y="88"/>
                  </a:cubicBezTo>
                  <a:cubicBezTo>
                    <a:pt x="70" y="5"/>
                    <a:pt x="70" y="5"/>
                    <a:pt x="70" y="5"/>
                  </a:cubicBezTo>
                  <a:cubicBezTo>
                    <a:pt x="71" y="6"/>
                    <a:pt x="71" y="6"/>
                    <a:pt x="71" y="6"/>
                  </a:cubicBezTo>
                  <a:cubicBezTo>
                    <a:pt x="72" y="6"/>
                    <a:pt x="73" y="6"/>
                    <a:pt x="73" y="5"/>
                  </a:cubicBezTo>
                  <a:cubicBezTo>
                    <a:pt x="73" y="5"/>
                    <a:pt x="73" y="5"/>
                    <a:pt x="73" y="5"/>
                  </a:cubicBezTo>
                  <a:cubicBezTo>
                    <a:pt x="74" y="4"/>
                    <a:pt x="73" y="3"/>
                    <a:pt x="73" y="3"/>
                  </a:cubicBezTo>
                  <a:cubicBezTo>
                    <a:pt x="67" y="0"/>
                    <a:pt x="67" y="0"/>
                    <a:pt x="67" y="0"/>
                  </a:cubicBezTo>
                  <a:cubicBezTo>
                    <a:pt x="67" y="0"/>
                    <a:pt x="66" y="0"/>
                    <a:pt x="65" y="1"/>
                  </a:cubicBezTo>
                  <a:cubicBezTo>
                    <a:pt x="65" y="1"/>
                    <a:pt x="65" y="1"/>
                    <a:pt x="65" y="1"/>
                  </a:cubicBezTo>
                  <a:cubicBezTo>
                    <a:pt x="65" y="2"/>
                    <a:pt x="65" y="3"/>
                    <a:pt x="66" y="3"/>
                  </a:cubicBezTo>
                  <a:cubicBezTo>
                    <a:pt x="67" y="3"/>
                    <a:pt x="67" y="3"/>
                    <a:pt x="67" y="3"/>
                  </a:cubicBezTo>
                  <a:cubicBezTo>
                    <a:pt x="25" y="86"/>
                    <a:pt x="25" y="86"/>
                    <a:pt x="25" y="86"/>
                  </a:cubicBezTo>
                  <a:cubicBezTo>
                    <a:pt x="24" y="88"/>
                    <a:pt x="22" y="89"/>
                    <a:pt x="20" y="89"/>
                  </a:cubicBezTo>
                  <a:cubicBezTo>
                    <a:pt x="19" y="90"/>
                    <a:pt x="17" y="91"/>
                    <a:pt x="16" y="93"/>
                  </a:cubicBezTo>
                  <a:cubicBezTo>
                    <a:pt x="2" y="117"/>
                    <a:pt x="2" y="117"/>
                    <a:pt x="2" y="117"/>
                  </a:cubicBezTo>
                  <a:cubicBezTo>
                    <a:pt x="0" y="119"/>
                    <a:pt x="1" y="122"/>
                    <a:pt x="3" y="123"/>
                  </a:cubicBezTo>
                  <a:cubicBezTo>
                    <a:pt x="10" y="127"/>
                    <a:pt x="10" y="127"/>
                    <a:pt x="10" y="127"/>
                  </a:cubicBezTo>
                  <a:cubicBezTo>
                    <a:pt x="12" y="128"/>
                    <a:pt x="15" y="127"/>
                    <a:pt x="16" y="124"/>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3" name="Freeform 655">
              <a:extLst>
                <a:ext uri="{FF2B5EF4-FFF2-40B4-BE49-F238E27FC236}">
                  <a16:creationId xmlns:a16="http://schemas.microsoft.com/office/drawing/2014/main" id="{6CCCE072-04E7-467B-9EE0-76E847D25CB4}"/>
                </a:ext>
              </a:extLst>
            </p:cNvPr>
            <p:cNvSpPr>
              <a:spLocks/>
            </p:cNvSpPr>
            <p:nvPr/>
          </p:nvSpPr>
          <p:spPr bwMode="auto">
            <a:xfrm>
              <a:off x="5523721" y="5718744"/>
              <a:ext cx="27289" cy="30018"/>
            </a:xfrm>
            <a:custGeom>
              <a:avLst/>
              <a:gdLst>
                <a:gd name="T0" fmla="*/ 9 w 20"/>
                <a:gd name="T1" fmla="*/ 20 h 22"/>
                <a:gd name="T2" fmla="*/ 20 w 20"/>
                <a:gd name="T3" fmla="*/ 0 h 22"/>
                <a:gd name="T4" fmla="*/ 9 w 20"/>
                <a:gd name="T5" fmla="*/ 2 h 22"/>
                <a:gd name="T6" fmla="*/ 0 w 20"/>
                <a:gd name="T7" fmla="*/ 22 h 22"/>
                <a:gd name="T8" fmla="*/ 9 w 20"/>
                <a:gd name="T9" fmla="*/ 20 h 22"/>
              </a:gdLst>
              <a:ahLst/>
              <a:cxnLst>
                <a:cxn ang="0">
                  <a:pos x="T0" y="T1"/>
                </a:cxn>
                <a:cxn ang="0">
                  <a:pos x="T2" y="T3"/>
                </a:cxn>
                <a:cxn ang="0">
                  <a:pos x="T4" y="T5"/>
                </a:cxn>
                <a:cxn ang="0">
                  <a:pos x="T6" y="T7"/>
                </a:cxn>
                <a:cxn ang="0">
                  <a:pos x="T8" y="T9"/>
                </a:cxn>
              </a:cxnLst>
              <a:rect l="0" t="0" r="r" b="b"/>
              <a:pathLst>
                <a:path w="20" h="22">
                  <a:moveTo>
                    <a:pt x="9" y="20"/>
                  </a:moveTo>
                  <a:lnTo>
                    <a:pt x="20" y="0"/>
                  </a:lnTo>
                  <a:lnTo>
                    <a:pt x="9" y="2"/>
                  </a:lnTo>
                  <a:lnTo>
                    <a:pt x="0" y="22"/>
                  </a:lnTo>
                  <a:lnTo>
                    <a:pt x="9" y="20"/>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4" name="Freeform 656">
              <a:extLst>
                <a:ext uri="{FF2B5EF4-FFF2-40B4-BE49-F238E27FC236}">
                  <a16:creationId xmlns:a16="http://schemas.microsoft.com/office/drawing/2014/main" id="{A2C736B9-0196-4328-9E7C-E559AAA4A3C9}"/>
                </a:ext>
              </a:extLst>
            </p:cNvPr>
            <p:cNvSpPr>
              <a:spLocks/>
            </p:cNvSpPr>
            <p:nvPr/>
          </p:nvSpPr>
          <p:spPr bwMode="auto">
            <a:xfrm>
              <a:off x="5384545" y="5681904"/>
              <a:ext cx="186933" cy="320651"/>
            </a:xfrm>
            <a:custGeom>
              <a:avLst/>
              <a:gdLst>
                <a:gd name="T0" fmla="*/ 16 w 74"/>
                <a:gd name="T1" fmla="*/ 124 h 128"/>
                <a:gd name="T2" fmla="*/ 27 w 74"/>
                <a:gd name="T3" fmla="*/ 98 h 128"/>
                <a:gd name="T4" fmla="*/ 28 w 74"/>
                <a:gd name="T5" fmla="*/ 93 h 128"/>
                <a:gd name="T6" fmla="*/ 28 w 74"/>
                <a:gd name="T7" fmla="*/ 93 h 128"/>
                <a:gd name="T8" fmla="*/ 28 w 74"/>
                <a:gd name="T9" fmla="*/ 88 h 128"/>
                <a:gd name="T10" fmla="*/ 70 w 74"/>
                <a:gd name="T11" fmla="*/ 5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3 h 128"/>
                <a:gd name="T30" fmla="*/ 25 w 74"/>
                <a:gd name="T31" fmla="*/ 86 h 128"/>
                <a:gd name="T32" fmla="*/ 20 w 74"/>
                <a:gd name="T33" fmla="*/ 89 h 128"/>
                <a:gd name="T34" fmla="*/ 16 w 74"/>
                <a:gd name="T35" fmla="*/ 93 h 128"/>
                <a:gd name="T36" fmla="*/ 2 w 74"/>
                <a:gd name="T37" fmla="*/ 117 h 128"/>
                <a:gd name="T38" fmla="*/ 3 w 74"/>
                <a:gd name="T39" fmla="*/ 123 h 128"/>
                <a:gd name="T40" fmla="*/ 10 w 74"/>
                <a:gd name="T41" fmla="*/ 127 h 128"/>
                <a:gd name="T42" fmla="*/ 16 w 74"/>
                <a:gd name="T43" fmla="*/ 1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4"/>
                  </a:moveTo>
                  <a:cubicBezTo>
                    <a:pt x="27" y="98"/>
                    <a:pt x="27" y="98"/>
                    <a:pt x="27" y="98"/>
                  </a:cubicBezTo>
                  <a:cubicBezTo>
                    <a:pt x="28" y="97"/>
                    <a:pt x="28" y="95"/>
                    <a:pt x="28" y="93"/>
                  </a:cubicBezTo>
                  <a:cubicBezTo>
                    <a:pt x="28" y="93"/>
                    <a:pt x="28" y="93"/>
                    <a:pt x="28" y="93"/>
                  </a:cubicBezTo>
                  <a:cubicBezTo>
                    <a:pt x="27" y="91"/>
                    <a:pt x="27" y="89"/>
                    <a:pt x="28" y="88"/>
                  </a:cubicBezTo>
                  <a:cubicBezTo>
                    <a:pt x="70" y="5"/>
                    <a:pt x="70" y="5"/>
                    <a:pt x="70" y="5"/>
                  </a:cubicBezTo>
                  <a:cubicBezTo>
                    <a:pt x="71" y="6"/>
                    <a:pt x="71" y="6"/>
                    <a:pt x="71" y="6"/>
                  </a:cubicBezTo>
                  <a:cubicBezTo>
                    <a:pt x="72" y="6"/>
                    <a:pt x="73" y="6"/>
                    <a:pt x="73" y="5"/>
                  </a:cubicBezTo>
                  <a:cubicBezTo>
                    <a:pt x="73" y="5"/>
                    <a:pt x="73" y="5"/>
                    <a:pt x="73" y="5"/>
                  </a:cubicBezTo>
                  <a:cubicBezTo>
                    <a:pt x="74" y="4"/>
                    <a:pt x="73" y="3"/>
                    <a:pt x="73" y="3"/>
                  </a:cubicBezTo>
                  <a:cubicBezTo>
                    <a:pt x="67" y="0"/>
                    <a:pt x="67" y="0"/>
                    <a:pt x="67" y="0"/>
                  </a:cubicBezTo>
                  <a:cubicBezTo>
                    <a:pt x="67" y="0"/>
                    <a:pt x="66" y="0"/>
                    <a:pt x="65" y="1"/>
                  </a:cubicBezTo>
                  <a:cubicBezTo>
                    <a:pt x="65" y="1"/>
                    <a:pt x="65" y="1"/>
                    <a:pt x="65" y="1"/>
                  </a:cubicBezTo>
                  <a:cubicBezTo>
                    <a:pt x="65" y="2"/>
                    <a:pt x="65" y="3"/>
                    <a:pt x="66" y="3"/>
                  </a:cubicBezTo>
                  <a:cubicBezTo>
                    <a:pt x="67" y="3"/>
                    <a:pt x="67" y="3"/>
                    <a:pt x="67" y="3"/>
                  </a:cubicBezTo>
                  <a:cubicBezTo>
                    <a:pt x="25" y="86"/>
                    <a:pt x="25" y="86"/>
                    <a:pt x="25" y="86"/>
                  </a:cubicBezTo>
                  <a:cubicBezTo>
                    <a:pt x="24" y="88"/>
                    <a:pt x="22" y="89"/>
                    <a:pt x="20" y="89"/>
                  </a:cubicBezTo>
                  <a:cubicBezTo>
                    <a:pt x="19" y="90"/>
                    <a:pt x="17" y="91"/>
                    <a:pt x="16" y="93"/>
                  </a:cubicBezTo>
                  <a:cubicBezTo>
                    <a:pt x="2" y="117"/>
                    <a:pt x="2" y="117"/>
                    <a:pt x="2" y="117"/>
                  </a:cubicBezTo>
                  <a:cubicBezTo>
                    <a:pt x="0" y="119"/>
                    <a:pt x="1" y="122"/>
                    <a:pt x="3" y="123"/>
                  </a:cubicBezTo>
                  <a:cubicBezTo>
                    <a:pt x="10" y="127"/>
                    <a:pt x="10" y="127"/>
                    <a:pt x="10" y="127"/>
                  </a:cubicBezTo>
                  <a:cubicBezTo>
                    <a:pt x="12" y="128"/>
                    <a:pt x="15" y="127"/>
                    <a:pt x="16" y="124"/>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5" name="Freeform 657">
              <a:extLst>
                <a:ext uri="{FF2B5EF4-FFF2-40B4-BE49-F238E27FC236}">
                  <a16:creationId xmlns:a16="http://schemas.microsoft.com/office/drawing/2014/main" id="{FC07C0DE-7B41-46AE-92D4-555E39DC17E5}"/>
                </a:ext>
              </a:extLst>
            </p:cNvPr>
            <p:cNvSpPr>
              <a:spLocks/>
            </p:cNvSpPr>
            <p:nvPr/>
          </p:nvSpPr>
          <p:spPr bwMode="auto">
            <a:xfrm>
              <a:off x="5387274" y="5901584"/>
              <a:ext cx="68224" cy="100971"/>
            </a:xfrm>
            <a:custGeom>
              <a:avLst/>
              <a:gdLst>
                <a:gd name="T0" fmla="*/ 10 w 27"/>
                <a:gd name="T1" fmla="*/ 35 h 40"/>
                <a:gd name="T2" fmla="*/ 8 w 27"/>
                <a:gd name="T3" fmla="*/ 36 h 40"/>
                <a:gd name="T4" fmla="*/ 0 w 27"/>
                <a:gd name="T5" fmla="*/ 32 h 40"/>
                <a:gd name="T6" fmla="*/ 2 w 27"/>
                <a:gd name="T7" fmla="*/ 35 h 40"/>
                <a:gd name="T8" fmla="*/ 9 w 27"/>
                <a:gd name="T9" fmla="*/ 39 h 40"/>
                <a:gd name="T10" fmla="*/ 15 w 27"/>
                <a:gd name="T11" fmla="*/ 36 h 40"/>
                <a:gd name="T12" fmla="*/ 26 w 27"/>
                <a:gd name="T13" fmla="*/ 10 h 40"/>
                <a:gd name="T14" fmla="*/ 27 w 27"/>
                <a:gd name="T15" fmla="*/ 5 h 40"/>
                <a:gd name="T16" fmla="*/ 27 w 27"/>
                <a:gd name="T17" fmla="*/ 5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10" y="36"/>
                    <a:pt x="9" y="36"/>
                    <a:pt x="8" y="36"/>
                  </a:cubicBezTo>
                  <a:cubicBezTo>
                    <a:pt x="0" y="32"/>
                    <a:pt x="0" y="32"/>
                    <a:pt x="0" y="32"/>
                  </a:cubicBezTo>
                  <a:cubicBezTo>
                    <a:pt x="0" y="34"/>
                    <a:pt x="1" y="35"/>
                    <a:pt x="2" y="35"/>
                  </a:cubicBezTo>
                  <a:cubicBezTo>
                    <a:pt x="9" y="39"/>
                    <a:pt x="9" y="39"/>
                    <a:pt x="9" y="39"/>
                  </a:cubicBezTo>
                  <a:cubicBezTo>
                    <a:pt x="11" y="40"/>
                    <a:pt x="14" y="39"/>
                    <a:pt x="15" y="36"/>
                  </a:cubicBezTo>
                  <a:cubicBezTo>
                    <a:pt x="26" y="10"/>
                    <a:pt x="26" y="10"/>
                    <a:pt x="26" y="10"/>
                  </a:cubicBezTo>
                  <a:cubicBezTo>
                    <a:pt x="27" y="9"/>
                    <a:pt x="27" y="7"/>
                    <a:pt x="27" y="5"/>
                  </a:cubicBezTo>
                  <a:cubicBezTo>
                    <a:pt x="27" y="5"/>
                    <a:pt x="27" y="5"/>
                    <a:pt x="27" y="5"/>
                  </a:cubicBezTo>
                  <a:cubicBezTo>
                    <a:pt x="26" y="3"/>
                    <a:pt x="26" y="1"/>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6" name="Freeform 658">
              <a:extLst>
                <a:ext uri="{FF2B5EF4-FFF2-40B4-BE49-F238E27FC236}">
                  <a16:creationId xmlns:a16="http://schemas.microsoft.com/office/drawing/2014/main" id="{6E3DC675-FA78-46B7-A3A2-D27CBD90FBB5}"/>
                </a:ext>
              </a:extLst>
            </p:cNvPr>
            <p:cNvSpPr>
              <a:spLocks/>
            </p:cNvSpPr>
            <p:nvPr/>
          </p:nvSpPr>
          <p:spPr bwMode="auto">
            <a:xfrm>
              <a:off x="5512805" y="5696913"/>
              <a:ext cx="53214" cy="36841"/>
            </a:xfrm>
            <a:custGeom>
              <a:avLst/>
              <a:gdLst>
                <a:gd name="T0" fmla="*/ 9 w 21"/>
                <a:gd name="T1" fmla="*/ 5 h 15"/>
                <a:gd name="T2" fmla="*/ 12 w 21"/>
                <a:gd name="T3" fmla="*/ 1 h 15"/>
                <a:gd name="T4" fmla="*/ 14 w 21"/>
                <a:gd name="T5" fmla="*/ 1 h 15"/>
                <a:gd name="T6" fmla="*/ 19 w 21"/>
                <a:gd name="T7" fmla="*/ 0 h 15"/>
                <a:gd name="T8" fmla="*/ 20 w 21"/>
                <a:gd name="T9" fmla="*/ 0 h 15"/>
                <a:gd name="T10" fmla="*/ 20 w 21"/>
                <a:gd name="T11" fmla="*/ 2 h 15"/>
                <a:gd name="T12" fmla="*/ 19 w 21"/>
                <a:gd name="T13" fmla="*/ 3 h 15"/>
                <a:gd name="T14" fmla="*/ 19 w 21"/>
                <a:gd name="T15" fmla="*/ 6 h 15"/>
                <a:gd name="T16" fmla="*/ 19 w 21"/>
                <a:gd name="T17" fmla="*/ 6 h 15"/>
                <a:gd name="T18" fmla="*/ 19 w 21"/>
                <a:gd name="T19" fmla="*/ 9 h 15"/>
                <a:gd name="T20" fmla="*/ 19 w 21"/>
                <a:gd name="T21" fmla="*/ 9 h 15"/>
                <a:gd name="T22" fmla="*/ 17 w 21"/>
                <a:gd name="T23" fmla="*/ 12 h 15"/>
                <a:gd name="T24" fmla="*/ 16 w 21"/>
                <a:gd name="T25" fmla="*/ 12 h 15"/>
                <a:gd name="T26" fmla="*/ 12 w 21"/>
                <a:gd name="T27" fmla="*/ 11 h 15"/>
                <a:gd name="T28" fmla="*/ 11 w 21"/>
                <a:gd name="T29" fmla="*/ 11 h 15"/>
                <a:gd name="T30" fmla="*/ 10 w 21"/>
                <a:gd name="T31" fmla="*/ 11 h 15"/>
                <a:gd name="T32" fmla="*/ 8 w 21"/>
                <a:gd name="T33" fmla="*/ 11 h 15"/>
                <a:gd name="T34" fmla="*/ 4 w 21"/>
                <a:gd name="T35" fmla="*/ 15 h 15"/>
                <a:gd name="T36" fmla="*/ 0 w 21"/>
                <a:gd name="T37" fmla="*/ 11 h 15"/>
                <a:gd name="T38" fmla="*/ 9 w 21"/>
                <a:gd name="T39" fmla="*/ 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 h="15">
                  <a:moveTo>
                    <a:pt x="9" y="5"/>
                  </a:moveTo>
                  <a:cubicBezTo>
                    <a:pt x="12" y="1"/>
                    <a:pt x="12" y="1"/>
                    <a:pt x="12" y="1"/>
                  </a:cubicBezTo>
                  <a:cubicBezTo>
                    <a:pt x="13" y="1"/>
                    <a:pt x="13" y="1"/>
                    <a:pt x="14" y="1"/>
                  </a:cubicBezTo>
                  <a:cubicBezTo>
                    <a:pt x="19" y="0"/>
                    <a:pt x="19" y="0"/>
                    <a:pt x="19" y="0"/>
                  </a:cubicBezTo>
                  <a:cubicBezTo>
                    <a:pt x="19" y="0"/>
                    <a:pt x="20" y="0"/>
                    <a:pt x="20" y="0"/>
                  </a:cubicBezTo>
                  <a:cubicBezTo>
                    <a:pt x="21" y="1"/>
                    <a:pt x="21" y="1"/>
                    <a:pt x="20" y="2"/>
                  </a:cubicBezTo>
                  <a:cubicBezTo>
                    <a:pt x="19" y="3"/>
                    <a:pt x="19" y="3"/>
                    <a:pt x="19" y="3"/>
                  </a:cubicBezTo>
                  <a:cubicBezTo>
                    <a:pt x="20" y="4"/>
                    <a:pt x="20" y="5"/>
                    <a:pt x="19" y="6"/>
                  </a:cubicBezTo>
                  <a:cubicBezTo>
                    <a:pt x="19" y="6"/>
                    <a:pt x="19" y="6"/>
                    <a:pt x="19" y="6"/>
                  </a:cubicBezTo>
                  <a:cubicBezTo>
                    <a:pt x="20" y="7"/>
                    <a:pt x="20" y="8"/>
                    <a:pt x="19" y="9"/>
                  </a:cubicBezTo>
                  <a:cubicBezTo>
                    <a:pt x="19" y="9"/>
                    <a:pt x="19" y="9"/>
                    <a:pt x="19" y="9"/>
                  </a:cubicBezTo>
                  <a:cubicBezTo>
                    <a:pt x="19" y="10"/>
                    <a:pt x="18" y="11"/>
                    <a:pt x="17" y="12"/>
                  </a:cubicBezTo>
                  <a:cubicBezTo>
                    <a:pt x="16" y="12"/>
                    <a:pt x="16" y="12"/>
                    <a:pt x="16" y="12"/>
                  </a:cubicBezTo>
                  <a:cubicBezTo>
                    <a:pt x="15" y="12"/>
                    <a:pt x="13" y="12"/>
                    <a:pt x="12" y="11"/>
                  </a:cubicBezTo>
                  <a:cubicBezTo>
                    <a:pt x="11" y="11"/>
                    <a:pt x="11" y="11"/>
                    <a:pt x="11" y="11"/>
                  </a:cubicBezTo>
                  <a:cubicBezTo>
                    <a:pt x="10" y="11"/>
                    <a:pt x="10" y="11"/>
                    <a:pt x="10" y="11"/>
                  </a:cubicBezTo>
                  <a:cubicBezTo>
                    <a:pt x="9" y="11"/>
                    <a:pt x="9" y="11"/>
                    <a:pt x="8" y="11"/>
                  </a:cubicBezTo>
                  <a:cubicBezTo>
                    <a:pt x="4" y="15"/>
                    <a:pt x="4" y="15"/>
                    <a:pt x="4" y="15"/>
                  </a:cubicBezTo>
                  <a:cubicBezTo>
                    <a:pt x="0" y="11"/>
                    <a:pt x="0" y="11"/>
                    <a:pt x="0" y="11"/>
                  </a:cubicBezTo>
                  <a:lnTo>
                    <a:pt x="9" y="5"/>
                  </a:lnTo>
                  <a:close/>
                </a:path>
              </a:pathLst>
            </a:custGeom>
            <a:solidFill>
              <a:srgbClr val="725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7" name="Freeform 659">
              <a:extLst>
                <a:ext uri="{FF2B5EF4-FFF2-40B4-BE49-F238E27FC236}">
                  <a16:creationId xmlns:a16="http://schemas.microsoft.com/office/drawing/2014/main" id="{4D2C9A52-01EC-443B-820A-CDB8150B7200}"/>
                </a:ext>
              </a:extLst>
            </p:cNvPr>
            <p:cNvSpPr>
              <a:spLocks/>
            </p:cNvSpPr>
            <p:nvPr/>
          </p:nvSpPr>
          <p:spPr bwMode="auto">
            <a:xfrm>
              <a:off x="5420021" y="5721473"/>
              <a:ext cx="105064" cy="45028"/>
            </a:xfrm>
            <a:custGeom>
              <a:avLst/>
              <a:gdLst>
                <a:gd name="T0" fmla="*/ 3 w 42"/>
                <a:gd name="T1" fmla="*/ 6 h 18"/>
                <a:gd name="T2" fmla="*/ 0 w 42"/>
                <a:gd name="T3" fmla="*/ 17 h 18"/>
                <a:gd name="T4" fmla="*/ 27 w 42"/>
                <a:gd name="T5" fmla="*/ 18 h 18"/>
                <a:gd name="T6" fmla="*/ 30 w 42"/>
                <a:gd name="T7" fmla="*/ 17 h 18"/>
                <a:gd name="T8" fmla="*/ 42 w 42"/>
                <a:gd name="T9" fmla="*/ 5 h 18"/>
                <a:gd name="T10" fmla="*/ 38 w 42"/>
                <a:gd name="T11" fmla="*/ 0 h 18"/>
                <a:gd name="T12" fmla="*/ 25 w 42"/>
                <a:gd name="T13" fmla="*/ 9 h 18"/>
                <a:gd name="T14" fmla="*/ 3 w 42"/>
                <a:gd name="T15" fmla="*/ 6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18">
                  <a:moveTo>
                    <a:pt x="3" y="6"/>
                  </a:moveTo>
                  <a:cubicBezTo>
                    <a:pt x="0" y="17"/>
                    <a:pt x="0" y="17"/>
                    <a:pt x="0" y="17"/>
                  </a:cubicBezTo>
                  <a:cubicBezTo>
                    <a:pt x="27" y="18"/>
                    <a:pt x="27" y="18"/>
                    <a:pt x="27" y="18"/>
                  </a:cubicBezTo>
                  <a:cubicBezTo>
                    <a:pt x="28" y="18"/>
                    <a:pt x="29" y="18"/>
                    <a:pt x="30" y="17"/>
                  </a:cubicBezTo>
                  <a:cubicBezTo>
                    <a:pt x="42" y="5"/>
                    <a:pt x="42" y="5"/>
                    <a:pt x="42" y="5"/>
                  </a:cubicBezTo>
                  <a:cubicBezTo>
                    <a:pt x="38" y="0"/>
                    <a:pt x="38" y="0"/>
                    <a:pt x="38" y="0"/>
                  </a:cubicBezTo>
                  <a:cubicBezTo>
                    <a:pt x="25" y="9"/>
                    <a:pt x="25" y="9"/>
                    <a:pt x="25" y="9"/>
                  </a:cubicBezTo>
                  <a:lnTo>
                    <a:pt x="3" y="6"/>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8" name="Freeform 660">
              <a:extLst>
                <a:ext uri="{FF2B5EF4-FFF2-40B4-BE49-F238E27FC236}">
                  <a16:creationId xmlns:a16="http://schemas.microsoft.com/office/drawing/2014/main" id="{F24577FA-2599-44D0-9FE7-9C8CD575FC7A}"/>
                </a:ext>
              </a:extLst>
            </p:cNvPr>
            <p:cNvSpPr>
              <a:spLocks/>
            </p:cNvSpPr>
            <p:nvPr/>
          </p:nvSpPr>
          <p:spPr bwMode="auto">
            <a:xfrm>
              <a:off x="5192155" y="5688726"/>
              <a:ext cx="185568" cy="323380"/>
            </a:xfrm>
            <a:custGeom>
              <a:avLst/>
              <a:gdLst>
                <a:gd name="T0" fmla="*/ 16 w 74"/>
                <a:gd name="T1" fmla="*/ 125 h 129"/>
                <a:gd name="T2" fmla="*/ 27 w 74"/>
                <a:gd name="T3" fmla="*/ 99 h 129"/>
                <a:gd name="T4" fmla="*/ 27 w 74"/>
                <a:gd name="T5" fmla="*/ 94 h 129"/>
                <a:gd name="T6" fmla="*/ 27 w 74"/>
                <a:gd name="T7" fmla="*/ 94 h 129"/>
                <a:gd name="T8" fmla="*/ 28 w 74"/>
                <a:gd name="T9" fmla="*/ 89 h 129"/>
                <a:gd name="T10" fmla="*/ 70 w 74"/>
                <a:gd name="T11" fmla="*/ 6 h 129"/>
                <a:gd name="T12" fmla="*/ 71 w 74"/>
                <a:gd name="T13" fmla="*/ 6 h 129"/>
                <a:gd name="T14" fmla="*/ 73 w 74"/>
                <a:gd name="T15" fmla="*/ 6 h 129"/>
                <a:gd name="T16" fmla="*/ 73 w 74"/>
                <a:gd name="T17" fmla="*/ 6 h 129"/>
                <a:gd name="T18" fmla="*/ 72 w 74"/>
                <a:gd name="T19" fmla="*/ 4 h 129"/>
                <a:gd name="T20" fmla="*/ 67 w 74"/>
                <a:gd name="T21" fmla="*/ 1 h 129"/>
                <a:gd name="T22" fmla="*/ 65 w 74"/>
                <a:gd name="T23" fmla="*/ 2 h 129"/>
                <a:gd name="T24" fmla="*/ 65 w 74"/>
                <a:gd name="T25" fmla="*/ 2 h 129"/>
                <a:gd name="T26" fmla="*/ 66 w 74"/>
                <a:gd name="T27" fmla="*/ 4 h 129"/>
                <a:gd name="T28" fmla="*/ 67 w 74"/>
                <a:gd name="T29" fmla="*/ 4 h 129"/>
                <a:gd name="T30" fmla="*/ 24 w 74"/>
                <a:gd name="T31" fmla="*/ 87 h 129"/>
                <a:gd name="T32" fmla="*/ 20 w 74"/>
                <a:gd name="T33" fmla="*/ 90 h 129"/>
                <a:gd name="T34" fmla="*/ 16 w 74"/>
                <a:gd name="T35" fmla="*/ 93 h 129"/>
                <a:gd name="T36" fmla="*/ 1 w 74"/>
                <a:gd name="T37" fmla="*/ 118 h 129"/>
                <a:gd name="T38" fmla="*/ 3 w 74"/>
                <a:gd name="T39" fmla="*/ 124 h 129"/>
                <a:gd name="T40" fmla="*/ 9 w 74"/>
                <a:gd name="T41" fmla="*/ 127 h 129"/>
                <a:gd name="T42" fmla="*/ 16 w 74"/>
                <a:gd name="T43" fmla="*/ 125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9">
                  <a:moveTo>
                    <a:pt x="16" y="125"/>
                  </a:moveTo>
                  <a:cubicBezTo>
                    <a:pt x="27" y="99"/>
                    <a:pt x="27" y="99"/>
                    <a:pt x="27" y="99"/>
                  </a:cubicBezTo>
                  <a:cubicBezTo>
                    <a:pt x="28" y="97"/>
                    <a:pt x="28" y="96"/>
                    <a:pt x="27" y="94"/>
                  </a:cubicBezTo>
                  <a:cubicBezTo>
                    <a:pt x="27" y="94"/>
                    <a:pt x="27" y="94"/>
                    <a:pt x="27" y="94"/>
                  </a:cubicBezTo>
                  <a:cubicBezTo>
                    <a:pt x="27" y="92"/>
                    <a:pt x="27" y="90"/>
                    <a:pt x="28" y="89"/>
                  </a:cubicBezTo>
                  <a:cubicBezTo>
                    <a:pt x="70" y="6"/>
                    <a:pt x="70" y="6"/>
                    <a:pt x="70" y="6"/>
                  </a:cubicBezTo>
                  <a:cubicBezTo>
                    <a:pt x="71" y="6"/>
                    <a:pt x="71" y="6"/>
                    <a:pt x="71" y="6"/>
                  </a:cubicBezTo>
                  <a:cubicBezTo>
                    <a:pt x="72" y="7"/>
                    <a:pt x="73" y="7"/>
                    <a:pt x="73" y="6"/>
                  </a:cubicBezTo>
                  <a:cubicBezTo>
                    <a:pt x="73" y="6"/>
                    <a:pt x="73" y="6"/>
                    <a:pt x="73" y="6"/>
                  </a:cubicBezTo>
                  <a:cubicBezTo>
                    <a:pt x="74" y="5"/>
                    <a:pt x="73" y="4"/>
                    <a:pt x="72" y="4"/>
                  </a:cubicBezTo>
                  <a:cubicBezTo>
                    <a:pt x="67" y="1"/>
                    <a:pt x="67" y="1"/>
                    <a:pt x="67" y="1"/>
                  </a:cubicBezTo>
                  <a:cubicBezTo>
                    <a:pt x="66" y="0"/>
                    <a:pt x="65" y="1"/>
                    <a:pt x="65" y="2"/>
                  </a:cubicBezTo>
                  <a:cubicBezTo>
                    <a:pt x="65" y="2"/>
                    <a:pt x="65" y="2"/>
                    <a:pt x="65" y="2"/>
                  </a:cubicBezTo>
                  <a:cubicBezTo>
                    <a:pt x="65" y="2"/>
                    <a:pt x="65" y="3"/>
                    <a:pt x="66" y="4"/>
                  </a:cubicBezTo>
                  <a:cubicBezTo>
                    <a:pt x="67" y="4"/>
                    <a:pt x="67" y="4"/>
                    <a:pt x="67" y="4"/>
                  </a:cubicBezTo>
                  <a:cubicBezTo>
                    <a:pt x="24" y="87"/>
                    <a:pt x="24" y="87"/>
                    <a:pt x="24" y="87"/>
                  </a:cubicBezTo>
                  <a:cubicBezTo>
                    <a:pt x="23" y="88"/>
                    <a:pt x="22" y="90"/>
                    <a:pt x="20" y="90"/>
                  </a:cubicBezTo>
                  <a:cubicBezTo>
                    <a:pt x="18" y="91"/>
                    <a:pt x="17" y="92"/>
                    <a:pt x="16" y="93"/>
                  </a:cubicBezTo>
                  <a:cubicBezTo>
                    <a:pt x="1" y="118"/>
                    <a:pt x="1" y="118"/>
                    <a:pt x="1" y="118"/>
                  </a:cubicBezTo>
                  <a:cubicBezTo>
                    <a:pt x="0" y="120"/>
                    <a:pt x="1" y="123"/>
                    <a:pt x="3" y="124"/>
                  </a:cubicBezTo>
                  <a:cubicBezTo>
                    <a:pt x="9" y="127"/>
                    <a:pt x="9" y="127"/>
                    <a:pt x="9" y="127"/>
                  </a:cubicBezTo>
                  <a:cubicBezTo>
                    <a:pt x="12" y="129"/>
                    <a:pt x="15" y="128"/>
                    <a:pt x="16" y="125"/>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9" name="Freeform 661">
              <a:extLst>
                <a:ext uri="{FF2B5EF4-FFF2-40B4-BE49-F238E27FC236}">
                  <a16:creationId xmlns:a16="http://schemas.microsoft.com/office/drawing/2014/main" id="{8450F3A1-40B3-4A4B-8B0F-88269CCFFCF5}"/>
                </a:ext>
              </a:extLst>
            </p:cNvPr>
            <p:cNvSpPr>
              <a:spLocks/>
            </p:cNvSpPr>
            <p:nvPr/>
          </p:nvSpPr>
          <p:spPr bwMode="auto">
            <a:xfrm>
              <a:off x="5327237" y="5729660"/>
              <a:ext cx="27289" cy="30018"/>
            </a:xfrm>
            <a:custGeom>
              <a:avLst/>
              <a:gdLst>
                <a:gd name="T0" fmla="*/ 9 w 20"/>
                <a:gd name="T1" fmla="*/ 20 h 22"/>
                <a:gd name="T2" fmla="*/ 20 w 20"/>
                <a:gd name="T3" fmla="*/ 0 h 22"/>
                <a:gd name="T4" fmla="*/ 11 w 20"/>
                <a:gd name="T5" fmla="*/ 1 h 22"/>
                <a:gd name="T6" fmla="*/ 0 w 20"/>
                <a:gd name="T7" fmla="*/ 22 h 22"/>
                <a:gd name="T8" fmla="*/ 9 w 20"/>
                <a:gd name="T9" fmla="*/ 20 h 22"/>
              </a:gdLst>
              <a:ahLst/>
              <a:cxnLst>
                <a:cxn ang="0">
                  <a:pos x="T0" y="T1"/>
                </a:cxn>
                <a:cxn ang="0">
                  <a:pos x="T2" y="T3"/>
                </a:cxn>
                <a:cxn ang="0">
                  <a:pos x="T4" y="T5"/>
                </a:cxn>
                <a:cxn ang="0">
                  <a:pos x="T6" y="T7"/>
                </a:cxn>
                <a:cxn ang="0">
                  <a:pos x="T8" y="T9"/>
                </a:cxn>
              </a:cxnLst>
              <a:rect l="0" t="0" r="r" b="b"/>
              <a:pathLst>
                <a:path w="20" h="22">
                  <a:moveTo>
                    <a:pt x="9" y="20"/>
                  </a:moveTo>
                  <a:lnTo>
                    <a:pt x="20" y="0"/>
                  </a:lnTo>
                  <a:lnTo>
                    <a:pt x="11" y="1"/>
                  </a:lnTo>
                  <a:lnTo>
                    <a:pt x="0" y="22"/>
                  </a:lnTo>
                  <a:lnTo>
                    <a:pt x="9" y="20"/>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0" name="Freeform 662">
              <a:extLst>
                <a:ext uri="{FF2B5EF4-FFF2-40B4-BE49-F238E27FC236}">
                  <a16:creationId xmlns:a16="http://schemas.microsoft.com/office/drawing/2014/main" id="{6CF65AE1-8D51-411E-9588-BA41F30BEADB}"/>
                </a:ext>
              </a:extLst>
            </p:cNvPr>
            <p:cNvSpPr>
              <a:spLocks/>
            </p:cNvSpPr>
            <p:nvPr/>
          </p:nvSpPr>
          <p:spPr bwMode="auto">
            <a:xfrm>
              <a:off x="5329966" y="5703735"/>
              <a:ext cx="39570" cy="32747"/>
            </a:xfrm>
            <a:custGeom>
              <a:avLst/>
              <a:gdLst>
                <a:gd name="T0" fmla="*/ 4 w 16"/>
                <a:gd name="T1" fmla="*/ 5 h 13"/>
                <a:gd name="T2" fmla="*/ 8 w 16"/>
                <a:gd name="T3" fmla="*/ 1 h 13"/>
                <a:gd name="T4" fmla="*/ 10 w 16"/>
                <a:gd name="T5" fmla="*/ 1 h 13"/>
                <a:gd name="T6" fmla="*/ 15 w 16"/>
                <a:gd name="T7" fmla="*/ 0 h 13"/>
                <a:gd name="T8" fmla="*/ 16 w 16"/>
                <a:gd name="T9" fmla="*/ 0 h 13"/>
                <a:gd name="T10" fmla="*/ 16 w 16"/>
                <a:gd name="T11" fmla="*/ 2 h 13"/>
                <a:gd name="T12" fmla="*/ 15 w 16"/>
                <a:gd name="T13" fmla="*/ 3 h 13"/>
                <a:gd name="T14" fmla="*/ 15 w 16"/>
                <a:gd name="T15" fmla="*/ 6 h 13"/>
                <a:gd name="T16" fmla="*/ 15 w 16"/>
                <a:gd name="T17" fmla="*/ 7 h 13"/>
                <a:gd name="T18" fmla="*/ 15 w 16"/>
                <a:gd name="T19" fmla="*/ 9 h 13"/>
                <a:gd name="T20" fmla="*/ 14 w 16"/>
                <a:gd name="T21" fmla="*/ 10 h 13"/>
                <a:gd name="T22" fmla="*/ 13 w 16"/>
                <a:gd name="T23" fmla="*/ 12 h 13"/>
                <a:gd name="T24" fmla="*/ 12 w 16"/>
                <a:gd name="T25" fmla="*/ 12 h 13"/>
                <a:gd name="T26" fmla="*/ 7 w 16"/>
                <a:gd name="T27" fmla="*/ 12 h 13"/>
                <a:gd name="T28" fmla="*/ 7 w 16"/>
                <a:gd name="T29" fmla="*/ 11 h 13"/>
                <a:gd name="T30" fmla="*/ 2 w 16"/>
                <a:gd name="T31" fmla="*/ 12 h 13"/>
                <a:gd name="T32" fmla="*/ 0 w 16"/>
                <a:gd name="T33" fmla="*/ 7 h 13"/>
                <a:gd name="T34" fmla="*/ 4 w 16"/>
                <a:gd name="T35" fmla="*/ 5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 h="13">
                  <a:moveTo>
                    <a:pt x="4" y="5"/>
                  </a:moveTo>
                  <a:cubicBezTo>
                    <a:pt x="8" y="1"/>
                    <a:pt x="8" y="1"/>
                    <a:pt x="8" y="1"/>
                  </a:cubicBezTo>
                  <a:cubicBezTo>
                    <a:pt x="9" y="1"/>
                    <a:pt x="9" y="1"/>
                    <a:pt x="10" y="1"/>
                  </a:cubicBezTo>
                  <a:cubicBezTo>
                    <a:pt x="15" y="0"/>
                    <a:pt x="15" y="0"/>
                    <a:pt x="15" y="0"/>
                  </a:cubicBezTo>
                  <a:cubicBezTo>
                    <a:pt x="15" y="0"/>
                    <a:pt x="15" y="0"/>
                    <a:pt x="16" y="0"/>
                  </a:cubicBezTo>
                  <a:cubicBezTo>
                    <a:pt x="16" y="1"/>
                    <a:pt x="16" y="2"/>
                    <a:pt x="16" y="2"/>
                  </a:cubicBezTo>
                  <a:cubicBezTo>
                    <a:pt x="15" y="3"/>
                    <a:pt x="15" y="3"/>
                    <a:pt x="15" y="3"/>
                  </a:cubicBezTo>
                  <a:cubicBezTo>
                    <a:pt x="16" y="4"/>
                    <a:pt x="16" y="5"/>
                    <a:pt x="15" y="6"/>
                  </a:cubicBezTo>
                  <a:cubicBezTo>
                    <a:pt x="15" y="7"/>
                    <a:pt x="15" y="7"/>
                    <a:pt x="15" y="7"/>
                  </a:cubicBezTo>
                  <a:cubicBezTo>
                    <a:pt x="15" y="7"/>
                    <a:pt x="15" y="8"/>
                    <a:pt x="15" y="9"/>
                  </a:cubicBezTo>
                  <a:cubicBezTo>
                    <a:pt x="14" y="10"/>
                    <a:pt x="14" y="10"/>
                    <a:pt x="14" y="10"/>
                  </a:cubicBezTo>
                  <a:cubicBezTo>
                    <a:pt x="14" y="10"/>
                    <a:pt x="14" y="11"/>
                    <a:pt x="13" y="12"/>
                  </a:cubicBezTo>
                  <a:cubicBezTo>
                    <a:pt x="12" y="12"/>
                    <a:pt x="12" y="12"/>
                    <a:pt x="12" y="12"/>
                  </a:cubicBezTo>
                  <a:cubicBezTo>
                    <a:pt x="11" y="13"/>
                    <a:pt x="9" y="12"/>
                    <a:pt x="7" y="12"/>
                  </a:cubicBezTo>
                  <a:cubicBezTo>
                    <a:pt x="7" y="11"/>
                    <a:pt x="7" y="11"/>
                    <a:pt x="7" y="11"/>
                  </a:cubicBezTo>
                  <a:cubicBezTo>
                    <a:pt x="2" y="12"/>
                    <a:pt x="2" y="12"/>
                    <a:pt x="2" y="12"/>
                  </a:cubicBezTo>
                  <a:cubicBezTo>
                    <a:pt x="0" y="7"/>
                    <a:pt x="0" y="7"/>
                    <a:pt x="0" y="7"/>
                  </a:cubicBezTo>
                  <a:lnTo>
                    <a:pt x="4" y="5"/>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1" name="Freeform 663">
              <a:extLst>
                <a:ext uri="{FF2B5EF4-FFF2-40B4-BE49-F238E27FC236}">
                  <a16:creationId xmlns:a16="http://schemas.microsoft.com/office/drawing/2014/main" id="{3D1A1094-1702-4559-AA41-3342DAEE8C29}"/>
                </a:ext>
              </a:extLst>
            </p:cNvPr>
            <p:cNvSpPr>
              <a:spLocks/>
            </p:cNvSpPr>
            <p:nvPr/>
          </p:nvSpPr>
          <p:spPr bwMode="auto">
            <a:xfrm>
              <a:off x="5327237" y="5716015"/>
              <a:ext cx="17738" cy="23196"/>
            </a:xfrm>
            <a:custGeom>
              <a:avLst/>
              <a:gdLst>
                <a:gd name="T0" fmla="*/ 0 w 13"/>
                <a:gd name="T1" fmla="*/ 6 h 17"/>
                <a:gd name="T2" fmla="*/ 6 w 13"/>
                <a:gd name="T3" fmla="*/ 0 h 17"/>
                <a:gd name="T4" fmla="*/ 13 w 13"/>
                <a:gd name="T5" fmla="*/ 13 h 17"/>
                <a:gd name="T6" fmla="*/ 9 w 13"/>
                <a:gd name="T7" fmla="*/ 17 h 17"/>
                <a:gd name="T8" fmla="*/ 0 w 13"/>
                <a:gd name="T9" fmla="*/ 6 h 17"/>
              </a:gdLst>
              <a:ahLst/>
              <a:cxnLst>
                <a:cxn ang="0">
                  <a:pos x="T0" y="T1"/>
                </a:cxn>
                <a:cxn ang="0">
                  <a:pos x="T2" y="T3"/>
                </a:cxn>
                <a:cxn ang="0">
                  <a:pos x="T4" y="T5"/>
                </a:cxn>
                <a:cxn ang="0">
                  <a:pos x="T6" y="T7"/>
                </a:cxn>
                <a:cxn ang="0">
                  <a:pos x="T8" y="T9"/>
                </a:cxn>
              </a:cxnLst>
              <a:rect l="0" t="0" r="r" b="b"/>
              <a:pathLst>
                <a:path w="13" h="17">
                  <a:moveTo>
                    <a:pt x="0" y="6"/>
                  </a:moveTo>
                  <a:lnTo>
                    <a:pt x="6" y="0"/>
                  </a:lnTo>
                  <a:lnTo>
                    <a:pt x="13" y="13"/>
                  </a:lnTo>
                  <a:lnTo>
                    <a:pt x="9" y="17"/>
                  </a:lnTo>
                  <a:lnTo>
                    <a:pt x="0"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2" name="Freeform 664">
              <a:extLst>
                <a:ext uri="{FF2B5EF4-FFF2-40B4-BE49-F238E27FC236}">
                  <a16:creationId xmlns:a16="http://schemas.microsoft.com/office/drawing/2014/main" id="{423C2B52-7CB6-4040-8D02-D538C717C8A8}"/>
                </a:ext>
              </a:extLst>
            </p:cNvPr>
            <p:cNvSpPr>
              <a:spLocks/>
            </p:cNvSpPr>
            <p:nvPr/>
          </p:nvSpPr>
          <p:spPr bwMode="auto">
            <a:xfrm>
              <a:off x="5227631" y="5721473"/>
              <a:ext cx="117345" cy="54579"/>
            </a:xfrm>
            <a:custGeom>
              <a:avLst/>
              <a:gdLst>
                <a:gd name="T0" fmla="*/ 3 w 47"/>
                <a:gd name="T1" fmla="*/ 10 h 22"/>
                <a:gd name="T2" fmla="*/ 0 w 47"/>
                <a:gd name="T3" fmla="*/ 20 h 22"/>
                <a:gd name="T4" fmla="*/ 27 w 47"/>
                <a:gd name="T5" fmla="*/ 22 h 22"/>
                <a:gd name="T6" fmla="*/ 30 w 47"/>
                <a:gd name="T7" fmla="*/ 21 h 22"/>
                <a:gd name="T8" fmla="*/ 47 w 47"/>
                <a:gd name="T9" fmla="*/ 7 h 22"/>
                <a:gd name="T10" fmla="*/ 41 w 47"/>
                <a:gd name="T11" fmla="*/ 0 h 22"/>
                <a:gd name="T12" fmla="*/ 25 w 47"/>
                <a:gd name="T13" fmla="*/ 13 h 22"/>
                <a:gd name="T14" fmla="*/ 3 w 47"/>
                <a:gd name="T15" fmla="*/ 10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22">
                  <a:moveTo>
                    <a:pt x="3" y="10"/>
                  </a:moveTo>
                  <a:cubicBezTo>
                    <a:pt x="0" y="20"/>
                    <a:pt x="0" y="20"/>
                    <a:pt x="0" y="20"/>
                  </a:cubicBezTo>
                  <a:cubicBezTo>
                    <a:pt x="27" y="22"/>
                    <a:pt x="27" y="22"/>
                    <a:pt x="27" y="22"/>
                  </a:cubicBezTo>
                  <a:cubicBezTo>
                    <a:pt x="28" y="22"/>
                    <a:pt x="29" y="22"/>
                    <a:pt x="30" y="21"/>
                  </a:cubicBezTo>
                  <a:cubicBezTo>
                    <a:pt x="47" y="7"/>
                    <a:pt x="47" y="7"/>
                    <a:pt x="47" y="7"/>
                  </a:cubicBezTo>
                  <a:cubicBezTo>
                    <a:pt x="41" y="0"/>
                    <a:pt x="41" y="0"/>
                    <a:pt x="41" y="0"/>
                  </a:cubicBezTo>
                  <a:cubicBezTo>
                    <a:pt x="25" y="13"/>
                    <a:pt x="25" y="13"/>
                    <a:pt x="25" y="13"/>
                  </a:cubicBezTo>
                  <a:lnTo>
                    <a:pt x="3" y="1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3" name="Freeform 665">
              <a:extLst>
                <a:ext uri="{FF2B5EF4-FFF2-40B4-BE49-F238E27FC236}">
                  <a16:creationId xmlns:a16="http://schemas.microsoft.com/office/drawing/2014/main" id="{33716EA2-E1BC-47F8-9C14-5713BDD05A0F}"/>
                </a:ext>
              </a:extLst>
            </p:cNvPr>
            <p:cNvSpPr>
              <a:spLocks/>
            </p:cNvSpPr>
            <p:nvPr/>
          </p:nvSpPr>
          <p:spPr bwMode="auto">
            <a:xfrm>
              <a:off x="5432302" y="5995732"/>
              <a:ext cx="31383" cy="9551"/>
            </a:xfrm>
            <a:custGeom>
              <a:avLst/>
              <a:gdLst>
                <a:gd name="T0" fmla="*/ 10 w 12"/>
                <a:gd name="T1" fmla="*/ 4 h 4"/>
                <a:gd name="T2" fmla="*/ 10 w 12"/>
                <a:gd name="T3" fmla="*/ 4 h 4"/>
                <a:gd name="T4" fmla="*/ 1 w 12"/>
                <a:gd name="T5" fmla="*/ 3 h 4"/>
                <a:gd name="T6" fmla="*/ 0 w 12"/>
                <a:gd name="T7" fmla="*/ 1 h 4"/>
                <a:gd name="T8" fmla="*/ 2 w 12"/>
                <a:gd name="T9" fmla="*/ 0 h 4"/>
                <a:gd name="T10" fmla="*/ 10 w 12"/>
                <a:gd name="T11" fmla="*/ 1 h 4"/>
                <a:gd name="T12" fmla="*/ 12 w 12"/>
                <a:gd name="T13" fmla="*/ 3 h 4"/>
                <a:gd name="T14" fmla="*/ 10 w 12"/>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4">
                  <a:moveTo>
                    <a:pt x="10" y="4"/>
                  </a:moveTo>
                  <a:cubicBezTo>
                    <a:pt x="10" y="4"/>
                    <a:pt x="10" y="4"/>
                    <a:pt x="10" y="4"/>
                  </a:cubicBezTo>
                  <a:cubicBezTo>
                    <a:pt x="5" y="4"/>
                    <a:pt x="1" y="3"/>
                    <a:pt x="1" y="3"/>
                  </a:cubicBezTo>
                  <a:cubicBezTo>
                    <a:pt x="0" y="3"/>
                    <a:pt x="0" y="2"/>
                    <a:pt x="0" y="1"/>
                  </a:cubicBezTo>
                  <a:cubicBezTo>
                    <a:pt x="0" y="0"/>
                    <a:pt x="1" y="0"/>
                    <a:pt x="2" y="0"/>
                  </a:cubicBezTo>
                  <a:cubicBezTo>
                    <a:pt x="2" y="0"/>
                    <a:pt x="6" y="1"/>
                    <a:pt x="10" y="1"/>
                  </a:cubicBezTo>
                  <a:cubicBezTo>
                    <a:pt x="11" y="1"/>
                    <a:pt x="12" y="2"/>
                    <a:pt x="12" y="3"/>
                  </a:cubicBezTo>
                  <a:cubicBezTo>
                    <a:pt x="12" y="4"/>
                    <a:pt x="11" y="4"/>
                    <a:pt x="10" y="4"/>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4" name="Freeform 666">
              <a:extLst>
                <a:ext uri="{FF2B5EF4-FFF2-40B4-BE49-F238E27FC236}">
                  <a16:creationId xmlns:a16="http://schemas.microsoft.com/office/drawing/2014/main" id="{982757A5-4CE9-4222-BA07-F58F21CD95D8}"/>
                </a:ext>
              </a:extLst>
            </p:cNvPr>
            <p:cNvSpPr>
              <a:spLocks/>
            </p:cNvSpPr>
            <p:nvPr/>
          </p:nvSpPr>
          <p:spPr bwMode="auto">
            <a:xfrm>
              <a:off x="5058436" y="5982087"/>
              <a:ext cx="73681" cy="17738"/>
            </a:xfrm>
            <a:custGeom>
              <a:avLst/>
              <a:gdLst>
                <a:gd name="T0" fmla="*/ 11 w 29"/>
                <a:gd name="T1" fmla="*/ 7 h 7"/>
                <a:gd name="T2" fmla="*/ 1 w 29"/>
                <a:gd name="T3" fmla="*/ 6 h 7"/>
                <a:gd name="T4" fmla="*/ 0 w 29"/>
                <a:gd name="T5" fmla="*/ 4 h 7"/>
                <a:gd name="T6" fmla="*/ 2 w 29"/>
                <a:gd name="T7" fmla="*/ 3 h 7"/>
                <a:gd name="T8" fmla="*/ 27 w 29"/>
                <a:gd name="T9" fmla="*/ 0 h 7"/>
                <a:gd name="T10" fmla="*/ 29 w 29"/>
                <a:gd name="T11" fmla="*/ 1 h 7"/>
                <a:gd name="T12" fmla="*/ 28 w 29"/>
                <a:gd name="T13" fmla="*/ 3 h 7"/>
                <a:gd name="T14" fmla="*/ 11 w 29"/>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7">
                  <a:moveTo>
                    <a:pt x="11" y="7"/>
                  </a:moveTo>
                  <a:cubicBezTo>
                    <a:pt x="7" y="7"/>
                    <a:pt x="3" y="7"/>
                    <a:pt x="1" y="6"/>
                  </a:cubicBezTo>
                  <a:cubicBezTo>
                    <a:pt x="0" y="6"/>
                    <a:pt x="0" y="5"/>
                    <a:pt x="0" y="4"/>
                  </a:cubicBezTo>
                  <a:cubicBezTo>
                    <a:pt x="0" y="3"/>
                    <a:pt x="1" y="3"/>
                    <a:pt x="2" y="3"/>
                  </a:cubicBezTo>
                  <a:cubicBezTo>
                    <a:pt x="7" y="4"/>
                    <a:pt x="18" y="5"/>
                    <a:pt x="27" y="0"/>
                  </a:cubicBezTo>
                  <a:cubicBezTo>
                    <a:pt x="28" y="0"/>
                    <a:pt x="29" y="0"/>
                    <a:pt x="29" y="1"/>
                  </a:cubicBezTo>
                  <a:cubicBezTo>
                    <a:pt x="29" y="2"/>
                    <a:pt x="29" y="3"/>
                    <a:pt x="28" y="3"/>
                  </a:cubicBezTo>
                  <a:cubicBezTo>
                    <a:pt x="23" y="6"/>
                    <a:pt x="16" y="7"/>
                    <a:pt x="11" y="7"/>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5" name="Freeform 667">
              <a:extLst>
                <a:ext uri="{FF2B5EF4-FFF2-40B4-BE49-F238E27FC236}">
                  <a16:creationId xmlns:a16="http://schemas.microsoft.com/office/drawing/2014/main" id="{A6F165C1-0859-4932-818C-4E423F53D40B}"/>
                </a:ext>
              </a:extLst>
            </p:cNvPr>
            <p:cNvSpPr>
              <a:spLocks/>
            </p:cNvSpPr>
            <p:nvPr/>
          </p:nvSpPr>
          <p:spPr bwMode="auto">
            <a:xfrm>
              <a:off x="5327237" y="5972536"/>
              <a:ext cx="15009" cy="17738"/>
            </a:xfrm>
            <a:custGeom>
              <a:avLst/>
              <a:gdLst>
                <a:gd name="T0" fmla="*/ 2 w 6"/>
                <a:gd name="T1" fmla="*/ 7 h 7"/>
                <a:gd name="T2" fmla="*/ 1 w 6"/>
                <a:gd name="T3" fmla="*/ 7 h 7"/>
                <a:gd name="T4" fmla="*/ 1 w 6"/>
                <a:gd name="T5" fmla="*/ 5 h 7"/>
                <a:gd name="T6" fmla="*/ 3 w 6"/>
                <a:gd name="T7" fmla="*/ 1 h 7"/>
                <a:gd name="T8" fmla="*/ 5 w 6"/>
                <a:gd name="T9" fmla="*/ 1 h 7"/>
                <a:gd name="T10" fmla="*/ 6 w 6"/>
                <a:gd name="T11" fmla="*/ 3 h 7"/>
                <a:gd name="T12" fmla="*/ 3 w 6"/>
                <a:gd name="T13" fmla="*/ 7 h 7"/>
                <a:gd name="T14" fmla="*/ 2 w 6"/>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7">
                  <a:moveTo>
                    <a:pt x="2" y="7"/>
                  </a:moveTo>
                  <a:cubicBezTo>
                    <a:pt x="2" y="7"/>
                    <a:pt x="1" y="7"/>
                    <a:pt x="1" y="7"/>
                  </a:cubicBezTo>
                  <a:cubicBezTo>
                    <a:pt x="0" y="6"/>
                    <a:pt x="0" y="5"/>
                    <a:pt x="1" y="5"/>
                  </a:cubicBezTo>
                  <a:cubicBezTo>
                    <a:pt x="2" y="4"/>
                    <a:pt x="3" y="3"/>
                    <a:pt x="3" y="1"/>
                  </a:cubicBezTo>
                  <a:cubicBezTo>
                    <a:pt x="4" y="1"/>
                    <a:pt x="5" y="0"/>
                    <a:pt x="5" y="1"/>
                  </a:cubicBezTo>
                  <a:cubicBezTo>
                    <a:pt x="6" y="1"/>
                    <a:pt x="6" y="2"/>
                    <a:pt x="6" y="3"/>
                  </a:cubicBezTo>
                  <a:cubicBezTo>
                    <a:pt x="5" y="4"/>
                    <a:pt x="4" y="6"/>
                    <a:pt x="3" y="7"/>
                  </a:cubicBezTo>
                  <a:cubicBezTo>
                    <a:pt x="3" y="7"/>
                    <a:pt x="2" y="7"/>
                    <a:pt x="2" y="7"/>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6" name="Freeform 668">
              <a:extLst>
                <a:ext uri="{FF2B5EF4-FFF2-40B4-BE49-F238E27FC236}">
                  <a16:creationId xmlns:a16="http://schemas.microsoft.com/office/drawing/2014/main" id="{2285EF78-F30F-42CD-A5C1-EF579B54FF33}"/>
                </a:ext>
              </a:extLst>
            </p:cNvPr>
            <p:cNvSpPr>
              <a:spLocks/>
            </p:cNvSpPr>
            <p:nvPr/>
          </p:nvSpPr>
          <p:spPr bwMode="auto">
            <a:xfrm>
              <a:off x="5237182" y="5999826"/>
              <a:ext cx="75046" cy="15009"/>
            </a:xfrm>
            <a:custGeom>
              <a:avLst/>
              <a:gdLst>
                <a:gd name="T0" fmla="*/ 14 w 30"/>
                <a:gd name="T1" fmla="*/ 6 h 6"/>
                <a:gd name="T2" fmla="*/ 1 w 30"/>
                <a:gd name="T3" fmla="*/ 4 h 6"/>
                <a:gd name="T4" fmla="*/ 0 w 30"/>
                <a:gd name="T5" fmla="*/ 2 h 6"/>
                <a:gd name="T6" fmla="*/ 2 w 30"/>
                <a:gd name="T7" fmla="*/ 1 h 6"/>
                <a:gd name="T8" fmla="*/ 27 w 30"/>
                <a:gd name="T9" fmla="*/ 0 h 6"/>
                <a:gd name="T10" fmla="*/ 29 w 30"/>
                <a:gd name="T11" fmla="*/ 1 h 6"/>
                <a:gd name="T12" fmla="*/ 28 w 30"/>
                <a:gd name="T13" fmla="*/ 3 h 6"/>
                <a:gd name="T14" fmla="*/ 14 w 30"/>
                <a:gd name="T15" fmla="*/ 6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6">
                  <a:moveTo>
                    <a:pt x="14" y="6"/>
                  </a:moveTo>
                  <a:cubicBezTo>
                    <a:pt x="7" y="6"/>
                    <a:pt x="1" y="4"/>
                    <a:pt x="1" y="4"/>
                  </a:cubicBezTo>
                  <a:cubicBezTo>
                    <a:pt x="0" y="4"/>
                    <a:pt x="0" y="3"/>
                    <a:pt x="0" y="2"/>
                  </a:cubicBezTo>
                  <a:cubicBezTo>
                    <a:pt x="0" y="1"/>
                    <a:pt x="1" y="1"/>
                    <a:pt x="2" y="1"/>
                  </a:cubicBezTo>
                  <a:cubicBezTo>
                    <a:pt x="2" y="1"/>
                    <a:pt x="16" y="5"/>
                    <a:pt x="27" y="0"/>
                  </a:cubicBezTo>
                  <a:cubicBezTo>
                    <a:pt x="28" y="0"/>
                    <a:pt x="29" y="0"/>
                    <a:pt x="29" y="1"/>
                  </a:cubicBezTo>
                  <a:cubicBezTo>
                    <a:pt x="30" y="2"/>
                    <a:pt x="29" y="3"/>
                    <a:pt x="28" y="3"/>
                  </a:cubicBezTo>
                  <a:cubicBezTo>
                    <a:pt x="24" y="5"/>
                    <a:pt x="19" y="6"/>
                    <a:pt x="14" y="6"/>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7" name="Freeform 669">
              <a:extLst>
                <a:ext uri="{FF2B5EF4-FFF2-40B4-BE49-F238E27FC236}">
                  <a16:creationId xmlns:a16="http://schemas.microsoft.com/office/drawing/2014/main" id="{4E50F650-B035-42F9-A6B8-9F1A2C00C3CF}"/>
                </a:ext>
              </a:extLst>
            </p:cNvPr>
            <p:cNvSpPr>
              <a:spLocks/>
            </p:cNvSpPr>
            <p:nvPr/>
          </p:nvSpPr>
          <p:spPr bwMode="auto">
            <a:xfrm>
              <a:off x="5473236" y="5744669"/>
              <a:ext cx="9551" cy="9551"/>
            </a:xfrm>
            <a:custGeom>
              <a:avLst/>
              <a:gdLst>
                <a:gd name="T0" fmla="*/ 4 w 4"/>
                <a:gd name="T1" fmla="*/ 0 h 4"/>
                <a:gd name="T2" fmla="*/ 2 w 4"/>
                <a:gd name="T3" fmla="*/ 4 h 4"/>
                <a:gd name="T4" fmla="*/ 4 w 4"/>
                <a:gd name="T5" fmla="*/ 0 h 4"/>
              </a:gdLst>
              <a:ahLst/>
              <a:cxnLst>
                <a:cxn ang="0">
                  <a:pos x="T0" y="T1"/>
                </a:cxn>
                <a:cxn ang="0">
                  <a:pos x="T2" y="T3"/>
                </a:cxn>
                <a:cxn ang="0">
                  <a:pos x="T4" y="T5"/>
                </a:cxn>
              </a:cxnLst>
              <a:rect l="0" t="0" r="r" b="b"/>
              <a:pathLst>
                <a:path w="4" h="4">
                  <a:moveTo>
                    <a:pt x="4" y="0"/>
                  </a:moveTo>
                  <a:cubicBezTo>
                    <a:pt x="2" y="4"/>
                    <a:pt x="2" y="4"/>
                    <a:pt x="2" y="4"/>
                  </a:cubicBezTo>
                  <a:cubicBezTo>
                    <a:pt x="2" y="4"/>
                    <a:pt x="0" y="1"/>
                    <a:pt x="4" y="0"/>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8" name="Freeform 670">
              <a:extLst>
                <a:ext uri="{FF2B5EF4-FFF2-40B4-BE49-F238E27FC236}">
                  <a16:creationId xmlns:a16="http://schemas.microsoft.com/office/drawing/2014/main" id="{AEA37AC0-2DD1-4D77-98B5-28705F996A52}"/>
                </a:ext>
              </a:extLst>
            </p:cNvPr>
            <p:cNvSpPr>
              <a:spLocks/>
            </p:cNvSpPr>
            <p:nvPr/>
          </p:nvSpPr>
          <p:spPr bwMode="auto">
            <a:xfrm>
              <a:off x="5455498" y="5731025"/>
              <a:ext cx="69588" cy="35476"/>
            </a:xfrm>
            <a:custGeom>
              <a:avLst/>
              <a:gdLst>
                <a:gd name="T0" fmla="*/ 27 w 28"/>
                <a:gd name="T1" fmla="*/ 0 h 14"/>
                <a:gd name="T2" fmla="*/ 10 w 28"/>
                <a:gd name="T3" fmla="*/ 12 h 14"/>
                <a:gd name="T4" fmla="*/ 0 w 28"/>
                <a:gd name="T5" fmla="*/ 13 h 14"/>
                <a:gd name="T6" fmla="*/ 13 w 28"/>
                <a:gd name="T7" fmla="*/ 14 h 14"/>
                <a:gd name="T8" fmla="*/ 16 w 28"/>
                <a:gd name="T9" fmla="*/ 13 h 14"/>
                <a:gd name="T10" fmla="*/ 28 w 28"/>
                <a:gd name="T11" fmla="*/ 1 h 14"/>
                <a:gd name="T12" fmla="*/ 27 w 28"/>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28" h="14">
                  <a:moveTo>
                    <a:pt x="27" y="0"/>
                  </a:moveTo>
                  <a:cubicBezTo>
                    <a:pt x="10" y="12"/>
                    <a:pt x="10" y="12"/>
                    <a:pt x="10" y="12"/>
                  </a:cubicBezTo>
                  <a:cubicBezTo>
                    <a:pt x="0" y="13"/>
                    <a:pt x="0" y="13"/>
                    <a:pt x="0" y="13"/>
                  </a:cubicBezTo>
                  <a:cubicBezTo>
                    <a:pt x="13" y="14"/>
                    <a:pt x="13" y="14"/>
                    <a:pt x="13" y="14"/>
                  </a:cubicBezTo>
                  <a:cubicBezTo>
                    <a:pt x="14" y="14"/>
                    <a:pt x="15" y="14"/>
                    <a:pt x="16" y="13"/>
                  </a:cubicBezTo>
                  <a:cubicBezTo>
                    <a:pt x="28" y="1"/>
                    <a:pt x="28" y="1"/>
                    <a:pt x="28" y="1"/>
                  </a:cubicBezTo>
                  <a:lnTo>
                    <a:pt x="27"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9" name="Freeform 671">
              <a:extLst>
                <a:ext uri="{FF2B5EF4-FFF2-40B4-BE49-F238E27FC236}">
                  <a16:creationId xmlns:a16="http://schemas.microsoft.com/office/drawing/2014/main" id="{6B63890C-886B-4874-A35F-A876E6AD8E34}"/>
                </a:ext>
              </a:extLst>
            </p:cNvPr>
            <p:cNvSpPr>
              <a:spLocks/>
            </p:cNvSpPr>
            <p:nvPr/>
          </p:nvSpPr>
          <p:spPr bwMode="auto">
            <a:xfrm>
              <a:off x="5219444" y="5733754"/>
              <a:ext cx="125531" cy="42299"/>
            </a:xfrm>
            <a:custGeom>
              <a:avLst/>
              <a:gdLst>
                <a:gd name="T0" fmla="*/ 48 w 50"/>
                <a:gd name="T1" fmla="*/ 0 h 17"/>
                <a:gd name="T2" fmla="*/ 31 w 50"/>
                <a:gd name="T3" fmla="*/ 13 h 17"/>
                <a:gd name="T4" fmla="*/ 28 w 50"/>
                <a:gd name="T5" fmla="*/ 14 h 17"/>
                <a:gd name="T6" fmla="*/ 0 w 50"/>
                <a:gd name="T7" fmla="*/ 15 h 17"/>
                <a:gd name="T8" fmla="*/ 3 w 50"/>
                <a:gd name="T9" fmla="*/ 16 h 17"/>
                <a:gd name="T10" fmla="*/ 30 w 50"/>
                <a:gd name="T11" fmla="*/ 17 h 17"/>
                <a:gd name="T12" fmla="*/ 33 w 50"/>
                <a:gd name="T13" fmla="*/ 16 h 17"/>
                <a:gd name="T14" fmla="*/ 50 w 50"/>
                <a:gd name="T15" fmla="*/ 2 h 17"/>
                <a:gd name="T16" fmla="*/ 48 w 50"/>
                <a:gd name="T1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7">
                  <a:moveTo>
                    <a:pt x="48" y="0"/>
                  </a:moveTo>
                  <a:cubicBezTo>
                    <a:pt x="31" y="13"/>
                    <a:pt x="31" y="13"/>
                    <a:pt x="31" y="13"/>
                  </a:cubicBezTo>
                  <a:cubicBezTo>
                    <a:pt x="30" y="14"/>
                    <a:pt x="29" y="14"/>
                    <a:pt x="28" y="14"/>
                  </a:cubicBezTo>
                  <a:cubicBezTo>
                    <a:pt x="0" y="15"/>
                    <a:pt x="0" y="15"/>
                    <a:pt x="0" y="15"/>
                  </a:cubicBezTo>
                  <a:cubicBezTo>
                    <a:pt x="3" y="16"/>
                    <a:pt x="3" y="16"/>
                    <a:pt x="3" y="16"/>
                  </a:cubicBezTo>
                  <a:cubicBezTo>
                    <a:pt x="30" y="17"/>
                    <a:pt x="30" y="17"/>
                    <a:pt x="30" y="17"/>
                  </a:cubicBezTo>
                  <a:cubicBezTo>
                    <a:pt x="31" y="17"/>
                    <a:pt x="32" y="17"/>
                    <a:pt x="33" y="16"/>
                  </a:cubicBezTo>
                  <a:cubicBezTo>
                    <a:pt x="50" y="2"/>
                    <a:pt x="50" y="2"/>
                    <a:pt x="50" y="2"/>
                  </a:cubicBezTo>
                  <a:lnTo>
                    <a:pt x="48" y="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0" name="Oval 672">
              <a:extLst>
                <a:ext uri="{FF2B5EF4-FFF2-40B4-BE49-F238E27FC236}">
                  <a16:creationId xmlns:a16="http://schemas.microsoft.com/office/drawing/2014/main" id="{0882BFC5-B09D-49D1-97EB-E51404D32912}"/>
                </a:ext>
              </a:extLst>
            </p:cNvPr>
            <p:cNvSpPr>
              <a:spLocks noChangeArrowheads="1"/>
            </p:cNvSpPr>
            <p:nvPr/>
          </p:nvSpPr>
          <p:spPr bwMode="auto">
            <a:xfrm>
              <a:off x="5335424" y="5736483"/>
              <a:ext cx="4093" cy="5458"/>
            </a:xfrm>
            <a:prstGeom prst="ellipse">
              <a:avLst/>
            </a:pr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1" name="Freeform 673">
              <a:extLst>
                <a:ext uri="{FF2B5EF4-FFF2-40B4-BE49-F238E27FC236}">
                  <a16:creationId xmlns:a16="http://schemas.microsoft.com/office/drawing/2014/main" id="{72E9784D-B502-4BA8-9B66-FC0B5BF29A5C}"/>
                </a:ext>
              </a:extLst>
            </p:cNvPr>
            <p:cNvSpPr>
              <a:spLocks/>
            </p:cNvSpPr>
            <p:nvPr/>
          </p:nvSpPr>
          <p:spPr bwMode="auto">
            <a:xfrm>
              <a:off x="5237182" y="5741940"/>
              <a:ext cx="20467" cy="6822"/>
            </a:xfrm>
            <a:custGeom>
              <a:avLst/>
              <a:gdLst>
                <a:gd name="T0" fmla="*/ 8 w 8"/>
                <a:gd name="T1" fmla="*/ 3 h 3"/>
                <a:gd name="T2" fmla="*/ 0 w 8"/>
                <a:gd name="T3" fmla="*/ 2 h 3"/>
                <a:gd name="T4" fmla="*/ 2 w 8"/>
                <a:gd name="T5" fmla="*/ 0 h 3"/>
                <a:gd name="T6" fmla="*/ 8 w 8"/>
                <a:gd name="T7" fmla="*/ 3 h 3"/>
              </a:gdLst>
              <a:ahLst/>
              <a:cxnLst>
                <a:cxn ang="0">
                  <a:pos x="T0" y="T1"/>
                </a:cxn>
                <a:cxn ang="0">
                  <a:pos x="T2" y="T3"/>
                </a:cxn>
                <a:cxn ang="0">
                  <a:pos x="T4" y="T5"/>
                </a:cxn>
                <a:cxn ang="0">
                  <a:pos x="T6" y="T7"/>
                </a:cxn>
              </a:cxnLst>
              <a:rect l="0" t="0" r="r" b="b"/>
              <a:pathLst>
                <a:path w="8" h="3">
                  <a:moveTo>
                    <a:pt x="8" y="3"/>
                  </a:moveTo>
                  <a:cubicBezTo>
                    <a:pt x="0" y="2"/>
                    <a:pt x="0" y="2"/>
                    <a:pt x="0" y="2"/>
                  </a:cubicBezTo>
                  <a:cubicBezTo>
                    <a:pt x="2" y="0"/>
                    <a:pt x="2" y="0"/>
                    <a:pt x="2" y="0"/>
                  </a:cubicBezTo>
                  <a:cubicBezTo>
                    <a:pt x="2" y="0"/>
                    <a:pt x="5" y="1"/>
                    <a:pt x="8" y="3"/>
                  </a:cubicBez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2" name="Freeform 674">
              <a:extLst>
                <a:ext uri="{FF2B5EF4-FFF2-40B4-BE49-F238E27FC236}">
                  <a16:creationId xmlns:a16="http://schemas.microsoft.com/office/drawing/2014/main" id="{52423193-CBF9-4A84-A3F7-7502DFD25518}"/>
                </a:ext>
              </a:extLst>
            </p:cNvPr>
            <p:cNvSpPr>
              <a:spLocks/>
            </p:cNvSpPr>
            <p:nvPr/>
          </p:nvSpPr>
          <p:spPr bwMode="auto">
            <a:xfrm>
              <a:off x="5194884" y="5912499"/>
              <a:ext cx="66859" cy="99606"/>
            </a:xfrm>
            <a:custGeom>
              <a:avLst/>
              <a:gdLst>
                <a:gd name="T0" fmla="*/ 10 w 27"/>
                <a:gd name="T1" fmla="*/ 35 h 40"/>
                <a:gd name="T2" fmla="*/ 8 w 27"/>
                <a:gd name="T3" fmla="*/ 35 h 40"/>
                <a:gd name="T4" fmla="*/ 0 w 27"/>
                <a:gd name="T5" fmla="*/ 32 h 40"/>
                <a:gd name="T6" fmla="*/ 2 w 27"/>
                <a:gd name="T7" fmla="*/ 35 h 40"/>
                <a:gd name="T8" fmla="*/ 8 w 27"/>
                <a:gd name="T9" fmla="*/ 38 h 40"/>
                <a:gd name="T10" fmla="*/ 15 w 27"/>
                <a:gd name="T11" fmla="*/ 36 h 40"/>
                <a:gd name="T12" fmla="*/ 26 w 27"/>
                <a:gd name="T13" fmla="*/ 10 h 40"/>
                <a:gd name="T14" fmla="*/ 26 w 27"/>
                <a:gd name="T15" fmla="*/ 5 h 40"/>
                <a:gd name="T16" fmla="*/ 26 w 27"/>
                <a:gd name="T17" fmla="*/ 5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9" y="35"/>
                    <a:pt x="9" y="36"/>
                    <a:pt x="8" y="35"/>
                  </a:cubicBezTo>
                  <a:cubicBezTo>
                    <a:pt x="0" y="32"/>
                    <a:pt x="0" y="32"/>
                    <a:pt x="0" y="32"/>
                  </a:cubicBezTo>
                  <a:cubicBezTo>
                    <a:pt x="0" y="33"/>
                    <a:pt x="1" y="34"/>
                    <a:pt x="2" y="35"/>
                  </a:cubicBezTo>
                  <a:cubicBezTo>
                    <a:pt x="8" y="38"/>
                    <a:pt x="8" y="38"/>
                    <a:pt x="8" y="38"/>
                  </a:cubicBezTo>
                  <a:cubicBezTo>
                    <a:pt x="11" y="40"/>
                    <a:pt x="14" y="39"/>
                    <a:pt x="15" y="36"/>
                  </a:cubicBezTo>
                  <a:cubicBezTo>
                    <a:pt x="26" y="10"/>
                    <a:pt x="26" y="10"/>
                    <a:pt x="26" y="10"/>
                  </a:cubicBezTo>
                  <a:cubicBezTo>
                    <a:pt x="27" y="8"/>
                    <a:pt x="27" y="7"/>
                    <a:pt x="26" y="5"/>
                  </a:cubicBezTo>
                  <a:cubicBezTo>
                    <a:pt x="26" y="5"/>
                    <a:pt x="26" y="5"/>
                    <a:pt x="26" y="5"/>
                  </a:cubicBezTo>
                  <a:cubicBezTo>
                    <a:pt x="26" y="3"/>
                    <a:pt x="26" y="1"/>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grpSp>
      <p:sp>
        <p:nvSpPr>
          <p:cNvPr id="4" name="Rectangle: Rounded Corners 3">
            <a:extLst>
              <a:ext uri="{FF2B5EF4-FFF2-40B4-BE49-F238E27FC236}">
                <a16:creationId xmlns:a16="http://schemas.microsoft.com/office/drawing/2014/main" id="{EFFC977F-4170-43AD-8853-E3BC9FC657EC}"/>
              </a:ext>
            </a:extLst>
          </p:cNvPr>
          <p:cNvSpPr/>
          <p:nvPr/>
        </p:nvSpPr>
        <p:spPr bwMode="auto">
          <a:xfrm>
            <a:off x="118359" y="4860574"/>
            <a:ext cx="1637042" cy="826153"/>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A)</a:t>
            </a:r>
          </a:p>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100TB</a:t>
            </a:r>
          </a:p>
        </p:txBody>
      </p:sp>
      <p:sp>
        <p:nvSpPr>
          <p:cNvPr id="5" name="Rectangle: Rounded Corners 4">
            <a:extLst>
              <a:ext uri="{FF2B5EF4-FFF2-40B4-BE49-F238E27FC236}">
                <a16:creationId xmlns:a16="http://schemas.microsoft.com/office/drawing/2014/main" id="{60CCA075-16B9-4F85-95CF-C6AB1457EB94}"/>
              </a:ext>
            </a:extLst>
          </p:cNvPr>
          <p:cNvSpPr/>
          <p:nvPr/>
        </p:nvSpPr>
        <p:spPr bwMode="auto">
          <a:xfrm>
            <a:off x="1823200" y="4860574"/>
            <a:ext cx="1637042"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b="1" dirty="0">
                <a:gradFill>
                  <a:gsLst>
                    <a:gs pos="0">
                      <a:srgbClr val="FFFFFF"/>
                    </a:gs>
                    <a:gs pos="100000">
                      <a:srgbClr val="FFFFFF"/>
                    </a:gs>
                  </a:gsLst>
                  <a:lin ang="5400000" scaled="0"/>
                </a:gradFill>
                <a:latin typeface="Segoe UI"/>
                <a:ea typeface="Segoe UI" pitchFamily="34" charset="0"/>
                <a:cs typeface="Segoe UI" pitchFamily="34" charset="0"/>
              </a:rPr>
              <a:t>B)</a:t>
            </a:r>
          </a:p>
          <a:p>
            <a:pPr algn="ctr" defTabSz="913927" fontAlgn="base">
              <a:spcBef>
                <a:spcPct val="0"/>
              </a:spcBef>
              <a:spcAft>
                <a:spcPct val="0"/>
              </a:spcAft>
              <a:defRPr/>
            </a:pPr>
            <a:r>
              <a:rPr lang="en-US" sz="2353" b="1" dirty="0">
                <a:gradFill>
                  <a:gsLst>
                    <a:gs pos="0">
                      <a:srgbClr val="FFFFFF"/>
                    </a:gs>
                    <a:gs pos="100000">
                      <a:srgbClr val="FFFFFF"/>
                    </a:gs>
                  </a:gsLst>
                  <a:lin ang="5400000" scaled="0"/>
                </a:gradFill>
                <a:latin typeface="Segoe UI"/>
                <a:ea typeface="Segoe UI" pitchFamily="34" charset="0"/>
                <a:cs typeface="Segoe UI" pitchFamily="34" charset="0"/>
              </a:rPr>
              <a:t>1PB</a:t>
            </a:r>
          </a:p>
        </p:txBody>
      </p:sp>
      <p:sp>
        <p:nvSpPr>
          <p:cNvPr id="6" name="Rectangle: Rounded Corners 5">
            <a:extLst>
              <a:ext uri="{FF2B5EF4-FFF2-40B4-BE49-F238E27FC236}">
                <a16:creationId xmlns:a16="http://schemas.microsoft.com/office/drawing/2014/main" id="{1A3F1CFF-954F-40B4-BF4D-41A19EFFC9C0}"/>
              </a:ext>
            </a:extLst>
          </p:cNvPr>
          <p:cNvSpPr/>
          <p:nvPr/>
        </p:nvSpPr>
        <p:spPr bwMode="auto">
          <a:xfrm>
            <a:off x="3528041" y="4860574"/>
            <a:ext cx="1637042" cy="826153"/>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C)</a:t>
            </a:r>
          </a:p>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10PB</a:t>
            </a:r>
          </a:p>
        </p:txBody>
      </p:sp>
    </p:spTree>
    <p:extLst>
      <p:ext uri="{BB962C8B-B14F-4D97-AF65-F5344CB8AC3E}">
        <p14:creationId xmlns:p14="http://schemas.microsoft.com/office/powerpoint/2010/main" val="990612800"/>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AB8106B-0502-4AB8-A557-CEAE8D056E1D}"/>
              </a:ext>
            </a:extLst>
          </p:cNvPr>
          <p:cNvSpPr>
            <a:spLocks noGrp="1"/>
          </p:cNvSpPr>
          <p:nvPr>
            <p:ph type="title"/>
          </p:nvPr>
        </p:nvSpPr>
        <p:spPr/>
        <p:txBody>
          <a:bodyPr/>
          <a:lstStyle/>
          <a:p>
            <a:r>
              <a:rPr lang="en-US" dirty="0"/>
              <a:t>serverless SQL pool</a:t>
            </a:r>
          </a:p>
        </p:txBody>
      </p:sp>
      <p:sp>
        <p:nvSpPr>
          <p:cNvPr id="4" name="Text Placeholder 3">
            <a:extLst>
              <a:ext uri="{FF2B5EF4-FFF2-40B4-BE49-F238E27FC236}">
                <a16:creationId xmlns:a16="http://schemas.microsoft.com/office/drawing/2014/main" id="{2E06A59A-ED8B-4DCD-AD0F-224D76FC03D1}"/>
              </a:ext>
            </a:extLst>
          </p:cNvPr>
          <p:cNvSpPr>
            <a:spLocks noGrp="1"/>
          </p:cNvSpPr>
          <p:nvPr>
            <p:ph type="body" sz="quarter" idx="11"/>
          </p:nvPr>
        </p:nvSpPr>
        <p:spPr>
          <a:xfrm>
            <a:off x="426426" y="1129914"/>
            <a:ext cx="5669574" cy="5505503"/>
          </a:xfrm>
        </p:spPr>
        <p:txBody>
          <a:bodyPr/>
          <a:lstStyle/>
          <a:p>
            <a:pPr>
              <a:lnSpc>
                <a:spcPct val="110000"/>
              </a:lnSpc>
              <a:spcAft>
                <a:spcPts val="600"/>
              </a:spcAft>
            </a:pPr>
            <a:r>
              <a:rPr lang="en-US" sz="1800" dirty="0">
                <a:solidFill>
                  <a:schemeClr val="tx2"/>
                </a:solidFill>
                <a:latin typeface="+mj-lt"/>
              </a:rPr>
              <a:t>Overview</a:t>
            </a:r>
          </a:p>
          <a:p>
            <a:pPr marL="0" lvl="1">
              <a:lnSpc>
                <a:spcPct val="110000"/>
              </a:lnSpc>
              <a:spcBef>
                <a:spcPts val="0"/>
              </a:spcBef>
              <a:spcAft>
                <a:spcPts val="600"/>
              </a:spcAft>
            </a:pPr>
            <a:r>
              <a:rPr lang="en-US" sz="1600" dirty="0"/>
              <a:t>An interactive query service that enables you to use standard T-SQL queries over files in Azure storage.</a:t>
            </a:r>
          </a:p>
          <a:p>
            <a:pPr marL="0" lvl="1">
              <a:lnSpc>
                <a:spcPct val="110000"/>
              </a:lnSpc>
              <a:spcBef>
                <a:spcPts val="0"/>
              </a:spcBef>
              <a:spcAft>
                <a:spcPts val="600"/>
              </a:spcAft>
            </a:pPr>
            <a:endParaRPr lang="en-US" sz="1600" dirty="0"/>
          </a:p>
          <a:p>
            <a:pPr>
              <a:lnSpc>
                <a:spcPct val="110000"/>
              </a:lnSpc>
              <a:spcAft>
                <a:spcPts val="600"/>
              </a:spcAft>
            </a:pPr>
            <a:r>
              <a:rPr lang="en-US" sz="1800" dirty="0">
                <a:solidFill>
                  <a:schemeClr val="tx2"/>
                </a:solidFill>
                <a:latin typeface="+mj-lt"/>
              </a:rPr>
              <a:t>Benefits</a:t>
            </a:r>
          </a:p>
          <a:p>
            <a:pPr marL="285750" lvl="1" indent="-285750">
              <a:lnSpc>
                <a:spcPct val="110000"/>
              </a:lnSpc>
              <a:spcBef>
                <a:spcPts val="0"/>
              </a:spcBef>
              <a:spcAft>
                <a:spcPts val="600"/>
              </a:spcAft>
              <a:buFont typeface="Arial" panose="020B0604020202020204" pitchFamily="34" charset="0"/>
              <a:buChar char="•"/>
            </a:pPr>
            <a:r>
              <a:rPr lang="en-US" sz="1600" dirty="0"/>
              <a:t>Use SQL to work with files on Azure storage</a:t>
            </a:r>
          </a:p>
          <a:p>
            <a:pPr marL="509803" lvl="2" indent="-285750">
              <a:lnSpc>
                <a:spcPct val="110000"/>
              </a:lnSpc>
              <a:spcAft>
                <a:spcPts val="600"/>
              </a:spcAft>
              <a:buFont typeface="Wingdings" panose="05000000000000000000" pitchFamily="2" charset="2"/>
              <a:buChar char="§"/>
            </a:pPr>
            <a:r>
              <a:rPr lang="en-US" sz="1600" dirty="0">
                <a:latin typeface="+mn-lt"/>
              </a:rPr>
              <a:t>Directly query files on Azure storage using T-SQL</a:t>
            </a:r>
          </a:p>
          <a:p>
            <a:pPr marL="509803" lvl="2" indent="-285750">
              <a:lnSpc>
                <a:spcPct val="110000"/>
              </a:lnSpc>
              <a:spcAft>
                <a:spcPts val="600"/>
              </a:spcAft>
              <a:buFont typeface="Wingdings" panose="05000000000000000000" pitchFamily="2" charset="2"/>
              <a:buChar char="§"/>
            </a:pPr>
            <a:r>
              <a:rPr lang="en-US" sz="1600" dirty="0">
                <a:latin typeface="+mn-lt"/>
              </a:rPr>
              <a:t>Logical Data Warehouse on top of Azure storage</a:t>
            </a:r>
          </a:p>
          <a:p>
            <a:pPr marL="509803" lvl="2" indent="-285750">
              <a:lnSpc>
                <a:spcPct val="110000"/>
              </a:lnSpc>
              <a:spcAft>
                <a:spcPts val="600"/>
              </a:spcAft>
              <a:buFont typeface="Wingdings" panose="05000000000000000000" pitchFamily="2" charset="2"/>
              <a:buChar char="§"/>
            </a:pPr>
            <a:r>
              <a:rPr lang="en-US" sz="1600" dirty="0">
                <a:latin typeface="+mn-lt"/>
                <a:cs typeface="Segoe UI"/>
              </a:rPr>
              <a:t>Easy data transformation of Azure storage files</a:t>
            </a:r>
          </a:p>
          <a:p>
            <a:pPr marL="285750" lvl="1" indent="-285750">
              <a:lnSpc>
                <a:spcPct val="110000"/>
              </a:lnSpc>
              <a:spcBef>
                <a:spcPts val="0"/>
              </a:spcBef>
              <a:spcAft>
                <a:spcPts val="600"/>
              </a:spcAft>
              <a:buFont typeface="Arial" panose="020B0604020202020204" pitchFamily="34" charset="0"/>
              <a:buChar char="•"/>
            </a:pPr>
            <a:r>
              <a:rPr lang="en-US" sz="1600" dirty="0"/>
              <a:t>Supports any tool or library that uses T-SQL to query data</a:t>
            </a:r>
          </a:p>
          <a:p>
            <a:pPr marL="285750" lvl="1" indent="-285750">
              <a:lnSpc>
                <a:spcPct val="110000"/>
              </a:lnSpc>
              <a:spcBef>
                <a:spcPts val="0"/>
              </a:spcBef>
              <a:spcAft>
                <a:spcPts val="600"/>
              </a:spcAft>
              <a:buFont typeface="Arial" panose="020B0604020202020204" pitchFamily="34" charset="0"/>
              <a:buChar char="•"/>
            </a:pPr>
            <a:r>
              <a:rPr lang="en-US" sz="1600" dirty="0"/>
              <a:t>Automatically synchronize tables from Spark</a:t>
            </a:r>
          </a:p>
          <a:p>
            <a:pPr marL="285750" lvl="1" indent="-285750">
              <a:lnSpc>
                <a:spcPct val="110000"/>
              </a:lnSpc>
              <a:spcBef>
                <a:spcPts val="0"/>
              </a:spcBef>
              <a:spcAft>
                <a:spcPts val="600"/>
              </a:spcAft>
              <a:buFont typeface="Arial" panose="020B0604020202020204" pitchFamily="34" charset="0"/>
              <a:buChar char="•"/>
            </a:pPr>
            <a:r>
              <a:rPr lang="en-US" sz="1600" dirty="0"/>
              <a:t>Serverless</a:t>
            </a:r>
          </a:p>
          <a:p>
            <a:pPr marL="509803" lvl="2" indent="-285750">
              <a:lnSpc>
                <a:spcPct val="110000"/>
              </a:lnSpc>
              <a:spcAft>
                <a:spcPts val="600"/>
              </a:spcAft>
              <a:buFont typeface="Wingdings" panose="05000000000000000000" pitchFamily="2" charset="2"/>
              <a:buChar char="§"/>
            </a:pPr>
            <a:r>
              <a:rPr lang="en-US" sz="1600" dirty="0">
                <a:latin typeface="+mn-lt"/>
              </a:rPr>
              <a:t>No infrastructure, no upfront cost, no resource reservation</a:t>
            </a:r>
          </a:p>
          <a:p>
            <a:pPr marL="509803" lvl="2" indent="-285750">
              <a:lnSpc>
                <a:spcPct val="110000"/>
              </a:lnSpc>
              <a:spcAft>
                <a:spcPts val="600"/>
              </a:spcAft>
              <a:buFont typeface="Wingdings" panose="05000000000000000000" pitchFamily="2" charset="2"/>
              <a:buChar char="§"/>
            </a:pPr>
            <a:r>
              <a:rPr lang="en-US" sz="1600" dirty="0">
                <a:latin typeface="+mn-lt"/>
              </a:rPr>
              <a:t>Pay only for query execution (per data processed)</a:t>
            </a:r>
          </a:p>
        </p:txBody>
      </p:sp>
      <p:sp>
        <p:nvSpPr>
          <p:cNvPr id="8" name="Rectangle 7">
            <a:extLst>
              <a:ext uri="{FF2B5EF4-FFF2-40B4-BE49-F238E27FC236}">
                <a16:creationId xmlns:a16="http://schemas.microsoft.com/office/drawing/2014/main" id="{72064726-9B7F-4414-9722-C20BA814FDBF}"/>
              </a:ext>
            </a:extLst>
          </p:cNvPr>
          <p:cNvSpPr/>
          <p:nvPr/>
        </p:nvSpPr>
        <p:spPr bwMode="auto">
          <a:xfrm>
            <a:off x="7325203" y="4993836"/>
            <a:ext cx="3908873" cy="562327"/>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extBox 8">
            <a:extLst>
              <a:ext uri="{FF2B5EF4-FFF2-40B4-BE49-F238E27FC236}">
                <a16:creationId xmlns:a16="http://schemas.microsoft.com/office/drawing/2014/main" id="{5FF8E85B-2DFD-4060-8431-FB6F54474B54}"/>
              </a:ext>
            </a:extLst>
          </p:cNvPr>
          <p:cNvSpPr txBox="1"/>
          <p:nvPr/>
        </p:nvSpPr>
        <p:spPr>
          <a:xfrm>
            <a:off x="8795019" y="5045255"/>
            <a:ext cx="470418" cy="510909"/>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10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01</a:t>
            </a:r>
          </a:p>
        </p:txBody>
      </p:sp>
      <p:sp>
        <p:nvSpPr>
          <p:cNvPr id="10" name="Rectangle 9">
            <a:extLst>
              <a:ext uri="{FF2B5EF4-FFF2-40B4-BE49-F238E27FC236}">
                <a16:creationId xmlns:a16="http://schemas.microsoft.com/office/drawing/2014/main" id="{99798162-AB13-40A7-8C8C-3F59C8A825D4}"/>
              </a:ext>
            </a:extLst>
          </p:cNvPr>
          <p:cNvSpPr/>
          <p:nvPr/>
        </p:nvSpPr>
        <p:spPr>
          <a:xfrm>
            <a:off x="9253276" y="5178684"/>
            <a:ext cx="866631" cy="246221"/>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300"/>
              </a:spcAft>
              <a:buClrTx/>
              <a:buSzPct val="90000"/>
              <a:buFontTx/>
              <a:buNone/>
              <a:tabLst/>
              <a:defRPr/>
            </a:pPr>
            <a:r>
              <a:rPr kumimoji="0" lang="en-US" sz="10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Storage</a:t>
            </a:r>
          </a:p>
        </p:txBody>
      </p:sp>
      <p:sp>
        <p:nvSpPr>
          <p:cNvPr id="11" name="Hexagon 10">
            <a:extLst>
              <a:ext uri="{FF2B5EF4-FFF2-40B4-BE49-F238E27FC236}">
                <a16:creationId xmlns:a16="http://schemas.microsoft.com/office/drawing/2014/main" id="{CA48B45E-77B5-40A5-B1A3-9BF51750DC73}"/>
              </a:ext>
            </a:extLst>
          </p:cNvPr>
          <p:cNvSpPr/>
          <p:nvPr/>
        </p:nvSpPr>
        <p:spPr bwMode="auto">
          <a:xfrm>
            <a:off x="8807042" y="5067382"/>
            <a:ext cx="434210" cy="435880"/>
          </a:xfrm>
          <a:prstGeom prst="hexagon">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 name="Snip Single Corner Rectangle 26">
            <a:extLst>
              <a:ext uri="{FF2B5EF4-FFF2-40B4-BE49-F238E27FC236}">
                <a16:creationId xmlns:a16="http://schemas.microsoft.com/office/drawing/2014/main" id="{49037A4E-6B75-4D0B-8DDF-E16C7191597E}"/>
              </a:ext>
            </a:extLst>
          </p:cNvPr>
          <p:cNvSpPr/>
          <p:nvPr/>
        </p:nvSpPr>
        <p:spPr bwMode="auto">
          <a:xfrm>
            <a:off x="8925103" y="5157863"/>
            <a:ext cx="214211" cy="254917"/>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91440" rIns="0" bIns="91440" numCol="1" spcCol="0" rtlCol="0" fromWordArt="0" anchor="ctr" anchorCtr="1"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600" b="0" i="0" u="none" strike="noStrike" kern="120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grpSp>
        <p:nvGrpSpPr>
          <p:cNvPr id="91" name="Group 90">
            <a:extLst>
              <a:ext uri="{FF2B5EF4-FFF2-40B4-BE49-F238E27FC236}">
                <a16:creationId xmlns:a16="http://schemas.microsoft.com/office/drawing/2014/main" id="{57DD3274-E0F4-4BBD-9C64-20FE56B16511}"/>
              </a:ext>
            </a:extLst>
          </p:cNvPr>
          <p:cNvGrpSpPr/>
          <p:nvPr/>
        </p:nvGrpSpPr>
        <p:grpSpPr>
          <a:xfrm>
            <a:off x="9115187" y="3576584"/>
            <a:ext cx="1087954" cy="811698"/>
            <a:chOff x="7799343" y="2595278"/>
            <a:chExt cx="1087954" cy="811698"/>
          </a:xfrm>
        </p:grpSpPr>
        <p:sp>
          <p:nvSpPr>
            <p:cNvPr id="36" name="Rectangle 35">
              <a:extLst>
                <a:ext uri="{FF2B5EF4-FFF2-40B4-BE49-F238E27FC236}">
                  <a16:creationId xmlns:a16="http://schemas.microsoft.com/office/drawing/2014/main" id="{55AA4319-762A-4A00-9D16-2570536DB9F5}"/>
                </a:ext>
              </a:extLst>
            </p:cNvPr>
            <p:cNvSpPr/>
            <p:nvPr/>
          </p:nvSpPr>
          <p:spPr bwMode="auto">
            <a:xfrm>
              <a:off x="7799343" y="2595278"/>
              <a:ext cx="1053530" cy="767612"/>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710593" rtl="0" eaLnBrk="1" fontAlgn="auto" latinLnBrk="0" hangingPunct="1">
                <a:lnSpc>
                  <a:spcPct val="100000"/>
                </a:lnSpc>
                <a:spcBef>
                  <a:spcPct val="0"/>
                </a:spcBef>
                <a:spcAft>
                  <a:spcPct val="35000"/>
                </a:spcAft>
                <a:buClrTx/>
                <a:buSzTx/>
                <a:buFontTx/>
                <a:buNone/>
                <a:tabLst/>
                <a:defRPr/>
              </a:pPr>
              <a:endParaRPr kumimoji="0" lang="en-US" sz="1400" b="0" i="0" u="none" strike="noStrike" kern="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endParaRPr>
            </a:p>
          </p:txBody>
        </p:sp>
        <p:sp>
          <p:nvSpPr>
            <p:cNvPr id="37" name="Rectangle 36">
              <a:extLst>
                <a:ext uri="{FF2B5EF4-FFF2-40B4-BE49-F238E27FC236}">
                  <a16:creationId xmlns:a16="http://schemas.microsoft.com/office/drawing/2014/main" id="{6B305968-CA96-4F5C-91E0-CCC3CEDBB63F}"/>
                </a:ext>
              </a:extLst>
            </p:cNvPr>
            <p:cNvSpPr/>
            <p:nvPr/>
          </p:nvSpPr>
          <p:spPr>
            <a:xfrm>
              <a:off x="7811867" y="2699090"/>
              <a:ext cx="1075430" cy="707886"/>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300"/>
                </a:spcAft>
                <a:buClrTx/>
                <a:buSzPct val="90000"/>
                <a:buFontTx/>
                <a:buNone/>
                <a:tabLst/>
                <a:defRPr/>
              </a:pPr>
              <a:r>
                <a:rPr kumimoji="0" lang="en-US" sz="1000" b="0" i="0" u="none" strike="noStrike" kern="0" cap="none" spc="0" normalizeH="0" baseline="0" noProof="0" dirty="0">
                  <a:ln>
                    <a:noFill/>
                  </a:ln>
                  <a:solidFill>
                    <a:srgbClr val="50505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Synapse serverless SQL pool </a:t>
              </a:r>
              <a:br>
                <a:rPr kumimoji="0" lang="en-US" sz="1000" b="0" i="0" u="none" strike="noStrike" kern="0" cap="none" spc="0" normalizeH="0" baseline="0" noProof="0" dirty="0">
                  <a:ln>
                    <a:noFill/>
                  </a:ln>
                  <a:solidFill>
                    <a:srgbClr val="50505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br>
              <a:r>
                <a:rPr kumimoji="0" lang="en-US" sz="1000" b="0" i="0" u="none" strike="noStrike" kern="0" cap="none" spc="0" normalizeH="0" baseline="0" noProof="0" dirty="0">
                  <a:ln>
                    <a:noFill/>
                  </a:ln>
                  <a:solidFill>
                    <a:srgbClr val="50505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query service</a:t>
              </a:r>
            </a:p>
          </p:txBody>
        </p:sp>
      </p:grpSp>
      <p:pic>
        <p:nvPicPr>
          <p:cNvPr id="14" name="Picture 13" descr="A picture containing drawing&#10;&#10;Description automatically generated">
            <a:extLst>
              <a:ext uri="{FF2B5EF4-FFF2-40B4-BE49-F238E27FC236}">
                <a16:creationId xmlns:a16="http://schemas.microsoft.com/office/drawing/2014/main" id="{E7152F09-66CB-4CCE-A1FD-84CAC3C0F5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41930" y="2268732"/>
            <a:ext cx="430108" cy="502958"/>
          </a:xfrm>
          <a:prstGeom prst="rect">
            <a:avLst/>
          </a:prstGeom>
        </p:spPr>
      </p:pic>
      <p:pic>
        <p:nvPicPr>
          <p:cNvPr id="15" name="Picture 14">
            <a:extLst>
              <a:ext uri="{FF2B5EF4-FFF2-40B4-BE49-F238E27FC236}">
                <a16:creationId xmlns:a16="http://schemas.microsoft.com/office/drawing/2014/main" id="{7A058805-E7B0-4E8B-961C-5ED07DD56617}"/>
              </a:ext>
            </a:extLst>
          </p:cNvPr>
          <p:cNvPicPr>
            <a:picLocks noChangeAspect="1"/>
          </p:cNvPicPr>
          <p:nvPr/>
        </p:nvPicPr>
        <p:blipFill>
          <a:blip r:embed="rId4"/>
          <a:stretch>
            <a:fillRect/>
          </a:stretch>
        </p:blipFill>
        <p:spPr>
          <a:xfrm>
            <a:off x="9470739" y="2137724"/>
            <a:ext cx="431704" cy="400050"/>
          </a:xfrm>
          <a:prstGeom prst="rect">
            <a:avLst/>
          </a:prstGeom>
        </p:spPr>
      </p:pic>
      <p:sp>
        <p:nvSpPr>
          <p:cNvPr id="16" name="Rectangle 15">
            <a:extLst>
              <a:ext uri="{FF2B5EF4-FFF2-40B4-BE49-F238E27FC236}">
                <a16:creationId xmlns:a16="http://schemas.microsoft.com/office/drawing/2014/main" id="{E0B9D123-0CC1-4E2E-AB43-FF5DC55911F7}"/>
              </a:ext>
            </a:extLst>
          </p:cNvPr>
          <p:cNvSpPr/>
          <p:nvPr/>
        </p:nvSpPr>
        <p:spPr>
          <a:xfrm>
            <a:off x="8507381" y="2007053"/>
            <a:ext cx="599322" cy="246221"/>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300"/>
              </a:spcAft>
              <a:buClrTx/>
              <a:buSzPct val="90000"/>
              <a:buFontTx/>
              <a:buNone/>
              <a:tabLst/>
              <a:defRPr/>
            </a:pPr>
            <a:r>
              <a:rPr kumimoji="0" lang="en-US" sz="10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Power BI</a:t>
            </a:r>
          </a:p>
        </p:txBody>
      </p:sp>
      <p:sp>
        <p:nvSpPr>
          <p:cNvPr id="17" name="Rectangle 16">
            <a:extLst>
              <a:ext uri="{FF2B5EF4-FFF2-40B4-BE49-F238E27FC236}">
                <a16:creationId xmlns:a16="http://schemas.microsoft.com/office/drawing/2014/main" id="{EDCAB564-18BF-42FC-AE1B-48C5701E1712}"/>
              </a:ext>
            </a:extLst>
          </p:cNvPr>
          <p:cNvSpPr/>
          <p:nvPr/>
        </p:nvSpPr>
        <p:spPr>
          <a:xfrm>
            <a:off x="9024147" y="1798392"/>
            <a:ext cx="1065400" cy="246221"/>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300"/>
              </a:spcAft>
              <a:buClrTx/>
              <a:buSzPct val="90000"/>
              <a:buFontTx/>
              <a:buNone/>
              <a:tabLst/>
              <a:defRPr/>
            </a:pPr>
            <a:r>
              <a:rPr kumimoji="0" lang="en-US" sz="10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Data Studio</a:t>
            </a:r>
          </a:p>
        </p:txBody>
      </p:sp>
      <p:pic>
        <p:nvPicPr>
          <p:cNvPr id="18" name="Picture 17">
            <a:extLst>
              <a:ext uri="{FF2B5EF4-FFF2-40B4-BE49-F238E27FC236}">
                <a16:creationId xmlns:a16="http://schemas.microsoft.com/office/drawing/2014/main" id="{00BC3A6C-AB0A-4B77-ACC1-DC50137734D3}"/>
              </a:ext>
            </a:extLst>
          </p:cNvPr>
          <p:cNvPicPr>
            <a:picLocks noChangeAspect="1"/>
          </p:cNvPicPr>
          <p:nvPr/>
        </p:nvPicPr>
        <p:blipFill>
          <a:blip r:embed="rId5"/>
          <a:stretch>
            <a:fillRect/>
          </a:stretch>
        </p:blipFill>
        <p:spPr>
          <a:xfrm>
            <a:off x="10203141" y="2199491"/>
            <a:ext cx="431705" cy="420688"/>
          </a:xfrm>
          <a:prstGeom prst="rect">
            <a:avLst/>
          </a:prstGeom>
        </p:spPr>
      </p:pic>
      <p:sp>
        <p:nvSpPr>
          <p:cNvPr id="19" name="Rectangle 18">
            <a:extLst>
              <a:ext uri="{FF2B5EF4-FFF2-40B4-BE49-F238E27FC236}">
                <a16:creationId xmlns:a16="http://schemas.microsoft.com/office/drawing/2014/main" id="{B20D29EF-D854-42FD-B7BE-20D87654CCB6}"/>
              </a:ext>
            </a:extLst>
          </p:cNvPr>
          <p:cNvSpPr/>
          <p:nvPr/>
        </p:nvSpPr>
        <p:spPr>
          <a:xfrm>
            <a:off x="10158925" y="1903065"/>
            <a:ext cx="589315" cy="24622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300"/>
              </a:spcAft>
              <a:buClrTx/>
              <a:buSzPct val="90000"/>
              <a:buFontTx/>
              <a:buNone/>
              <a:tabLst/>
              <a:defRPr/>
            </a:pPr>
            <a:r>
              <a:rPr kumimoji="0" lang="en-US" sz="10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SSMS</a:t>
            </a:r>
          </a:p>
        </p:txBody>
      </p:sp>
      <p:cxnSp>
        <p:nvCxnSpPr>
          <p:cNvPr id="20" name="Straight Arrow Connector 19">
            <a:extLst>
              <a:ext uri="{FF2B5EF4-FFF2-40B4-BE49-F238E27FC236}">
                <a16:creationId xmlns:a16="http://schemas.microsoft.com/office/drawing/2014/main" id="{9894116A-F7B1-48C9-B8F9-79EE2DC33A7D}"/>
              </a:ext>
            </a:extLst>
          </p:cNvPr>
          <p:cNvCxnSpPr>
            <a:cxnSpLocks/>
            <a:stCxn id="14" idx="2"/>
            <a:endCxn id="36" idx="0"/>
          </p:cNvCxnSpPr>
          <p:nvPr/>
        </p:nvCxnSpPr>
        <p:spPr>
          <a:xfrm>
            <a:off x="8856984" y="2771690"/>
            <a:ext cx="784968" cy="804894"/>
          </a:xfrm>
          <a:prstGeom prst="straightConnector1">
            <a:avLst/>
          </a:prstGeom>
          <a:ln>
            <a:solidFill>
              <a:srgbClr val="00B0F0"/>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E168395C-2A6B-49A0-93CC-A91E336B6064}"/>
              </a:ext>
            </a:extLst>
          </p:cNvPr>
          <p:cNvCxnSpPr>
            <a:cxnSpLocks/>
            <a:stCxn id="15" idx="2"/>
            <a:endCxn id="36" idx="0"/>
          </p:cNvCxnSpPr>
          <p:nvPr/>
        </p:nvCxnSpPr>
        <p:spPr>
          <a:xfrm flipH="1">
            <a:off x="9641952" y="2537774"/>
            <a:ext cx="44639" cy="1038810"/>
          </a:xfrm>
          <a:prstGeom prst="straightConnector1">
            <a:avLst/>
          </a:prstGeom>
          <a:ln>
            <a:solidFill>
              <a:srgbClr val="00B0F0"/>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8AE42C9C-DCD1-4848-B172-E9029B7A838E}"/>
              </a:ext>
            </a:extLst>
          </p:cNvPr>
          <p:cNvCxnSpPr>
            <a:cxnSpLocks/>
            <a:stCxn id="18" idx="2"/>
            <a:endCxn id="36" idx="0"/>
          </p:cNvCxnSpPr>
          <p:nvPr/>
        </p:nvCxnSpPr>
        <p:spPr>
          <a:xfrm flipH="1">
            <a:off x="9641952" y="2620179"/>
            <a:ext cx="777042" cy="956405"/>
          </a:xfrm>
          <a:prstGeom prst="straightConnector1">
            <a:avLst/>
          </a:prstGeom>
          <a:ln>
            <a:solidFill>
              <a:srgbClr val="00B0F0"/>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83F008BA-FCA7-458F-A80E-D473060F79F2}"/>
              </a:ext>
            </a:extLst>
          </p:cNvPr>
          <p:cNvCxnSpPr>
            <a:cxnSpLocks/>
            <a:stCxn id="36" idx="2"/>
          </p:cNvCxnSpPr>
          <p:nvPr/>
        </p:nvCxnSpPr>
        <p:spPr>
          <a:xfrm>
            <a:off x="9641952" y="4344196"/>
            <a:ext cx="0" cy="594003"/>
          </a:xfrm>
          <a:prstGeom prst="straightConnector1">
            <a:avLst/>
          </a:prstGeom>
          <a:ln>
            <a:solidFill>
              <a:srgbClr val="00B0F0"/>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57235C36-8C54-471F-8334-10A74A9C3BF2}"/>
              </a:ext>
            </a:extLst>
          </p:cNvPr>
          <p:cNvSpPr/>
          <p:nvPr/>
        </p:nvSpPr>
        <p:spPr>
          <a:xfrm>
            <a:off x="8197959" y="4500901"/>
            <a:ext cx="1063113" cy="438582"/>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300"/>
              </a:spcAft>
              <a:buClrTx/>
              <a:buSzPct val="90000"/>
              <a:buFontTx/>
              <a:buNone/>
              <a:tabLst/>
              <a:defRPr/>
            </a:pPr>
            <a:r>
              <a:rPr kumimoji="0" lang="en-US" sz="10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Read and write</a:t>
            </a:r>
          </a:p>
          <a:p>
            <a:pPr marL="0" marR="0" lvl="0" indent="0" algn="ctr" defTabSz="914400" rtl="0" eaLnBrk="1" fontAlgn="auto" latinLnBrk="0" hangingPunct="1">
              <a:lnSpc>
                <a:spcPct val="100000"/>
              </a:lnSpc>
              <a:spcBef>
                <a:spcPts val="0"/>
              </a:spcBef>
              <a:spcAft>
                <a:spcPts val="300"/>
              </a:spcAft>
              <a:buClrTx/>
              <a:buSzPct val="90000"/>
              <a:buFontTx/>
              <a:buNone/>
              <a:tabLst/>
              <a:defRPr/>
            </a:pPr>
            <a:r>
              <a:rPr kumimoji="0" lang="en-US" sz="10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 data files</a:t>
            </a:r>
          </a:p>
        </p:txBody>
      </p:sp>
      <p:sp>
        <p:nvSpPr>
          <p:cNvPr id="30" name="Plus Sign 29">
            <a:extLst>
              <a:ext uri="{FF2B5EF4-FFF2-40B4-BE49-F238E27FC236}">
                <a16:creationId xmlns:a16="http://schemas.microsoft.com/office/drawing/2014/main" id="{91BE1890-9AF5-47BF-88BA-DD491DA50FDF}"/>
              </a:ext>
            </a:extLst>
          </p:cNvPr>
          <p:cNvSpPr/>
          <p:nvPr/>
        </p:nvSpPr>
        <p:spPr bwMode="auto">
          <a:xfrm>
            <a:off x="7944325" y="3878442"/>
            <a:ext cx="91419" cy="128369"/>
          </a:xfrm>
          <a:prstGeom prst="mathPlus">
            <a:avLst/>
          </a:prstGeom>
          <a:solidFill>
            <a:schemeClr val="accent1"/>
          </a:solidFill>
          <a:ln>
            <a:solidFill>
              <a:schemeClr val="bg2">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31" name="Straight Arrow Connector 30">
            <a:extLst>
              <a:ext uri="{FF2B5EF4-FFF2-40B4-BE49-F238E27FC236}">
                <a16:creationId xmlns:a16="http://schemas.microsoft.com/office/drawing/2014/main" id="{76D00382-DA70-43DA-842E-3BB47BE63FD5}"/>
              </a:ext>
            </a:extLst>
          </p:cNvPr>
          <p:cNvCxnSpPr>
            <a:cxnSpLocks/>
            <a:stCxn id="93" idx="2"/>
          </p:cNvCxnSpPr>
          <p:nvPr/>
        </p:nvCxnSpPr>
        <p:spPr>
          <a:xfrm>
            <a:off x="7851968" y="4332822"/>
            <a:ext cx="0" cy="605377"/>
          </a:xfrm>
          <a:prstGeom prst="straightConnector1">
            <a:avLst/>
          </a:prstGeom>
          <a:ln>
            <a:solidFill>
              <a:srgbClr val="00B0F0"/>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9A715928-5CE2-4B3B-A6B2-1970D77077EE}"/>
              </a:ext>
            </a:extLst>
          </p:cNvPr>
          <p:cNvCxnSpPr>
            <a:cxnSpLocks/>
            <a:stCxn id="36" idx="1"/>
            <a:endCxn id="93" idx="3"/>
          </p:cNvCxnSpPr>
          <p:nvPr/>
        </p:nvCxnSpPr>
        <p:spPr>
          <a:xfrm flipH="1" flipV="1">
            <a:off x="8378733" y="3949016"/>
            <a:ext cx="736454" cy="11374"/>
          </a:xfrm>
          <a:prstGeom prst="straightConnector1">
            <a:avLst/>
          </a:prstGeom>
          <a:ln>
            <a:solidFill>
              <a:srgbClr val="00B0F0"/>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64FEFC17-80E4-4BE7-8639-00911D63ABAB}"/>
              </a:ext>
            </a:extLst>
          </p:cNvPr>
          <p:cNvSpPr/>
          <p:nvPr/>
        </p:nvSpPr>
        <p:spPr>
          <a:xfrm>
            <a:off x="8344291" y="3448124"/>
            <a:ext cx="821745" cy="40011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300"/>
              </a:spcAft>
              <a:buClrTx/>
              <a:buSzPct val="90000"/>
              <a:buFontTx/>
              <a:buNone/>
              <a:tabLst/>
              <a:defRPr/>
            </a:pPr>
            <a:r>
              <a:rPr kumimoji="0" lang="en-US" sz="10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Sync table definitions</a:t>
            </a:r>
          </a:p>
        </p:txBody>
      </p:sp>
      <p:grpSp>
        <p:nvGrpSpPr>
          <p:cNvPr id="95" name="Group 94">
            <a:extLst>
              <a:ext uri="{FF2B5EF4-FFF2-40B4-BE49-F238E27FC236}">
                <a16:creationId xmlns:a16="http://schemas.microsoft.com/office/drawing/2014/main" id="{099245B8-2ED9-41A5-82DA-EF8640904231}"/>
              </a:ext>
            </a:extLst>
          </p:cNvPr>
          <p:cNvGrpSpPr/>
          <p:nvPr/>
        </p:nvGrpSpPr>
        <p:grpSpPr>
          <a:xfrm>
            <a:off x="7325203" y="3565210"/>
            <a:ext cx="1087954" cy="767612"/>
            <a:chOff x="7799343" y="2595278"/>
            <a:chExt cx="1087954" cy="767612"/>
          </a:xfrm>
        </p:grpSpPr>
        <p:sp>
          <p:nvSpPr>
            <p:cNvPr id="93" name="Rectangle 92">
              <a:extLst>
                <a:ext uri="{FF2B5EF4-FFF2-40B4-BE49-F238E27FC236}">
                  <a16:creationId xmlns:a16="http://schemas.microsoft.com/office/drawing/2014/main" id="{7AC88240-6731-43D4-A1C6-E171BC87C1F4}"/>
                </a:ext>
              </a:extLst>
            </p:cNvPr>
            <p:cNvSpPr/>
            <p:nvPr/>
          </p:nvSpPr>
          <p:spPr bwMode="auto">
            <a:xfrm>
              <a:off x="7799343" y="2595278"/>
              <a:ext cx="1053530" cy="767612"/>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710593" rtl="0" eaLnBrk="1" fontAlgn="auto" latinLnBrk="0" hangingPunct="1">
                <a:lnSpc>
                  <a:spcPct val="100000"/>
                </a:lnSpc>
                <a:spcBef>
                  <a:spcPct val="0"/>
                </a:spcBef>
                <a:spcAft>
                  <a:spcPct val="35000"/>
                </a:spcAft>
                <a:buClrTx/>
                <a:buSzTx/>
                <a:buFontTx/>
                <a:buNone/>
                <a:tabLst/>
                <a:defRPr/>
              </a:pPr>
              <a:endParaRPr kumimoji="0" lang="en-US" sz="1400" b="0" i="0" u="none" strike="noStrike" kern="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endParaRPr>
            </a:p>
          </p:txBody>
        </p:sp>
        <p:sp>
          <p:nvSpPr>
            <p:cNvPr id="94" name="Rectangle 93">
              <a:extLst>
                <a:ext uri="{FF2B5EF4-FFF2-40B4-BE49-F238E27FC236}">
                  <a16:creationId xmlns:a16="http://schemas.microsoft.com/office/drawing/2014/main" id="{B847140F-978E-41BB-B3AB-87FFC942C1B9}"/>
                </a:ext>
              </a:extLst>
            </p:cNvPr>
            <p:cNvSpPr/>
            <p:nvPr/>
          </p:nvSpPr>
          <p:spPr>
            <a:xfrm>
              <a:off x="7811867" y="2699090"/>
              <a:ext cx="1075430" cy="40011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300"/>
                </a:spcAft>
                <a:buClrTx/>
                <a:buSzPct val="90000"/>
                <a:buFontTx/>
                <a:buNone/>
                <a:tabLst/>
                <a:defRPr/>
              </a:pPr>
              <a:r>
                <a:rPr kumimoji="0" lang="en-US" sz="1000" b="0" i="0" u="none" strike="noStrike" kern="0" cap="none" spc="0" normalizeH="0" baseline="0" noProof="0">
                  <a:ln>
                    <a:noFill/>
                  </a:ln>
                  <a:solidFill>
                    <a:srgbClr val="50505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Apache </a:t>
              </a:r>
              <a:r>
                <a:rPr lang="en-US" sz="1000" kern="0" dirty="0">
                  <a:solidFill>
                    <a:srgbClr val="505050"/>
                  </a:solidFill>
                  <a:latin typeface="Segoe UI Black" panose="020B0A02040204020203" pitchFamily="34" charset="0"/>
                  <a:ea typeface="Segoe UI Black" panose="020B0A02040204020203" pitchFamily="34" charset="0"/>
                  <a:cs typeface="Segoe UI Black" panose="020B0A02040204020203" pitchFamily="34" charset="0"/>
                </a:rPr>
                <a:t>Spark pool</a:t>
              </a:r>
              <a:endParaRPr kumimoji="0" lang="en-US" sz="1000" b="0" i="0" u="none" strike="noStrike" kern="0" cap="none" spc="0" normalizeH="0" baseline="0" noProof="0" dirty="0">
                <a:ln>
                  <a:noFill/>
                </a:ln>
                <a:solidFill>
                  <a:srgbClr val="505050"/>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grpSp>
    </p:spTree>
    <p:extLst>
      <p:ext uri="{BB962C8B-B14F-4D97-AF65-F5344CB8AC3E}">
        <p14:creationId xmlns:p14="http://schemas.microsoft.com/office/powerpoint/2010/main" val="1705939574"/>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AB8106B-0502-4AB8-A557-CEAE8D056E1D}"/>
              </a:ext>
            </a:extLst>
          </p:cNvPr>
          <p:cNvSpPr>
            <a:spLocks noGrp="1"/>
          </p:cNvSpPr>
          <p:nvPr>
            <p:ph type="title"/>
          </p:nvPr>
        </p:nvSpPr>
        <p:spPr>
          <a:xfrm>
            <a:off x="426426" y="222583"/>
            <a:ext cx="8090850" cy="758022"/>
          </a:xfrm>
        </p:spPr>
        <p:txBody>
          <a:bodyPr/>
          <a:lstStyle/>
          <a:p>
            <a:r>
              <a:rPr lang="en-US"/>
              <a:t>Recommended usage scenarios</a:t>
            </a:r>
          </a:p>
        </p:txBody>
      </p:sp>
      <p:graphicFrame>
        <p:nvGraphicFramePr>
          <p:cNvPr id="2" name="Diagram 1">
            <a:extLst>
              <a:ext uri="{FF2B5EF4-FFF2-40B4-BE49-F238E27FC236}">
                <a16:creationId xmlns:a16="http://schemas.microsoft.com/office/drawing/2014/main" id="{547EB29D-A072-41EA-B49B-FE832D78E6F7}"/>
              </a:ext>
            </a:extLst>
          </p:cNvPr>
          <p:cNvGraphicFramePr/>
          <p:nvPr/>
        </p:nvGraphicFramePr>
        <p:xfrm>
          <a:off x="136988" y="1428108"/>
          <a:ext cx="11918023" cy="48853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8529964"/>
      </p:ext>
    </p:extLst>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AB8106B-0502-4AB8-A557-CEAE8D056E1D}"/>
              </a:ext>
            </a:extLst>
          </p:cNvPr>
          <p:cNvSpPr>
            <a:spLocks noGrp="1"/>
          </p:cNvSpPr>
          <p:nvPr>
            <p:ph type="title"/>
          </p:nvPr>
        </p:nvSpPr>
        <p:spPr>
          <a:xfrm>
            <a:off x="426427" y="223038"/>
            <a:ext cx="9105868" cy="757914"/>
          </a:xfrm>
        </p:spPr>
        <p:txBody>
          <a:bodyPr/>
          <a:lstStyle/>
          <a:p>
            <a:r>
              <a:rPr lang="en-US" dirty="0"/>
              <a:t>serverless SQL pool</a:t>
            </a:r>
          </a:p>
        </p:txBody>
      </p:sp>
      <p:pic>
        <p:nvPicPr>
          <p:cNvPr id="1026" name="Picture 2" descr="Synapse SQL architecture">
            <a:extLst>
              <a:ext uri="{FF2B5EF4-FFF2-40B4-BE49-F238E27FC236}">
                <a16:creationId xmlns:a16="http://schemas.microsoft.com/office/drawing/2014/main" id="{DE43FD73-3877-4686-BD8E-C7EBE02137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412" y="1373188"/>
            <a:ext cx="10925175" cy="489585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99D2FAA-496D-46B2-98BD-9341E2CACE5D}"/>
              </a:ext>
            </a:extLst>
          </p:cNvPr>
          <p:cNvSpPr/>
          <p:nvPr/>
        </p:nvSpPr>
        <p:spPr bwMode="auto">
          <a:xfrm>
            <a:off x="1697389" y="1440642"/>
            <a:ext cx="8037960" cy="410658"/>
          </a:xfrm>
          <a:prstGeom prst="rect">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Box 5">
            <a:extLst>
              <a:ext uri="{FF2B5EF4-FFF2-40B4-BE49-F238E27FC236}">
                <a16:creationId xmlns:a16="http://schemas.microsoft.com/office/drawing/2014/main" id="{55F5AD05-D5BA-4828-A6BD-3CAB2B6337C1}"/>
              </a:ext>
            </a:extLst>
          </p:cNvPr>
          <p:cNvSpPr txBox="1"/>
          <p:nvPr/>
        </p:nvSpPr>
        <p:spPr>
          <a:xfrm>
            <a:off x="633412" y="1918753"/>
            <a:ext cx="4075474" cy="373115"/>
          </a:xfrm>
          <a:prstGeom prst="rect">
            <a:avLst/>
          </a:prstGeom>
          <a:noFill/>
        </p:spPr>
        <p:txBody>
          <a:bodyPr wrap="square">
            <a:spAutoFit/>
          </a:bodyPr>
          <a:lstStyle/>
          <a:p>
            <a:pPr>
              <a:lnSpc>
                <a:spcPct val="110000"/>
              </a:lnSpc>
              <a:spcAft>
                <a:spcPts val="600"/>
              </a:spcAft>
            </a:pPr>
            <a:r>
              <a:rPr lang="en-US" dirty="0">
                <a:solidFill>
                  <a:schemeClr val="tx2"/>
                </a:solidFill>
                <a:latin typeface="+mj-lt"/>
              </a:rPr>
              <a:t>dedicated SQL pool</a:t>
            </a:r>
            <a:endParaRPr lang="en-US" sz="1800" dirty="0">
              <a:solidFill>
                <a:schemeClr val="tx2"/>
              </a:solidFill>
              <a:latin typeface="+mj-lt"/>
            </a:endParaRPr>
          </a:p>
        </p:txBody>
      </p:sp>
      <p:sp>
        <p:nvSpPr>
          <p:cNvPr id="7" name="TextBox 6">
            <a:extLst>
              <a:ext uri="{FF2B5EF4-FFF2-40B4-BE49-F238E27FC236}">
                <a16:creationId xmlns:a16="http://schemas.microsoft.com/office/drawing/2014/main" id="{F09F55DA-825D-473C-BC2C-E55A49241BD3}"/>
              </a:ext>
            </a:extLst>
          </p:cNvPr>
          <p:cNvSpPr txBox="1"/>
          <p:nvPr/>
        </p:nvSpPr>
        <p:spPr>
          <a:xfrm>
            <a:off x="5772863" y="1851300"/>
            <a:ext cx="4075474" cy="373115"/>
          </a:xfrm>
          <a:prstGeom prst="rect">
            <a:avLst/>
          </a:prstGeom>
          <a:noFill/>
        </p:spPr>
        <p:txBody>
          <a:bodyPr wrap="square">
            <a:spAutoFit/>
          </a:bodyPr>
          <a:lstStyle/>
          <a:p>
            <a:pPr>
              <a:lnSpc>
                <a:spcPct val="110000"/>
              </a:lnSpc>
              <a:spcAft>
                <a:spcPts val="600"/>
              </a:spcAft>
            </a:pPr>
            <a:r>
              <a:rPr lang="en-US" dirty="0">
                <a:solidFill>
                  <a:schemeClr val="tx2"/>
                </a:solidFill>
                <a:latin typeface="+mj-lt"/>
              </a:rPr>
              <a:t>serverless SQL pool</a:t>
            </a:r>
            <a:endParaRPr lang="en-US" sz="1800" dirty="0">
              <a:solidFill>
                <a:schemeClr val="tx2"/>
              </a:solidFill>
              <a:latin typeface="+mj-lt"/>
            </a:endParaRPr>
          </a:p>
        </p:txBody>
      </p:sp>
    </p:spTree>
    <p:extLst>
      <p:ext uri="{BB962C8B-B14F-4D97-AF65-F5344CB8AC3E}">
        <p14:creationId xmlns:p14="http://schemas.microsoft.com/office/powerpoint/2010/main" val="3691909215"/>
      </p:ext>
    </p:extLst>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E1DED58-CBA2-4FB5-9E8E-FAC0F571162C}"/>
              </a:ext>
            </a:extLst>
          </p:cNvPr>
          <p:cNvSpPr>
            <a:spLocks noGrp="1"/>
          </p:cNvSpPr>
          <p:nvPr>
            <p:ph type="title"/>
          </p:nvPr>
        </p:nvSpPr>
        <p:spPr>
          <a:xfrm>
            <a:off x="426426" y="222583"/>
            <a:ext cx="11494228" cy="758022"/>
          </a:xfrm>
        </p:spPr>
        <p:txBody>
          <a:bodyPr/>
          <a:lstStyle/>
          <a:p>
            <a:r>
              <a:rPr lang="en-US"/>
              <a:t>Easily explore files on storage</a:t>
            </a:r>
          </a:p>
        </p:txBody>
      </p:sp>
      <p:sp>
        <p:nvSpPr>
          <p:cNvPr id="4" name="Rectangle 3">
            <a:extLst>
              <a:ext uri="{FF2B5EF4-FFF2-40B4-BE49-F238E27FC236}">
                <a16:creationId xmlns:a16="http://schemas.microsoft.com/office/drawing/2014/main" id="{3569D6B2-C781-44B7-B3F6-92E44CA317B6}"/>
              </a:ext>
            </a:extLst>
          </p:cNvPr>
          <p:cNvSpPr/>
          <p:nvPr/>
        </p:nvSpPr>
        <p:spPr bwMode="auto">
          <a:xfrm>
            <a:off x="7921690" y="3498980"/>
            <a:ext cx="989045" cy="192947"/>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a:extLst>
              <a:ext uri="{FF2B5EF4-FFF2-40B4-BE49-F238E27FC236}">
                <a16:creationId xmlns:a16="http://schemas.microsoft.com/office/drawing/2014/main" id="{13908291-14D7-4DC6-A36A-03B690C6BD47}"/>
              </a:ext>
            </a:extLst>
          </p:cNvPr>
          <p:cNvPicPr>
            <a:picLocks noChangeAspect="1"/>
          </p:cNvPicPr>
          <p:nvPr/>
        </p:nvPicPr>
        <p:blipFill>
          <a:blip r:embed="rId2"/>
          <a:stretch>
            <a:fillRect/>
          </a:stretch>
        </p:blipFill>
        <p:spPr>
          <a:xfrm>
            <a:off x="426426" y="1173469"/>
            <a:ext cx="9663545" cy="3335509"/>
          </a:xfrm>
          <a:prstGeom prst="rect">
            <a:avLst/>
          </a:prstGeom>
          <a:ln>
            <a:solidFill>
              <a:schemeClr val="tx1"/>
            </a:solidFill>
          </a:ln>
        </p:spPr>
      </p:pic>
      <p:pic>
        <p:nvPicPr>
          <p:cNvPr id="6" name="Picture 5">
            <a:extLst>
              <a:ext uri="{FF2B5EF4-FFF2-40B4-BE49-F238E27FC236}">
                <a16:creationId xmlns:a16="http://schemas.microsoft.com/office/drawing/2014/main" id="{91FDE0CC-F657-4499-A3C0-ADEC7313FDFD}"/>
              </a:ext>
            </a:extLst>
          </p:cNvPr>
          <p:cNvPicPr>
            <a:picLocks noChangeAspect="1"/>
          </p:cNvPicPr>
          <p:nvPr/>
        </p:nvPicPr>
        <p:blipFill>
          <a:blip r:embed="rId3"/>
          <a:stretch>
            <a:fillRect/>
          </a:stretch>
        </p:blipFill>
        <p:spPr>
          <a:xfrm>
            <a:off x="5881253" y="2433381"/>
            <a:ext cx="6130638" cy="4358906"/>
          </a:xfrm>
          <a:prstGeom prst="rect">
            <a:avLst/>
          </a:prstGeom>
          <a:ln>
            <a:solidFill>
              <a:schemeClr val="tx1"/>
            </a:solidFill>
          </a:ln>
        </p:spPr>
      </p:pic>
    </p:spTree>
    <p:extLst>
      <p:ext uri="{BB962C8B-B14F-4D97-AF65-F5344CB8AC3E}">
        <p14:creationId xmlns:p14="http://schemas.microsoft.com/office/powerpoint/2010/main" val="212632142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100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C31E637-7F07-4C2E-A67E-7008249D386A}"/>
              </a:ext>
            </a:extLst>
          </p:cNvPr>
          <p:cNvSpPr>
            <a:spLocks noGrp="1"/>
          </p:cNvSpPr>
          <p:nvPr>
            <p:ph type="title"/>
          </p:nvPr>
        </p:nvSpPr>
        <p:spPr>
          <a:xfrm>
            <a:off x="426425" y="222583"/>
            <a:ext cx="10256443" cy="758022"/>
          </a:xfrm>
        </p:spPr>
        <p:txBody>
          <a:bodyPr/>
          <a:lstStyle/>
          <a:p>
            <a:r>
              <a:rPr lang="en-US"/>
              <a:t>Easily query files in various formats</a:t>
            </a:r>
          </a:p>
        </p:txBody>
      </p:sp>
      <p:sp>
        <p:nvSpPr>
          <p:cNvPr id="4" name="Text Placeholder 3">
            <a:extLst>
              <a:ext uri="{FF2B5EF4-FFF2-40B4-BE49-F238E27FC236}">
                <a16:creationId xmlns:a16="http://schemas.microsoft.com/office/drawing/2014/main" id="{B45FEE86-6AE6-4105-8650-179AD2909344}"/>
              </a:ext>
            </a:extLst>
          </p:cNvPr>
          <p:cNvSpPr>
            <a:spLocks noGrp="1"/>
          </p:cNvSpPr>
          <p:nvPr>
            <p:ph type="body" sz="quarter" idx="11"/>
          </p:nvPr>
        </p:nvSpPr>
        <p:spPr>
          <a:xfrm>
            <a:off x="426425" y="1129914"/>
            <a:ext cx="5402484" cy="3714229"/>
          </a:xfrm>
        </p:spPr>
        <p:txBody>
          <a:bodyPr/>
          <a:lstStyle/>
          <a:p>
            <a:pPr>
              <a:lnSpc>
                <a:spcPct val="110000"/>
              </a:lnSpc>
              <a:spcAft>
                <a:spcPts val="600"/>
              </a:spcAft>
            </a:pPr>
            <a:r>
              <a:rPr lang="en-US" sz="1800" dirty="0">
                <a:solidFill>
                  <a:schemeClr val="tx2"/>
                </a:solidFill>
                <a:latin typeface="+mj-lt"/>
              </a:rPr>
              <a:t>Overview</a:t>
            </a:r>
          </a:p>
          <a:p>
            <a:pPr lvl="0">
              <a:lnSpc>
                <a:spcPct val="100000"/>
              </a:lnSpc>
              <a:spcAft>
                <a:spcPts val="600"/>
              </a:spcAft>
            </a:pPr>
            <a:r>
              <a:rPr lang="en-US" sz="1600" dirty="0"/>
              <a:t>Use OPENROWSET function to access data stored in various file formats</a:t>
            </a:r>
          </a:p>
          <a:p>
            <a:pPr>
              <a:lnSpc>
                <a:spcPct val="100000"/>
              </a:lnSpc>
              <a:spcAft>
                <a:spcPts val="600"/>
              </a:spcAft>
            </a:pPr>
            <a:endParaRPr lang="en-US" sz="1600" dirty="0"/>
          </a:p>
          <a:p>
            <a:pPr>
              <a:lnSpc>
                <a:spcPct val="110000"/>
              </a:lnSpc>
              <a:spcAft>
                <a:spcPts val="600"/>
              </a:spcAft>
            </a:pPr>
            <a:r>
              <a:rPr lang="en-US" sz="1800" dirty="0">
                <a:solidFill>
                  <a:schemeClr val="tx2"/>
                </a:solidFill>
                <a:latin typeface="+mj-lt"/>
              </a:rPr>
              <a:t>Benefits</a:t>
            </a:r>
          </a:p>
          <a:p>
            <a:pPr>
              <a:lnSpc>
                <a:spcPct val="100000"/>
              </a:lnSpc>
              <a:spcAft>
                <a:spcPts val="600"/>
              </a:spcAft>
            </a:pPr>
            <a:r>
              <a:rPr lang="en-US" sz="1600" dirty="0"/>
              <a:t>Enables you to read CSV, parquet, and JSON files</a:t>
            </a:r>
          </a:p>
          <a:p>
            <a:pPr>
              <a:lnSpc>
                <a:spcPct val="100000"/>
              </a:lnSpc>
              <a:spcAft>
                <a:spcPts val="600"/>
              </a:spcAft>
            </a:pPr>
            <a:r>
              <a:rPr lang="en-US" sz="1600" dirty="0"/>
              <a:t>Provides unified T-SQL interface for all file types</a:t>
            </a:r>
          </a:p>
          <a:p>
            <a:pPr>
              <a:lnSpc>
                <a:spcPct val="100000"/>
              </a:lnSpc>
              <a:spcAft>
                <a:spcPts val="600"/>
              </a:spcAft>
            </a:pPr>
            <a:r>
              <a:rPr lang="en-US" sz="1600" dirty="0"/>
              <a:t>Use standard SQL language to transform and analyze returned data</a:t>
            </a:r>
          </a:p>
          <a:p>
            <a:pPr marL="285750" indent="-285750">
              <a:lnSpc>
                <a:spcPct val="100000"/>
              </a:lnSpc>
              <a:spcAft>
                <a:spcPts val="600"/>
              </a:spcAft>
              <a:buFontTx/>
              <a:buChar char="-"/>
            </a:pPr>
            <a:r>
              <a:rPr lang="en-US" sz="1600" dirty="0"/>
              <a:t>Use JSON functions to get the data from underlying files.</a:t>
            </a:r>
          </a:p>
          <a:p>
            <a:pPr marL="285750" indent="-285750">
              <a:lnSpc>
                <a:spcPct val="100000"/>
              </a:lnSpc>
              <a:spcAft>
                <a:spcPts val="600"/>
              </a:spcAft>
              <a:buFontTx/>
              <a:buChar char="-"/>
            </a:pPr>
            <a:r>
              <a:rPr lang="en-US" sz="1600" dirty="0"/>
              <a:t>Use JSON functions to get data from PARQUET nested types</a:t>
            </a:r>
          </a:p>
        </p:txBody>
      </p:sp>
      <p:sp>
        <p:nvSpPr>
          <p:cNvPr id="7" name="Rectangle 6">
            <a:extLst>
              <a:ext uri="{FF2B5EF4-FFF2-40B4-BE49-F238E27FC236}">
                <a16:creationId xmlns:a16="http://schemas.microsoft.com/office/drawing/2014/main" id="{95796E1F-D29A-49C4-A3D4-06B45D178A94}"/>
              </a:ext>
            </a:extLst>
          </p:cNvPr>
          <p:cNvSpPr/>
          <p:nvPr/>
        </p:nvSpPr>
        <p:spPr>
          <a:xfrm>
            <a:off x="5828909" y="1096677"/>
            <a:ext cx="6096000" cy="1938992"/>
          </a:xfrm>
          <a:prstGeom prst="rect">
            <a:avLst/>
          </a:prstGeom>
          <a:ln>
            <a:solidFill>
              <a:schemeClr val="bg2">
                <a:lumMod val="50000"/>
              </a:schemeClr>
            </a:solidFill>
          </a:ln>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FF"/>
                </a:solidFill>
                <a:latin typeface="Calibri" panose="020F0502020204030204" pitchFamily="34" charset="0"/>
                <a:cs typeface="Calibri" panose="020F0502020204030204" pitchFamily="34" charset="0"/>
              </a:rPr>
              <a:t>SELECT</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TOP </a:t>
            </a:r>
            <a:r>
              <a:rPr lang="en-US" sz="1200" dirty="0">
                <a:solidFill>
                  <a:srgbClr val="24292E"/>
                </a:solidFill>
                <a:latin typeface="Calibri" panose="020F0502020204030204" pitchFamily="34" charset="0"/>
                <a:cs typeface="Calibri" panose="020F0502020204030204" pitchFamily="34" charset="0"/>
              </a:rPr>
              <a:t>10 *</a:t>
            </a:r>
            <a:endPar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FF"/>
                </a:solidFill>
                <a:latin typeface="Calibri" panose="020F0502020204030204" pitchFamily="34" charset="0"/>
                <a:cs typeface="Calibri" panose="020F0502020204030204" pitchFamily="34" charset="0"/>
              </a:rPr>
              <a:t>FROM</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OPENROWSET(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BULK </a:t>
            </a:r>
            <a:r>
              <a:rPr kumimoji="0" lang="en-US" sz="1200" b="0" i="0" u="none" strike="noStrike" kern="1200" cap="none" spc="0" normalizeH="0" baseline="0" noProof="0" dirty="0">
                <a:ln>
                  <a:noFill/>
                </a:ln>
                <a:solidFill>
                  <a:srgbClr val="032F62"/>
                </a:solidFill>
                <a:effectLst/>
                <a:uLnTx/>
                <a:uFillTx/>
                <a:latin typeface="Calibri" panose="020F0502020204030204" pitchFamily="34" charset="0"/>
                <a:cs typeface="Calibri" panose="020F0502020204030204" pitchFamily="34" charset="0"/>
              </a:rPr>
              <a:t>'https://XYZ.blob.core.windows.net/csv/taxi/*.csv’</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FORMAT </a:t>
            </a:r>
            <a:r>
              <a:rPr kumimoji="0" lang="en-US" sz="1200" b="0" i="0" u="none" strike="noStrike" kern="1200" cap="none" spc="0" normalizeH="0" baseline="0" noProof="0" dirty="0">
                <a:ln>
                  <a:noFill/>
                </a:ln>
                <a:solidFill>
                  <a:srgbClr val="D73A49"/>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32F62"/>
                </a:solidFill>
                <a:effectLst/>
                <a:uLnTx/>
                <a:uFillTx/>
                <a:latin typeface="Calibri" panose="020F0502020204030204" pitchFamily="34" charset="0"/>
                <a:cs typeface="Calibri" panose="020F0502020204030204" pitchFamily="34" charset="0"/>
              </a:rPr>
              <a:t>'CSV’</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FF"/>
                </a:solidFill>
                <a:latin typeface="Calibri" panose="020F0502020204030204" pitchFamily="34" charset="0"/>
                <a:cs typeface="Calibri" panose="020F0502020204030204" pitchFamily="34" charset="0"/>
              </a:rPr>
              <a:t>WITH</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 </a:t>
            </a:r>
          </a:p>
          <a:p>
            <a:pPr marL="457200" marR="0" lvl="1"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24292E"/>
                </a:solidFill>
                <a:latin typeface="Calibri" panose="020F0502020204030204" pitchFamily="34" charset="0"/>
                <a:cs typeface="Calibri" panose="020F0502020204030204" pitchFamily="34" charset="0"/>
              </a:rPr>
              <a:t>c</a:t>
            </a:r>
            <a:r>
              <a:rPr kumimoji="0" lang="en-US" sz="1200" b="0" i="0" u="none" strike="noStrike" kern="1200" cap="none" spc="0" normalizeH="0" baseline="0" noProof="0" dirty="0" err="1">
                <a:ln>
                  <a:noFill/>
                </a:ln>
                <a:solidFill>
                  <a:srgbClr val="24292E"/>
                </a:solidFill>
                <a:effectLst/>
                <a:uLnTx/>
                <a:uFillTx/>
                <a:latin typeface="Calibri" panose="020F0502020204030204" pitchFamily="34" charset="0"/>
                <a:cs typeface="Calibri" panose="020F0502020204030204" pitchFamily="34" charset="0"/>
              </a:rPr>
              <a:t>ountry_code</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VARCHAR(4),</a:t>
            </a:r>
          </a:p>
          <a:p>
            <a:pPr marL="457200" marR="0" lvl="1"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24292E"/>
                </a:solidFill>
                <a:latin typeface="Calibri" panose="020F0502020204030204" pitchFamily="34" charset="0"/>
                <a:cs typeface="Calibri" panose="020F0502020204030204" pitchFamily="34" charset="0"/>
              </a:rPr>
              <a:t>c</a:t>
            </a:r>
            <a:r>
              <a:rPr kumimoji="0" lang="en-US" sz="1200" b="0" i="0" u="none" strike="noStrike" kern="1200" cap="none" spc="0" normalizeH="0" baseline="0" noProof="0" dirty="0" err="1">
                <a:ln>
                  <a:noFill/>
                </a:ln>
                <a:solidFill>
                  <a:srgbClr val="24292E"/>
                </a:solidFill>
                <a:effectLst/>
                <a:uLnTx/>
                <a:uFillTx/>
                <a:latin typeface="Calibri" panose="020F0502020204030204" pitchFamily="34" charset="0"/>
                <a:cs typeface="Calibri" panose="020F0502020204030204" pitchFamily="34" charset="0"/>
              </a:rPr>
              <a:t>ountry_name</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VARCHAR(50), </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year </a:t>
            </a:r>
            <a:r>
              <a:rPr kumimoji="0" lang="en-US" sz="1200" b="0" i="0" u="none" strike="noStrike" kern="1200" cap="none" spc="0" normalizeH="0" baseline="0" noProof="0" dirty="0">
                <a:ln>
                  <a:noFill/>
                </a:ln>
                <a:solidFill>
                  <a:srgbClr val="D73A49"/>
                </a:solidFill>
                <a:effectLst/>
                <a:uLnTx/>
                <a:uFillTx/>
                <a:latin typeface="Calibri" panose="020F0502020204030204" pitchFamily="34" charset="0"/>
                <a:cs typeface="Calibri" panose="020F0502020204030204" pitchFamily="34" charset="0"/>
              </a:rPr>
              <a:t>INT</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population </a:t>
            </a:r>
            <a:r>
              <a:rPr kumimoji="0" lang="en-US" sz="1200" b="0" i="0" u="none" strike="noStrike" kern="1200" cap="none" spc="0" normalizeH="0" baseline="0" noProof="0" dirty="0">
                <a:ln>
                  <a:noFill/>
                </a:ln>
                <a:solidFill>
                  <a:srgbClr val="D73A49"/>
                </a:solidFill>
                <a:effectLst/>
                <a:uLnTx/>
                <a:uFillTx/>
                <a:latin typeface="Calibri" panose="020F0502020204030204" pitchFamily="34" charset="0"/>
                <a:cs typeface="Calibri" panose="020F0502020204030204" pitchFamily="34" charset="0"/>
              </a:rPr>
              <a:t>INT</a:t>
            </a:r>
            <a:endPar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endParaRP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D73A49"/>
                </a:solidFill>
                <a:effectLst/>
                <a:uLnTx/>
                <a:uFillTx/>
                <a:latin typeface="Calibri" panose="020F0502020204030204" pitchFamily="34" charset="0"/>
                <a:cs typeface="Calibri" panose="020F0502020204030204" pitchFamily="34" charset="0"/>
              </a:rPr>
              <a:t>AS</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err="1">
                <a:ln>
                  <a:noFill/>
                </a:ln>
                <a:solidFill>
                  <a:srgbClr val="24292E"/>
                </a:solidFill>
                <a:effectLst/>
                <a:uLnTx/>
                <a:uFillTx/>
                <a:latin typeface="Calibri" panose="020F0502020204030204" pitchFamily="34" charset="0"/>
                <a:cs typeface="Calibri" panose="020F0502020204030204" pitchFamily="34" charset="0"/>
              </a:rPr>
              <a:t>nyc</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p>
        </p:txBody>
      </p:sp>
      <p:sp>
        <p:nvSpPr>
          <p:cNvPr id="2" name="Rectangle 1">
            <a:extLst>
              <a:ext uri="{FF2B5EF4-FFF2-40B4-BE49-F238E27FC236}">
                <a16:creationId xmlns:a16="http://schemas.microsoft.com/office/drawing/2014/main" id="{3D762971-6C37-4EAD-B85D-D0C249E85767}"/>
              </a:ext>
            </a:extLst>
          </p:cNvPr>
          <p:cNvSpPr/>
          <p:nvPr/>
        </p:nvSpPr>
        <p:spPr>
          <a:xfrm>
            <a:off x="5828909" y="3256603"/>
            <a:ext cx="6096000" cy="830997"/>
          </a:xfrm>
          <a:prstGeom prst="rect">
            <a:avLst/>
          </a:prstGeom>
          <a:ln>
            <a:solidFill>
              <a:schemeClr val="bg2">
                <a:lumMod val="50000"/>
              </a:schemeClr>
            </a:solidFill>
          </a:ln>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FF"/>
                </a:solidFill>
                <a:latin typeface="Calibri" panose="020F0502020204030204" pitchFamily="34" charset="0"/>
                <a:cs typeface="Calibri" panose="020F0502020204030204" pitchFamily="34" charset="0"/>
              </a:rPr>
              <a:t>SELECT</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TOP </a:t>
            </a:r>
            <a:r>
              <a:rPr lang="en-US" sz="1200" dirty="0">
                <a:solidFill>
                  <a:srgbClr val="24292E"/>
                </a:solidFill>
                <a:latin typeface="Calibri" panose="020F0502020204030204" pitchFamily="34" charset="0"/>
                <a:cs typeface="Calibri" panose="020F0502020204030204" pitchFamily="34" charset="0"/>
              </a:rPr>
              <a:t>10 *</a:t>
            </a:r>
            <a:endPar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FF"/>
                </a:solidFill>
                <a:latin typeface="Calibri" panose="020F0502020204030204" pitchFamily="34" charset="0"/>
                <a:cs typeface="Calibri" panose="020F0502020204030204" pitchFamily="34" charset="0"/>
              </a:rPr>
              <a:t>FROM</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OPENROWSET(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BULK </a:t>
            </a:r>
            <a:r>
              <a:rPr kumimoji="0" lang="en-US" sz="1200" b="0" i="0" u="none" strike="noStrike" kern="1200" cap="none" spc="0" normalizeH="0" baseline="0" noProof="0" dirty="0">
                <a:ln>
                  <a:noFill/>
                </a:ln>
                <a:solidFill>
                  <a:srgbClr val="032F62"/>
                </a:solidFill>
                <a:effectLst/>
                <a:uLnTx/>
                <a:uFillTx/>
                <a:latin typeface="Calibri" panose="020F0502020204030204" pitchFamily="34" charset="0"/>
                <a:cs typeface="Calibri" panose="020F0502020204030204" pitchFamily="34" charset="0"/>
              </a:rPr>
              <a:t>'https://XYZ.blob.core.windows.net/parquet/taxi/*.</a:t>
            </a:r>
            <a:r>
              <a:rPr lang="en-US" sz="1200" dirty="0">
                <a:solidFill>
                  <a:srgbClr val="032F62"/>
                </a:solidFill>
                <a:latin typeface="Calibri" panose="020F0502020204030204" pitchFamily="34" charset="0"/>
                <a:cs typeface="Calibri" panose="020F0502020204030204" pitchFamily="34" charset="0"/>
              </a:rPr>
              <a:t>parquet</a:t>
            </a:r>
            <a:r>
              <a:rPr kumimoji="0" lang="en-US" sz="1200" b="0" i="0" u="none" strike="noStrike" kern="1200" cap="none" spc="0" normalizeH="0" baseline="0" noProof="0" dirty="0">
                <a:ln>
                  <a:noFill/>
                </a:ln>
                <a:solidFill>
                  <a:srgbClr val="032F62"/>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FORMAT </a:t>
            </a:r>
            <a:r>
              <a:rPr kumimoji="0" lang="en-US" sz="1200" b="0" i="0" u="none" strike="noStrike" kern="1200" cap="none" spc="0" normalizeH="0" baseline="0" noProof="0" dirty="0">
                <a:ln>
                  <a:noFill/>
                </a:ln>
                <a:solidFill>
                  <a:srgbClr val="D73A49"/>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32F62"/>
                </a:solidFill>
                <a:effectLst/>
                <a:uLnTx/>
                <a:uFillTx/>
                <a:latin typeface="Calibri" panose="020F0502020204030204" pitchFamily="34" charset="0"/>
                <a:cs typeface="Calibri" panose="020F0502020204030204" pitchFamily="34" charset="0"/>
              </a:rPr>
              <a:t>‘PARQUET’</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D73A49"/>
                </a:solidFill>
                <a:effectLst/>
                <a:uLnTx/>
                <a:uFillTx/>
                <a:latin typeface="Calibri" panose="020F0502020204030204" pitchFamily="34" charset="0"/>
                <a:cs typeface="Calibri" panose="020F0502020204030204" pitchFamily="34" charset="0"/>
              </a:rPr>
              <a:t>AS</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err="1">
                <a:ln>
                  <a:noFill/>
                </a:ln>
                <a:solidFill>
                  <a:srgbClr val="24292E"/>
                </a:solidFill>
                <a:effectLst/>
                <a:uLnTx/>
                <a:uFillTx/>
                <a:latin typeface="Calibri" panose="020F0502020204030204" pitchFamily="34" charset="0"/>
                <a:cs typeface="Calibri" panose="020F0502020204030204" pitchFamily="34" charset="0"/>
              </a:rPr>
              <a:t>nyc</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p>
        </p:txBody>
      </p:sp>
      <p:sp>
        <p:nvSpPr>
          <p:cNvPr id="6" name="Rectangle 5">
            <a:extLst>
              <a:ext uri="{FF2B5EF4-FFF2-40B4-BE49-F238E27FC236}">
                <a16:creationId xmlns:a16="http://schemas.microsoft.com/office/drawing/2014/main" id="{C65C65ED-39FB-4C36-A35C-F8FFCC11762F}"/>
              </a:ext>
            </a:extLst>
          </p:cNvPr>
          <p:cNvSpPr/>
          <p:nvPr/>
        </p:nvSpPr>
        <p:spPr>
          <a:xfrm>
            <a:off x="5828909" y="4297648"/>
            <a:ext cx="6096000" cy="2492990"/>
          </a:xfrm>
          <a:prstGeom prst="rect">
            <a:avLst/>
          </a:prstGeom>
          <a:ln>
            <a:solidFill>
              <a:schemeClr val="bg2">
                <a:lumMod val="50000"/>
              </a:schemeClr>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SELECT TOP </a:t>
            </a:r>
            <a:r>
              <a:rPr lang="en-US" sz="1200" dirty="0">
                <a:solidFill>
                  <a:srgbClr val="24292E"/>
                </a:solidFill>
                <a:latin typeface="Calibri" panose="020F0502020204030204" pitchFamily="34" charset="0"/>
                <a:cs typeface="Calibri" panose="020F0502020204030204" pitchFamily="34" charset="0"/>
              </a:rPr>
              <a:t>10 *</a:t>
            </a:r>
            <a:endPar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JSON_VALUE(</a:t>
            </a:r>
            <a:r>
              <a:rPr kumimoji="0" lang="en-US" sz="1200" b="0" i="0" u="none" strike="noStrike" kern="1200" cap="none" spc="0" normalizeH="0" baseline="0" noProof="0" dirty="0" err="1">
                <a:ln>
                  <a:noFill/>
                </a:ln>
                <a:solidFill>
                  <a:srgbClr val="212121"/>
                </a:solidFill>
                <a:effectLst/>
                <a:uLnTx/>
                <a:uFillTx/>
                <a:latin typeface="Calibri" panose="020F0502020204030204" pitchFamily="34" charset="0"/>
                <a:cs typeface="Calibri" panose="020F0502020204030204" pitchFamily="34" charset="0"/>
              </a:rPr>
              <a:t>jsonContent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err="1">
                <a:ln>
                  <a:noFill/>
                </a:ln>
                <a:solidFill>
                  <a:srgbClr val="A31515"/>
                </a:solidFill>
                <a:effectLst/>
                <a:uLnTx/>
                <a:uFillTx/>
                <a:latin typeface="Calibri" panose="020F0502020204030204" pitchFamily="34" charset="0"/>
                <a:cs typeface="Calibri" panose="020F0502020204030204" pitchFamily="34" charset="0"/>
              </a:rPr>
              <a:t>countryCode</a:t>
            </a:r>
            <a:r>
              <a:rPr kumimoji="0" lang="en-US" sz="12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AS</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err="1">
                <a:ln>
                  <a:noFill/>
                </a:ln>
                <a:solidFill>
                  <a:srgbClr val="212121"/>
                </a:solidFill>
                <a:effectLst/>
                <a:uLnTx/>
                <a:uFillTx/>
                <a:latin typeface="Calibri" panose="020F0502020204030204" pitchFamily="34" charset="0"/>
                <a:cs typeface="Calibri" panose="020F0502020204030204" pitchFamily="34" charset="0"/>
              </a:rPr>
              <a:t>country_code</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JSON_VALUE(</a:t>
            </a:r>
            <a:r>
              <a:rPr kumimoji="0" lang="en-US" sz="1200" b="0" i="0" u="none" strike="noStrike" kern="1200" cap="none" spc="0" normalizeH="0" baseline="0" noProof="0" dirty="0" err="1">
                <a:ln>
                  <a:noFill/>
                </a:ln>
                <a:solidFill>
                  <a:srgbClr val="212121"/>
                </a:solidFill>
                <a:effectLst/>
                <a:uLnTx/>
                <a:uFillTx/>
                <a:latin typeface="Calibri" panose="020F0502020204030204" pitchFamily="34" charset="0"/>
                <a:cs typeface="Calibri" panose="020F0502020204030204" pitchFamily="34" charset="0"/>
              </a:rPr>
              <a:t>jsonContent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a:t>
            </a:r>
            <a:r>
              <a:rPr lang="en-US" sz="1200" dirty="0">
                <a:solidFill>
                  <a:srgbClr val="A31515"/>
                </a:solidFill>
                <a:latin typeface="Calibri" panose="020F0502020204030204" pitchFamily="34" charset="0"/>
                <a:cs typeface="Calibri" panose="020F0502020204030204" pitchFamily="34" charset="0"/>
              </a:rPr>
              <a:t>c</a:t>
            </a:r>
            <a:r>
              <a:rPr kumimoji="0" lang="en-US" sz="1200" b="0" i="0" u="none" strike="noStrike" kern="1200" cap="none" spc="0" normalizeH="0" baseline="0" noProof="0" dirty="0" err="1">
                <a:ln>
                  <a:noFill/>
                </a:ln>
                <a:solidFill>
                  <a:srgbClr val="A31515"/>
                </a:solidFill>
                <a:effectLst/>
                <a:uLnTx/>
                <a:uFillTx/>
                <a:latin typeface="Calibri" panose="020F0502020204030204" pitchFamily="34" charset="0"/>
                <a:cs typeface="Calibri" panose="020F0502020204030204" pitchFamily="34" charset="0"/>
              </a:rPr>
              <a:t>ountryName</a:t>
            </a:r>
            <a:r>
              <a:rPr kumimoji="0" lang="en-US" sz="12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AS</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err="1">
                <a:ln>
                  <a:noFill/>
                </a:ln>
                <a:solidFill>
                  <a:srgbClr val="212121"/>
                </a:solidFill>
                <a:effectLst/>
                <a:uLnTx/>
                <a:uFillTx/>
                <a:latin typeface="Calibri" panose="020F0502020204030204" pitchFamily="34" charset="0"/>
                <a:cs typeface="Calibri" panose="020F0502020204030204" pitchFamily="34" charset="0"/>
              </a:rPr>
              <a:t>country_name</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JSON_VALUE(</a:t>
            </a:r>
            <a:r>
              <a:rPr kumimoji="0" lang="en-US" sz="1200" b="0" i="0" u="none" strike="noStrike" kern="1200" cap="none" spc="0" normalizeH="0" baseline="0" noProof="0" dirty="0" err="1">
                <a:ln>
                  <a:noFill/>
                </a:ln>
                <a:solidFill>
                  <a:srgbClr val="212121"/>
                </a:solidFill>
                <a:effectLst/>
                <a:uLnTx/>
                <a:uFillTx/>
                <a:latin typeface="Calibri" panose="020F0502020204030204" pitchFamily="34" charset="0"/>
                <a:cs typeface="Calibri" panose="020F0502020204030204" pitchFamily="34" charset="0"/>
              </a:rPr>
              <a:t>jsonContent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a:t>
            </a:r>
            <a:r>
              <a:rPr lang="en-US" sz="1200" dirty="0">
                <a:solidFill>
                  <a:srgbClr val="A31515"/>
                </a:solidFill>
                <a:latin typeface="Calibri" panose="020F0502020204030204" pitchFamily="34" charset="0"/>
                <a:cs typeface="Calibri" panose="020F0502020204030204" pitchFamily="34" charset="0"/>
              </a:rPr>
              <a:t>year</a:t>
            </a:r>
            <a:r>
              <a:rPr kumimoji="0" lang="en-US" sz="12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AS</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lang="en-US" sz="1200" dirty="0">
                <a:solidFill>
                  <a:srgbClr val="212121"/>
                </a:solidFill>
                <a:latin typeface="Calibri" panose="020F0502020204030204" pitchFamily="34" charset="0"/>
                <a:cs typeface="Calibri" panose="020F0502020204030204" pitchFamily="34" charset="0"/>
              </a:rPr>
              <a:t>year</a:t>
            </a:r>
            <a:endPar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JSON_VALUE(</a:t>
            </a:r>
            <a:r>
              <a:rPr kumimoji="0" lang="en-US" sz="1200" b="0" i="0" u="none" strike="noStrike" kern="1200" cap="none" spc="0" normalizeH="0" baseline="0" noProof="0" dirty="0" err="1">
                <a:ln>
                  <a:noFill/>
                </a:ln>
                <a:solidFill>
                  <a:srgbClr val="212121"/>
                </a:solidFill>
                <a:effectLst/>
                <a:uLnTx/>
                <a:uFillTx/>
                <a:latin typeface="Calibri" panose="020F0502020204030204" pitchFamily="34" charset="0"/>
                <a:cs typeface="Calibri" panose="020F0502020204030204" pitchFamily="34" charset="0"/>
              </a:rPr>
              <a:t>jsonContent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’$.population'</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AS</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population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FROM</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795E26"/>
                </a:solidFill>
                <a:effectLst/>
                <a:uLnTx/>
                <a:uFillTx/>
                <a:latin typeface="Calibri" panose="020F0502020204030204" pitchFamily="34" charset="0"/>
                <a:cs typeface="Calibri" panose="020F0502020204030204" pitchFamily="34" charset="0"/>
              </a:rPr>
              <a:t>OPENROWSET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BULK </a:t>
            </a:r>
            <a:r>
              <a:rPr kumimoji="0" lang="en-US" sz="12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'https://XYZ.blob.core.windows.net/json/</a:t>
            </a:r>
            <a:r>
              <a:rPr lang="en-US" sz="1200" dirty="0">
                <a:solidFill>
                  <a:srgbClr val="A31515"/>
                </a:solidFill>
                <a:latin typeface="Calibri" panose="020F0502020204030204" pitchFamily="34" charset="0"/>
                <a:cs typeface="Calibri" panose="020F0502020204030204" pitchFamily="34" charset="0"/>
              </a:rPr>
              <a:t>taxi</a:t>
            </a:r>
            <a:r>
              <a:rPr kumimoji="0" lang="en-US" sz="12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/*.json'</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795E26"/>
                </a:solidFill>
                <a:effectLst/>
                <a:uLnTx/>
                <a:uFillTx/>
                <a:latin typeface="Calibri" panose="020F0502020204030204" pitchFamily="34" charset="0"/>
                <a:cs typeface="Calibri" panose="020F0502020204030204" pitchFamily="34" charset="0"/>
              </a:rPr>
              <a:t>FORMAT</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'CSV'</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FIELDTERMINATOR</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'0x0b'</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FIELDQUOTE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'0x0b'</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ROWTERMINATOR</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'0x0b'</a:t>
            </a:r>
            <a:endPar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WITH</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 </a:t>
            </a:r>
            <a:r>
              <a:rPr kumimoji="0" lang="en-US" sz="1200" b="0" i="0" u="none" strike="noStrike" kern="1200" cap="none" spc="0" normalizeH="0" baseline="0" noProof="0" dirty="0" err="1">
                <a:ln>
                  <a:noFill/>
                </a:ln>
                <a:solidFill>
                  <a:srgbClr val="212121"/>
                </a:solidFill>
                <a:effectLst/>
                <a:uLnTx/>
                <a:uFillTx/>
                <a:latin typeface="Calibri" panose="020F0502020204030204" pitchFamily="34" charset="0"/>
                <a:cs typeface="Calibri" panose="020F0502020204030204" pitchFamily="34" charset="0"/>
              </a:rPr>
              <a:t>jsonContent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varchar</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09885A"/>
                </a:solidFill>
                <a:effectLst/>
                <a:uLnTx/>
                <a:uFillTx/>
                <a:latin typeface="Calibri" panose="020F0502020204030204" pitchFamily="34" charset="0"/>
                <a:cs typeface="Calibri" panose="020F0502020204030204" pitchFamily="34" charset="0"/>
              </a:rPr>
              <a:t>MAX</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AS</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json_line</a:t>
            </a:r>
            <a:endPar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endParaRPr>
          </a:p>
        </p:txBody>
      </p:sp>
      <p:pic>
        <p:nvPicPr>
          <p:cNvPr id="12" name="Picture 11">
            <a:extLst>
              <a:ext uri="{FF2B5EF4-FFF2-40B4-BE49-F238E27FC236}">
                <a16:creationId xmlns:a16="http://schemas.microsoft.com/office/drawing/2014/main" id="{DB587200-7C12-49DB-B8F6-E882A682FD29}"/>
              </a:ext>
            </a:extLst>
          </p:cNvPr>
          <p:cNvPicPr>
            <a:picLocks noChangeAspect="1"/>
          </p:cNvPicPr>
          <p:nvPr/>
        </p:nvPicPr>
        <p:blipFill>
          <a:blip r:embed="rId2"/>
          <a:stretch>
            <a:fillRect/>
          </a:stretch>
        </p:blipFill>
        <p:spPr>
          <a:xfrm>
            <a:off x="8876909" y="5894561"/>
            <a:ext cx="3190875" cy="561975"/>
          </a:xfrm>
          <a:prstGeom prst="rect">
            <a:avLst/>
          </a:prstGeom>
          <a:ln w="12700">
            <a:solidFill>
              <a:schemeClr val="bg2">
                <a:lumMod val="50000"/>
              </a:schemeClr>
            </a:solidFill>
          </a:ln>
        </p:spPr>
      </p:pic>
      <p:sp>
        <p:nvSpPr>
          <p:cNvPr id="14" name="Rectangle 13">
            <a:extLst>
              <a:ext uri="{FF2B5EF4-FFF2-40B4-BE49-F238E27FC236}">
                <a16:creationId xmlns:a16="http://schemas.microsoft.com/office/drawing/2014/main" id="{BD410278-098F-40AF-9A42-E510DE5E925F}"/>
              </a:ext>
            </a:extLst>
          </p:cNvPr>
          <p:cNvSpPr/>
          <p:nvPr/>
        </p:nvSpPr>
        <p:spPr bwMode="auto">
          <a:xfrm>
            <a:off x="6226629" y="1594812"/>
            <a:ext cx="1513114" cy="375502"/>
          </a:xfrm>
          <a:prstGeom prst="rect">
            <a:avLst/>
          </a:prstGeom>
          <a:noFill/>
          <a:ln w="38100">
            <a:solidFill>
              <a:schemeClr val="tx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Rectangle 15">
            <a:extLst>
              <a:ext uri="{FF2B5EF4-FFF2-40B4-BE49-F238E27FC236}">
                <a16:creationId xmlns:a16="http://schemas.microsoft.com/office/drawing/2014/main" id="{A4CC55F6-C078-4C68-B9FF-5FE4B8179D5D}"/>
              </a:ext>
            </a:extLst>
          </p:cNvPr>
          <p:cNvSpPr/>
          <p:nvPr/>
        </p:nvSpPr>
        <p:spPr bwMode="auto">
          <a:xfrm>
            <a:off x="6226629" y="3760311"/>
            <a:ext cx="1513114" cy="327290"/>
          </a:xfrm>
          <a:prstGeom prst="rect">
            <a:avLst/>
          </a:prstGeom>
          <a:noFill/>
          <a:ln w="38100">
            <a:solidFill>
              <a:schemeClr val="tx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Rectangle 17">
            <a:extLst>
              <a:ext uri="{FF2B5EF4-FFF2-40B4-BE49-F238E27FC236}">
                <a16:creationId xmlns:a16="http://schemas.microsoft.com/office/drawing/2014/main" id="{5D7D7199-1C7D-48AF-A627-EA5C79D32124}"/>
              </a:ext>
            </a:extLst>
          </p:cNvPr>
          <p:cNvSpPr/>
          <p:nvPr/>
        </p:nvSpPr>
        <p:spPr bwMode="auto">
          <a:xfrm>
            <a:off x="5976257" y="4479526"/>
            <a:ext cx="2906486" cy="783662"/>
          </a:xfrm>
          <a:prstGeom prst="rect">
            <a:avLst/>
          </a:prstGeom>
          <a:noFill/>
          <a:ln w="38100">
            <a:solidFill>
              <a:schemeClr val="tx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81430091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16"/>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grpId="0" nodeType="after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6" grpId="0" animBg="1"/>
      <p:bldP spid="18" grpId="0" animBg="1"/>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C31E637-7F07-4C2E-A67E-7008249D386A}"/>
              </a:ext>
            </a:extLst>
          </p:cNvPr>
          <p:cNvSpPr>
            <a:spLocks noGrp="1"/>
          </p:cNvSpPr>
          <p:nvPr>
            <p:ph type="title"/>
          </p:nvPr>
        </p:nvSpPr>
        <p:spPr>
          <a:xfrm>
            <a:off x="426425" y="222583"/>
            <a:ext cx="10256443" cy="758022"/>
          </a:xfrm>
        </p:spPr>
        <p:txBody>
          <a:bodyPr/>
          <a:lstStyle/>
          <a:p>
            <a:r>
              <a:rPr lang="en-US"/>
              <a:t>Automatic schema inference</a:t>
            </a:r>
          </a:p>
        </p:txBody>
      </p:sp>
      <p:sp>
        <p:nvSpPr>
          <p:cNvPr id="4" name="Text Placeholder 3">
            <a:extLst>
              <a:ext uri="{FF2B5EF4-FFF2-40B4-BE49-F238E27FC236}">
                <a16:creationId xmlns:a16="http://schemas.microsoft.com/office/drawing/2014/main" id="{B45FEE86-6AE6-4105-8650-179AD2909344}"/>
              </a:ext>
            </a:extLst>
          </p:cNvPr>
          <p:cNvSpPr>
            <a:spLocks noGrp="1"/>
          </p:cNvSpPr>
          <p:nvPr>
            <p:ph type="body" sz="quarter" idx="11"/>
          </p:nvPr>
        </p:nvSpPr>
        <p:spPr>
          <a:xfrm>
            <a:off x="426425" y="1129914"/>
            <a:ext cx="5402484" cy="3714229"/>
          </a:xfrm>
        </p:spPr>
        <p:txBody>
          <a:bodyPr/>
          <a:lstStyle/>
          <a:p>
            <a:pPr>
              <a:lnSpc>
                <a:spcPct val="110000"/>
              </a:lnSpc>
              <a:spcAft>
                <a:spcPts val="600"/>
              </a:spcAft>
            </a:pPr>
            <a:r>
              <a:rPr lang="en-US" sz="1800" dirty="0">
                <a:solidFill>
                  <a:schemeClr val="tx2"/>
                </a:solidFill>
                <a:latin typeface="+mj-lt"/>
              </a:rPr>
              <a:t>Overview</a:t>
            </a:r>
          </a:p>
          <a:p>
            <a:pPr lvl="0">
              <a:lnSpc>
                <a:spcPct val="100000"/>
              </a:lnSpc>
              <a:spcAft>
                <a:spcPts val="600"/>
              </a:spcAft>
            </a:pPr>
            <a:r>
              <a:rPr lang="en-US" sz="1600" dirty="0"/>
              <a:t>OPENROWSET will automatically determine columns and types of data stored in external file.</a:t>
            </a:r>
          </a:p>
          <a:p>
            <a:pPr>
              <a:lnSpc>
                <a:spcPct val="100000"/>
              </a:lnSpc>
              <a:spcAft>
                <a:spcPts val="600"/>
              </a:spcAft>
            </a:pPr>
            <a:endParaRPr lang="en-US" sz="1600" dirty="0"/>
          </a:p>
          <a:p>
            <a:pPr>
              <a:lnSpc>
                <a:spcPct val="110000"/>
              </a:lnSpc>
              <a:spcAft>
                <a:spcPts val="600"/>
              </a:spcAft>
            </a:pPr>
            <a:r>
              <a:rPr lang="en-US" sz="1800" dirty="0">
                <a:solidFill>
                  <a:schemeClr val="tx2"/>
                </a:solidFill>
                <a:latin typeface="+mj-lt"/>
              </a:rPr>
              <a:t>Benefits</a:t>
            </a:r>
          </a:p>
          <a:p>
            <a:pPr>
              <a:lnSpc>
                <a:spcPct val="100000"/>
              </a:lnSpc>
              <a:spcAft>
                <a:spcPts val="600"/>
              </a:spcAft>
            </a:pPr>
            <a:r>
              <a:rPr lang="en-US" sz="1600" dirty="0"/>
              <a:t>No need to up-front analyze file structure to query the file</a:t>
            </a:r>
          </a:p>
          <a:p>
            <a:pPr>
              <a:lnSpc>
                <a:spcPct val="100000"/>
              </a:lnSpc>
              <a:spcAft>
                <a:spcPts val="600"/>
              </a:spcAft>
            </a:pPr>
            <a:r>
              <a:rPr lang="en-US" sz="1600" dirty="0"/>
              <a:t>OPENROWSET identifies columns and their types based on underlying file metadata.</a:t>
            </a:r>
          </a:p>
          <a:p>
            <a:pPr>
              <a:lnSpc>
                <a:spcPct val="100000"/>
              </a:lnSpc>
              <a:spcAft>
                <a:spcPts val="600"/>
              </a:spcAft>
            </a:pPr>
            <a:r>
              <a:rPr lang="en-US" sz="1600" dirty="0"/>
              <a:t>Perfect solution for data exploration where schema is unknown.</a:t>
            </a:r>
          </a:p>
          <a:p>
            <a:pPr>
              <a:lnSpc>
                <a:spcPct val="100000"/>
              </a:lnSpc>
              <a:spcAft>
                <a:spcPts val="600"/>
              </a:spcAft>
            </a:pPr>
            <a:r>
              <a:rPr lang="en-US" sz="1600" dirty="0"/>
              <a:t>The functionality is available for both parquet &amp; </a:t>
            </a:r>
            <a:r>
              <a:rPr lang="en-US" sz="1600" dirty="0">
                <a:solidFill>
                  <a:schemeClr val="tx1"/>
                </a:solidFill>
              </a:rPr>
              <a:t>CSV</a:t>
            </a:r>
            <a:r>
              <a:rPr lang="en-US" sz="1600" dirty="0"/>
              <a:t> files.</a:t>
            </a:r>
          </a:p>
        </p:txBody>
      </p:sp>
      <p:sp>
        <p:nvSpPr>
          <p:cNvPr id="2" name="Rectangle 1">
            <a:extLst>
              <a:ext uri="{FF2B5EF4-FFF2-40B4-BE49-F238E27FC236}">
                <a16:creationId xmlns:a16="http://schemas.microsoft.com/office/drawing/2014/main" id="{3D762971-6C37-4EAD-B85D-D0C249E85767}"/>
              </a:ext>
            </a:extLst>
          </p:cNvPr>
          <p:cNvSpPr/>
          <p:nvPr/>
        </p:nvSpPr>
        <p:spPr>
          <a:xfrm>
            <a:off x="6060034" y="1064169"/>
            <a:ext cx="5982091" cy="830997"/>
          </a:xfrm>
          <a:prstGeom prst="rect">
            <a:avLst/>
          </a:prstGeom>
          <a:ln>
            <a:solidFill>
              <a:schemeClr val="bg2">
                <a:lumMod val="50000"/>
              </a:schemeClr>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FF"/>
                </a:solidFill>
                <a:latin typeface="Calibri" panose="020F0502020204030204" pitchFamily="34" charset="0"/>
                <a:cs typeface="Calibri" panose="020F0502020204030204" pitchFamily="34" charset="0"/>
              </a:rPr>
              <a:t>SELECT</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TOP </a:t>
            </a:r>
            <a:r>
              <a:rPr lang="en-US" sz="1200" dirty="0">
                <a:solidFill>
                  <a:srgbClr val="24292E"/>
                </a:solidFill>
                <a:latin typeface="Calibri" panose="020F0502020204030204" pitchFamily="34" charset="0"/>
                <a:cs typeface="Calibri" panose="020F0502020204030204" pitchFamily="34" charset="0"/>
              </a:rPr>
              <a:t>10 *</a:t>
            </a:r>
            <a:endPar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FF"/>
                </a:solidFill>
                <a:latin typeface="Calibri" panose="020F0502020204030204" pitchFamily="34" charset="0"/>
                <a:cs typeface="Calibri" panose="020F0502020204030204" pitchFamily="34" charset="0"/>
              </a:rPr>
              <a:t>FROM</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OPENROWSET(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BULK </a:t>
            </a:r>
            <a:r>
              <a:rPr kumimoji="0" lang="en-US" sz="1200" b="0" i="0" u="none" strike="noStrike" kern="1200" cap="none" spc="0" normalizeH="0" baseline="0" noProof="0" dirty="0">
                <a:ln>
                  <a:noFill/>
                </a:ln>
                <a:solidFill>
                  <a:srgbClr val="032F62"/>
                </a:solidFill>
                <a:effectLst/>
                <a:uLnTx/>
                <a:uFillTx/>
                <a:latin typeface="Calibri" panose="020F0502020204030204" pitchFamily="34" charset="0"/>
                <a:cs typeface="Calibri" panose="020F0502020204030204" pitchFamily="34" charset="0"/>
              </a:rPr>
              <a:t>'https://XYZ.blob.core.windows.net/csv/taxi/*.</a:t>
            </a:r>
            <a:r>
              <a:rPr lang="en-US" sz="1200" dirty="0">
                <a:solidFill>
                  <a:srgbClr val="032F62"/>
                </a:solidFill>
                <a:latin typeface="Calibri" panose="020F0502020204030204" pitchFamily="34" charset="0"/>
                <a:cs typeface="Calibri" panose="020F0502020204030204" pitchFamily="34" charset="0"/>
              </a:rPr>
              <a:t>parquet</a:t>
            </a:r>
            <a:r>
              <a:rPr kumimoji="0" lang="en-US" sz="1200" b="0" i="0" u="none" strike="noStrike" kern="1200" cap="none" spc="0" normalizeH="0" baseline="0" noProof="0" dirty="0">
                <a:ln>
                  <a:noFill/>
                </a:ln>
                <a:solidFill>
                  <a:srgbClr val="032F62"/>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FORMAT </a:t>
            </a:r>
            <a:r>
              <a:rPr kumimoji="0" lang="en-US" sz="1200" b="0" i="0" u="none" strike="noStrike" kern="1200" cap="none" spc="0" normalizeH="0" baseline="0" noProof="0" dirty="0">
                <a:ln>
                  <a:noFill/>
                </a:ln>
                <a:solidFill>
                  <a:srgbClr val="D73A49"/>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32F62"/>
                </a:solidFill>
                <a:effectLst/>
                <a:uLnTx/>
                <a:uFillTx/>
                <a:latin typeface="Calibri" panose="020F0502020204030204" pitchFamily="34" charset="0"/>
                <a:cs typeface="Calibri" panose="020F0502020204030204" pitchFamily="34" charset="0"/>
              </a:rPr>
              <a:t>‘PARQUET’</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D73A49"/>
                </a:solidFill>
                <a:effectLst/>
                <a:uLnTx/>
                <a:uFillTx/>
                <a:latin typeface="Calibri" panose="020F0502020204030204" pitchFamily="34" charset="0"/>
                <a:cs typeface="Calibri" panose="020F0502020204030204" pitchFamily="34" charset="0"/>
              </a:rPr>
              <a:t>AS</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err="1">
                <a:ln>
                  <a:noFill/>
                </a:ln>
                <a:solidFill>
                  <a:srgbClr val="24292E"/>
                </a:solidFill>
                <a:effectLst/>
                <a:uLnTx/>
                <a:uFillTx/>
                <a:latin typeface="Calibri" panose="020F0502020204030204" pitchFamily="34" charset="0"/>
                <a:cs typeface="Calibri" panose="020F0502020204030204" pitchFamily="34" charset="0"/>
              </a:rPr>
              <a:t>nyc</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p>
        </p:txBody>
      </p:sp>
      <p:pic>
        <p:nvPicPr>
          <p:cNvPr id="8" name="Picture 7">
            <a:extLst>
              <a:ext uri="{FF2B5EF4-FFF2-40B4-BE49-F238E27FC236}">
                <a16:creationId xmlns:a16="http://schemas.microsoft.com/office/drawing/2014/main" id="{3B155C0D-6EE1-4FA5-A2D4-8AE87B3C65F2}"/>
              </a:ext>
            </a:extLst>
          </p:cNvPr>
          <p:cNvPicPr>
            <a:picLocks noChangeAspect="1"/>
          </p:cNvPicPr>
          <p:nvPr/>
        </p:nvPicPr>
        <p:blipFill>
          <a:blip r:embed="rId3"/>
          <a:stretch>
            <a:fillRect/>
          </a:stretch>
        </p:blipFill>
        <p:spPr>
          <a:xfrm>
            <a:off x="6060034" y="2355376"/>
            <a:ext cx="6096000" cy="1073624"/>
          </a:xfrm>
          <a:prstGeom prst="rect">
            <a:avLst/>
          </a:prstGeom>
          <a:ln w="12700">
            <a:solidFill>
              <a:schemeClr val="bg2">
                <a:lumMod val="50000"/>
              </a:schemeClr>
            </a:solidFill>
          </a:ln>
        </p:spPr>
      </p:pic>
      <p:sp>
        <p:nvSpPr>
          <p:cNvPr id="12" name="Rectangle 11">
            <a:extLst>
              <a:ext uri="{FF2B5EF4-FFF2-40B4-BE49-F238E27FC236}">
                <a16:creationId xmlns:a16="http://schemas.microsoft.com/office/drawing/2014/main" id="{E5B76D3E-15DC-40D2-B797-9B57797A8B1F}"/>
              </a:ext>
            </a:extLst>
          </p:cNvPr>
          <p:cNvSpPr/>
          <p:nvPr/>
        </p:nvSpPr>
        <p:spPr>
          <a:xfrm>
            <a:off x="6060033" y="3769849"/>
            <a:ext cx="5982091" cy="1754326"/>
          </a:xfrm>
          <a:prstGeom prst="rect">
            <a:avLst/>
          </a:prstGeom>
          <a:ln>
            <a:solidFill>
              <a:schemeClr val="bg2">
                <a:lumMod val="50000"/>
              </a:schemeClr>
            </a:solidFill>
          </a:ln>
        </p:spPr>
        <p:txBody>
          <a:bodyPr wrap="square">
            <a:spAutoFit/>
          </a:bodyPr>
          <a:lstStyle/>
          <a:p>
            <a:r>
              <a:rPr lang="en-US" sz="1200" b="0" dirty="0">
                <a:solidFill>
                  <a:srgbClr val="0000FF"/>
                </a:solidFill>
                <a:effectLst/>
                <a:latin typeface="Consolas" panose="020B0609020204030204" pitchFamily="49" charset="0"/>
              </a:rPr>
              <a:t>SELECT</a:t>
            </a:r>
            <a:endParaRPr lang="en-US" sz="1200" b="0" dirty="0">
              <a:solidFill>
                <a:srgbClr val="000000"/>
              </a:solidFill>
              <a:effectLst/>
              <a:latin typeface="Consolas" panose="020B0609020204030204" pitchFamily="49" charset="0"/>
            </a:endParaRPr>
          </a:p>
          <a:p>
            <a:r>
              <a:rPr lang="en-US" sz="1200" b="0" dirty="0">
                <a:solidFill>
                  <a:srgbClr val="000000"/>
                </a:solidFill>
                <a:effectLst/>
                <a:latin typeface="Consolas" panose="020B0609020204030204" pitchFamily="49" charset="0"/>
              </a:rPr>
              <a:t>    </a:t>
            </a:r>
            <a:r>
              <a:rPr lang="en-US" sz="1200" b="0" dirty="0">
                <a:solidFill>
                  <a:srgbClr val="0000FF"/>
                </a:solidFill>
                <a:effectLst/>
                <a:latin typeface="Consolas" panose="020B0609020204030204" pitchFamily="49" charset="0"/>
              </a:rPr>
              <a:t>TOP</a:t>
            </a:r>
            <a:r>
              <a:rPr lang="en-US" sz="1200" b="0" dirty="0">
                <a:solidFill>
                  <a:srgbClr val="000000"/>
                </a:solidFill>
                <a:effectLst/>
                <a:latin typeface="Consolas" panose="020B0609020204030204" pitchFamily="49" charset="0"/>
              </a:rPr>
              <a:t> </a:t>
            </a:r>
            <a:r>
              <a:rPr lang="en-US" sz="1200" b="0" dirty="0">
                <a:solidFill>
                  <a:srgbClr val="008000"/>
                </a:solidFill>
                <a:effectLst/>
                <a:latin typeface="Consolas" panose="020B0609020204030204" pitchFamily="49" charset="0"/>
              </a:rPr>
              <a:t>100</a:t>
            </a:r>
            <a:r>
              <a:rPr lang="en-US" sz="1200" b="0" dirty="0">
                <a:solidFill>
                  <a:srgbClr val="000000"/>
                </a:solidFill>
                <a:effectLst/>
                <a:latin typeface="Consolas" panose="020B0609020204030204" pitchFamily="49" charset="0"/>
              </a:rPr>
              <a:t> *</a:t>
            </a:r>
          </a:p>
          <a:p>
            <a:r>
              <a:rPr lang="en-US" sz="1200" b="0" dirty="0">
                <a:solidFill>
                  <a:srgbClr val="0000FF"/>
                </a:solidFill>
                <a:effectLst/>
                <a:latin typeface="Consolas" panose="020B0609020204030204" pitchFamily="49" charset="0"/>
              </a:rPr>
              <a:t>FROM</a:t>
            </a:r>
            <a:endParaRPr lang="en-US" sz="1200" b="0" dirty="0">
              <a:solidFill>
                <a:srgbClr val="000000"/>
              </a:solidFill>
              <a:effectLst/>
              <a:latin typeface="Consolas" panose="020B0609020204030204" pitchFamily="49" charset="0"/>
            </a:endParaRPr>
          </a:p>
          <a:p>
            <a:r>
              <a:rPr lang="en-US" sz="1200" b="0" dirty="0">
                <a:solidFill>
                  <a:srgbClr val="000000"/>
                </a:solidFill>
                <a:effectLst/>
                <a:latin typeface="Consolas" panose="020B0609020204030204" pitchFamily="49" charset="0"/>
              </a:rPr>
              <a:t>    </a:t>
            </a:r>
            <a:r>
              <a:rPr lang="en-US" sz="1200" b="0" dirty="0">
                <a:solidFill>
                  <a:srgbClr val="863B00"/>
                </a:solidFill>
                <a:effectLst/>
                <a:latin typeface="Consolas" panose="020B0609020204030204" pitchFamily="49" charset="0"/>
              </a:rPr>
              <a:t>OPENROWSET</a:t>
            </a:r>
            <a:r>
              <a:rPr lang="en-US" sz="1200" b="0" dirty="0">
                <a:solidFill>
                  <a:srgbClr val="000000"/>
                </a:solidFill>
                <a:effectLst/>
                <a:latin typeface="Consolas" panose="020B0609020204030204" pitchFamily="49" charset="0"/>
              </a:rPr>
              <a:t>(</a:t>
            </a:r>
          </a:p>
          <a:p>
            <a:r>
              <a:rPr lang="en-US" sz="1200" b="0" dirty="0">
                <a:solidFill>
                  <a:srgbClr val="000000"/>
                </a:solidFill>
                <a:effectLst/>
                <a:latin typeface="Consolas" panose="020B0609020204030204" pitchFamily="49" charset="0"/>
              </a:rPr>
              <a:t>        </a:t>
            </a:r>
            <a:r>
              <a:rPr lang="en-US" sz="1200" b="0" dirty="0">
                <a:solidFill>
                  <a:srgbClr val="0000FF"/>
                </a:solidFill>
                <a:effectLst/>
                <a:latin typeface="Consolas" panose="020B0609020204030204" pitchFamily="49" charset="0"/>
              </a:rPr>
              <a:t>BULK</a:t>
            </a:r>
            <a:r>
              <a:rPr lang="en-US" sz="1200" b="0" dirty="0">
                <a:solidFill>
                  <a:srgbClr val="000000"/>
                </a:solidFill>
                <a:effectLst/>
                <a:latin typeface="Consolas" panose="020B0609020204030204" pitchFamily="49" charset="0"/>
              </a:rPr>
              <a:t> </a:t>
            </a:r>
            <a:r>
              <a:rPr lang="en-US" sz="1200" b="0" dirty="0">
                <a:solidFill>
                  <a:srgbClr val="A31515"/>
                </a:solidFill>
                <a:effectLst/>
                <a:latin typeface="Consolas" panose="020B0609020204030204" pitchFamily="49" charset="0"/>
              </a:rPr>
              <a:t>'https://azuresynapsesa.dfs.core.windows.net/default/</a:t>
            </a:r>
            <a:r>
              <a:rPr lang="en-US" sz="1200" b="0" dirty="0" err="1">
                <a:solidFill>
                  <a:srgbClr val="A31515"/>
                </a:solidFill>
                <a:effectLst/>
                <a:latin typeface="Consolas" panose="020B0609020204030204" pitchFamily="49" charset="0"/>
              </a:rPr>
              <a:t>RetailData</a:t>
            </a:r>
            <a:r>
              <a:rPr lang="en-US" sz="1200" b="0" dirty="0">
                <a:solidFill>
                  <a:srgbClr val="A31515"/>
                </a:solidFill>
                <a:effectLst/>
                <a:latin typeface="Consolas" panose="020B0609020204030204" pitchFamily="49" charset="0"/>
              </a:rPr>
              <a:t>/StoreDemoGraphics.csv'</a:t>
            </a:r>
            <a:r>
              <a:rPr lang="en-US" sz="1200" b="0" dirty="0">
                <a:solidFill>
                  <a:srgbClr val="000000"/>
                </a:solidFill>
                <a:effectLst/>
                <a:latin typeface="Consolas" panose="020B0609020204030204" pitchFamily="49" charset="0"/>
              </a:rPr>
              <a:t>,</a:t>
            </a:r>
          </a:p>
          <a:p>
            <a:r>
              <a:rPr lang="en-US" sz="1200" b="0" dirty="0">
                <a:solidFill>
                  <a:srgbClr val="000000"/>
                </a:solidFill>
                <a:effectLst/>
                <a:latin typeface="Consolas" panose="020B0609020204030204" pitchFamily="49" charset="0"/>
              </a:rPr>
              <a:t>        </a:t>
            </a:r>
            <a:r>
              <a:rPr lang="en-US" sz="1200" b="0" dirty="0">
                <a:solidFill>
                  <a:srgbClr val="0000FF"/>
                </a:solidFill>
                <a:effectLst/>
                <a:latin typeface="Consolas" panose="020B0609020204030204" pitchFamily="49" charset="0"/>
              </a:rPr>
              <a:t>FORMAT</a:t>
            </a:r>
            <a:r>
              <a:rPr lang="en-US" sz="1200" b="0" dirty="0">
                <a:solidFill>
                  <a:srgbClr val="000000"/>
                </a:solidFill>
                <a:effectLst/>
                <a:latin typeface="Consolas" panose="020B0609020204030204" pitchFamily="49" charset="0"/>
              </a:rPr>
              <a:t> = </a:t>
            </a:r>
            <a:r>
              <a:rPr lang="en-US" sz="1200" b="0" dirty="0">
                <a:solidFill>
                  <a:srgbClr val="A31515"/>
                </a:solidFill>
                <a:effectLst/>
                <a:latin typeface="Consolas" panose="020B0609020204030204" pitchFamily="49" charset="0"/>
              </a:rPr>
              <a:t>'CSV'</a:t>
            </a:r>
            <a:r>
              <a:rPr lang="en-US" sz="1200" b="0" dirty="0">
                <a:solidFill>
                  <a:srgbClr val="000000"/>
                </a:solidFill>
                <a:effectLst/>
                <a:latin typeface="Consolas" panose="020B0609020204030204" pitchFamily="49" charset="0"/>
              </a:rPr>
              <a:t>,</a:t>
            </a:r>
          </a:p>
          <a:p>
            <a:r>
              <a:rPr lang="en-US" sz="1200" b="0" dirty="0">
                <a:solidFill>
                  <a:srgbClr val="000000"/>
                </a:solidFill>
                <a:effectLst/>
                <a:latin typeface="Consolas" panose="020B0609020204030204" pitchFamily="49" charset="0"/>
              </a:rPr>
              <a:t>        PARSER_VERSION=</a:t>
            </a:r>
            <a:r>
              <a:rPr lang="en-US" sz="1200" b="0" dirty="0">
                <a:solidFill>
                  <a:srgbClr val="A31515"/>
                </a:solidFill>
                <a:effectLst/>
                <a:latin typeface="Consolas" panose="020B0609020204030204" pitchFamily="49" charset="0"/>
              </a:rPr>
              <a:t>'2.0'</a:t>
            </a:r>
            <a:r>
              <a:rPr lang="en-US" sz="1200" b="0" dirty="0">
                <a:solidFill>
                  <a:srgbClr val="000000"/>
                </a:solidFill>
                <a:effectLst/>
                <a:latin typeface="Consolas" panose="020B0609020204030204" pitchFamily="49" charset="0"/>
              </a:rPr>
              <a:t>,</a:t>
            </a:r>
          </a:p>
          <a:p>
            <a:r>
              <a:rPr lang="en-US" sz="1200" b="0" dirty="0">
                <a:solidFill>
                  <a:srgbClr val="000000"/>
                </a:solidFill>
                <a:effectLst/>
                <a:latin typeface="Consolas" panose="020B0609020204030204" pitchFamily="49" charset="0"/>
              </a:rPr>
              <a:t>HEADER_ROW = </a:t>
            </a:r>
            <a:r>
              <a:rPr lang="en-US" sz="1200" b="0" dirty="0">
                <a:solidFill>
                  <a:srgbClr val="0000FF"/>
                </a:solidFill>
                <a:effectLst/>
                <a:latin typeface="Consolas" panose="020B0609020204030204" pitchFamily="49" charset="0"/>
              </a:rPr>
              <a:t>TRUE</a:t>
            </a:r>
            <a:r>
              <a:rPr lang="en-US" sz="1200" b="0" dirty="0">
                <a:solidFill>
                  <a:srgbClr val="000000"/>
                </a:solidFill>
                <a:effectLst/>
                <a:latin typeface="Consolas" panose="020B0609020204030204" pitchFamily="49" charset="0"/>
              </a:rPr>
              <a:t>) </a:t>
            </a:r>
            <a:r>
              <a:rPr lang="en-US" sz="1200" b="0" dirty="0">
                <a:solidFill>
                  <a:srgbClr val="0000FF"/>
                </a:solidFill>
                <a:effectLst/>
                <a:latin typeface="Consolas" panose="020B0609020204030204" pitchFamily="49" charset="0"/>
              </a:rPr>
              <a:t>AS</a:t>
            </a:r>
            <a:r>
              <a:rPr lang="en-US" sz="1200" b="0" dirty="0">
                <a:solidFill>
                  <a:srgbClr val="000000"/>
                </a:solidFill>
                <a:effectLst/>
                <a:latin typeface="Consolas" panose="020B0609020204030204" pitchFamily="49" charset="0"/>
              </a:rPr>
              <a:t> [result]</a:t>
            </a:r>
          </a:p>
        </p:txBody>
      </p:sp>
      <p:pic>
        <p:nvPicPr>
          <p:cNvPr id="14" name="Picture 13">
            <a:extLst>
              <a:ext uri="{FF2B5EF4-FFF2-40B4-BE49-F238E27FC236}">
                <a16:creationId xmlns:a16="http://schemas.microsoft.com/office/drawing/2014/main" id="{12A936EA-6059-410F-B312-3E9315A0AE94}"/>
              </a:ext>
            </a:extLst>
          </p:cNvPr>
          <p:cNvPicPr>
            <a:picLocks noChangeAspect="1"/>
          </p:cNvPicPr>
          <p:nvPr/>
        </p:nvPicPr>
        <p:blipFill>
          <a:blip r:embed="rId4"/>
          <a:stretch>
            <a:fillRect/>
          </a:stretch>
        </p:blipFill>
        <p:spPr>
          <a:xfrm>
            <a:off x="5296243" y="5765144"/>
            <a:ext cx="6859791" cy="830996"/>
          </a:xfrm>
          <a:prstGeom prst="rect">
            <a:avLst/>
          </a:prstGeom>
        </p:spPr>
      </p:pic>
    </p:spTree>
    <p:extLst>
      <p:ext uri="{BB962C8B-B14F-4D97-AF65-F5344CB8AC3E}">
        <p14:creationId xmlns:p14="http://schemas.microsoft.com/office/powerpoint/2010/main" val="2221340958"/>
      </p:ext>
    </p:extLst>
  </p:cSld>
  <p:clrMapOvr>
    <a:masterClrMapping/>
  </p:clrMapOvr>
  <p:transition>
    <p:fad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C31E637-7F07-4C2E-A67E-7008249D386A}"/>
              </a:ext>
            </a:extLst>
          </p:cNvPr>
          <p:cNvSpPr>
            <a:spLocks noGrp="1"/>
          </p:cNvSpPr>
          <p:nvPr>
            <p:ph type="title"/>
          </p:nvPr>
        </p:nvSpPr>
        <p:spPr>
          <a:xfrm>
            <a:off x="426425" y="222583"/>
            <a:ext cx="10256443" cy="758022"/>
          </a:xfrm>
        </p:spPr>
        <p:txBody>
          <a:bodyPr/>
          <a:lstStyle/>
          <a:p>
            <a:r>
              <a:rPr lang="en-US"/>
              <a:t>Defined the query result schema inline</a:t>
            </a:r>
          </a:p>
        </p:txBody>
      </p:sp>
      <p:sp>
        <p:nvSpPr>
          <p:cNvPr id="4" name="Text Placeholder 3">
            <a:extLst>
              <a:ext uri="{FF2B5EF4-FFF2-40B4-BE49-F238E27FC236}">
                <a16:creationId xmlns:a16="http://schemas.microsoft.com/office/drawing/2014/main" id="{B45FEE86-6AE6-4105-8650-179AD2909344}"/>
              </a:ext>
            </a:extLst>
          </p:cNvPr>
          <p:cNvSpPr>
            <a:spLocks noGrp="1"/>
          </p:cNvSpPr>
          <p:nvPr>
            <p:ph type="body" sz="quarter" idx="11"/>
          </p:nvPr>
        </p:nvSpPr>
        <p:spPr>
          <a:xfrm>
            <a:off x="426425" y="1129914"/>
            <a:ext cx="5402484" cy="3714229"/>
          </a:xfrm>
        </p:spPr>
        <p:txBody>
          <a:bodyPr/>
          <a:lstStyle/>
          <a:p>
            <a:pPr>
              <a:lnSpc>
                <a:spcPct val="110000"/>
              </a:lnSpc>
              <a:spcAft>
                <a:spcPts val="600"/>
              </a:spcAft>
            </a:pPr>
            <a:r>
              <a:rPr lang="en-US" sz="1800">
                <a:solidFill>
                  <a:schemeClr val="tx2"/>
                </a:solidFill>
                <a:latin typeface="+mj-lt"/>
              </a:rPr>
              <a:t>Overview</a:t>
            </a:r>
          </a:p>
          <a:p>
            <a:pPr lvl="0">
              <a:lnSpc>
                <a:spcPct val="100000"/>
              </a:lnSpc>
              <a:spcAft>
                <a:spcPts val="600"/>
              </a:spcAft>
            </a:pPr>
            <a:r>
              <a:rPr lang="en-US" sz="1600"/>
              <a:t>Specify columns and types at query time.</a:t>
            </a:r>
          </a:p>
          <a:p>
            <a:pPr>
              <a:lnSpc>
                <a:spcPct val="100000"/>
              </a:lnSpc>
              <a:spcAft>
                <a:spcPts val="600"/>
              </a:spcAft>
            </a:pPr>
            <a:endParaRPr lang="en-US" sz="1600"/>
          </a:p>
          <a:p>
            <a:pPr>
              <a:lnSpc>
                <a:spcPct val="110000"/>
              </a:lnSpc>
              <a:spcAft>
                <a:spcPts val="600"/>
              </a:spcAft>
            </a:pPr>
            <a:r>
              <a:rPr lang="en-US" sz="1800">
                <a:solidFill>
                  <a:schemeClr val="tx2"/>
                </a:solidFill>
                <a:latin typeface="+mj-lt"/>
              </a:rPr>
              <a:t>Benefits</a:t>
            </a:r>
          </a:p>
          <a:p>
            <a:pPr>
              <a:lnSpc>
                <a:spcPct val="100000"/>
              </a:lnSpc>
              <a:spcAft>
                <a:spcPts val="600"/>
              </a:spcAft>
            </a:pPr>
            <a:r>
              <a:rPr lang="en-US" sz="1600"/>
              <a:t>Define result schema at query time in WITH clause.</a:t>
            </a:r>
          </a:p>
          <a:p>
            <a:pPr>
              <a:lnSpc>
                <a:spcPct val="100000"/>
              </a:lnSpc>
              <a:spcAft>
                <a:spcPts val="600"/>
              </a:spcAft>
            </a:pPr>
            <a:r>
              <a:rPr lang="en-US" sz="1600"/>
              <a:t>No need for external format files.</a:t>
            </a:r>
          </a:p>
          <a:p>
            <a:pPr>
              <a:lnSpc>
                <a:spcPct val="100000"/>
              </a:lnSpc>
              <a:spcAft>
                <a:spcPts val="600"/>
              </a:spcAft>
            </a:pPr>
            <a:r>
              <a:rPr lang="en-US" sz="1600"/>
              <a:t>Explicitly define exact return types, their sizes, and collations.</a:t>
            </a:r>
          </a:p>
          <a:p>
            <a:pPr>
              <a:lnSpc>
                <a:spcPct val="100000"/>
              </a:lnSpc>
              <a:spcAft>
                <a:spcPts val="600"/>
              </a:spcAft>
            </a:pPr>
            <a:r>
              <a:rPr lang="en-US" sz="1600"/>
              <a:t>Improve performance by column elimination in parquet files.</a:t>
            </a:r>
          </a:p>
        </p:txBody>
      </p:sp>
      <p:sp>
        <p:nvSpPr>
          <p:cNvPr id="7" name="Rectangle 6">
            <a:extLst>
              <a:ext uri="{FF2B5EF4-FFF2-40B4-BE49-F238E27FC236}">
                <a16:creationId xmlns:a16="http://schemas.microsoft.com/office/drawing/2014/main" id="{95796E1F-D29A-49C4-A3D4-06B45D178A94}"/>
              </a:ext>
            </a:extLst>
          </p:cNvPr>
          <p:cNvSpPr/>
          <p:nvPr/>
        </p:nvSpPr>
        <p:spPr>
          <a:xfrm>
            <a:off x="5828909" y="1096677"/>
            <a:ext cx="6096000" cy="1938992"/>
          </a:xfrm>
          <a:prstGeom prst="rect">
            <a:avLst/>
          </a:prstGeom>
          <a:ln>
            <a:solidFill>
              <a:schemeClr val="bg2">
                <a:lumMod val="50000"/>
              </a:schemeClr>
            </a:solidFill>
          </a:ln>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FF"/>
                </a:solidFill>
                <a:latin typeface="Calibri" panose="020F0502020204030204" pitchFamily="34" charset="0"/>
                <a:cs typeface="Calibri" panose="020F0502020204030204" pitchFamily="34" charset="0"/>
              </a:rPr>
              <a:t>SELECT</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TOP </a:t>
            </a:r>
            <a:r>
              <a:rPr lang="en-US" sz="1200" dirty="0">
                <a:solidFill>
                  <a:srgbClr val="24292E"/>
                </a:solidFill>
                <a:latin typeface="Calibri" panose="020F0502020204030204" pitchFamily="34" charset="0"/>
                <a:cs typeface="Calibri" panose="020F0502020204030204" pitchFamily="34" charset="0"/>
              </a:rPr>
              <a:t>10 *</a:t>
            </a:r>
            <a:endPar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FF"/>
                </a:solidFill>
                <a:latin typeface="Calibri" panose="020F0502020204030204" pitchFamily="34" charset="0"/>
                <a:cs typeface="Calibri" panose="020F0502020204030204" pitchFamily="34" charset="0"/>
              </a:rPr>
              <a:t>FROM</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OPENROWSET(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BULK </a:t>
            </a:r>
            <a:r>
              <a:rPr kumimoji="0" lang="en-US" sz="1200" b="0" i="0" u="none" strike="noStrike" kern="1200" cap="none" spc="0" normalizeH="0" baseline="0" noProof="0" dirty="0">
                <a:ln>
                  <a:noFill/>
                </a:ln>
                <a:solidFill>
                  <a:srgbClr val="032F62"/>
                </a:solidFill>
                <a:effectLst/>
                <a:uLnTx/>
                <a:uFillTx/>
                <a:latin typeface="Calibri" panose="020F0502020204030204" pitchFamily="34" charset="0"/>
                <a:cs typeface="Calibri" panose="020F0502020204030204" pitchFamily="34" charset="0"/>
              </a:rPr>
              <a:t>'https://XYZ.blob.core.windows.net/csv/taxi/*.csv’</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FORMAT </a:t>
            </a:r>
            <a:r>
              <a:rPr kumimoji="0" lang="en-US" sz="1200" b="0" i="0" u="none" strike="noStrike" kern="1200" cap="none" spc="0" normalizeH="0" baseline="0" noProof="0" dirty="0">
                <a:ln>
                  <a:noFill/>
                </a:ln>
                <a:solidFill>
                  <a:srgbClr val="D73A49"/>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32F62"/>
                </a:solidFill>
                <a:effectLst/>
                <a:uLnTx/>
                <a:uFillTx/>
                <a:latin typeface="Calibri" panose="020F0502020204030204" pitchFamily="34" charset="0"/>
                <a:cs typeface="Calibri" panose="020F0502020204030204" pitchFamily="34" charset="0"/>
              </a:rPr>
              <a:t>'CSV’</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FF"/>
                </a:solidFill>
                <a:latin typeface="Calibri" panose="020F0502020204030204" pitchFamily="34" charset="0"/>
                <a:cs typeface="Calibri" panose="020F0502020204030204" pitchFamily="34" charset="0"/>
              </a:rPr>
              <a:t>WITH</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 </a:t>
            </a:r>
          </a:p>
          <a:p>
            <a:pPr marL="457200" marR="0" lvl="1"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24292E"/>
                </a:solidFill>
                <a:latin typeface="Calibri" panose="020F0502020204030204" pitchFamily="34" charset="0"/>
                <a:cs typeface="Calibri" panose="020F0502020204030204" pitchFamily="34" charset="0"/>
              </a:rPr>
              <a:t>c</a:t>
            </a:r>
            <a:r>
              <a:rPr kumimoji="0" lang="en-US" sz="1200" b="0" i="0" u="none" strike="noStrike" kern="1200" cap="none" spc="0" normalizeH="0" baseline="0" noProof="0" dirty="0" err="1">
                <a:ln>
                  <a:noFill/>
                </a:ln>
                <a:solidFill>
                  <a:srgbClr val="24292E"/>
                </a:solidFill>
                <a:effectLst/>
                <a:uLnTx/>
                <a:uFillTx/>
                <a:latin typeface="Calibri" panose="020F0502020204030204" pitchFamily="34" charset="0"/>
                <a:cs typeface="Calibri" panose="020F0502020204030204" pitchFamily="34" charset="0"/>
              </a:rPr>
              <a:t>ountry_code</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VARCHAR(4),</a:t>
            </a:r>
          </a:p>
          <a:p>
            <a:pPr marL="457200" marR="0" lvl="1"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24292E"/>
                </a:solidFill>
                <a:latin typeface="Calibri" panose="020F0502020204030204" pitchFamily="34" charset="0"/>
                <a:cs typeface="Calibri" panose="020F0502020204030204" pitchFamily="34" charset="0"/>
              </a:rPr>
              <a:t>c</a:t>
            </a:r>
            <a:r>
              <a:rPr kumimoji="0" lang="en-US" sz="1200" b="0" i="0" u="none" strike="noStrike" kern="1200" cap="none" spc="0" normalizeH="0" baseline="0" noProof="0" dirty="0" err="1">
                <a:ln>
                  <a:noFill/>
                </a:ln>
                <a:solidFill>
                  <a:srgbClr val="24292E"/>
                </a:solidFill>
                <a:effectLst/>
                <a:uLnTx/>
                <a:uFillTx/>
                <a:latin typeface="Calibri" panose="020F0502020204030204" pitchFamily="34" charset="0"/>
                <a:cs typeface="Calibri" panose="020F0502020204030204" pitchFamily="34" charset="0"/>
              </a:rPr>
              <a:t>ountry_name</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VARCHAR(50), </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year </a:t>
            </a:r>
            <a:r>
              <a:rPr kumimoji="0" lang="en-US" sz="1200" b="0" i="0" u="none" strike="noStrike" kern="1200" cap="none" spc="0" normalizeH="0" baseline="0" noProof="0" dirty="0">
                <a:ln>
                  <a:noFill/>
                </a:ln>
                <a:solidFill>
                  <a:srgbClr val="D73A49"/>
                </a:solidFill>
                <a:effectLst/>
                <a:uLnTx/>
                <a:uFillTx/>
                <a:latin typeface="Calibri" panose="020F0502020204030204" pitchFamily="34" charset="0"/>
                <a:cs typeface="Calibri" panose="020F0502020204030204" pitchFamily="34" charset="0"/>
              </a:rPr>
              <a:t>INT</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population </a:t>
            </a:r>
            <a:r>
              <a:rPr kumimoji="0" lang="en-US" sz="1200" b="0" i="0" u="none" strike="noStrike" kern="1200" cap="none" spc="0" normalizeH="0" baseline="0" noProof="0" dirty="0">
                <a:ln>
                  <a:noFill/>
                </a:ln>
                <a:solidFill>
                  <a:srgbClr val="D73A49"/>
                </a:solidFill>
                <a:effectLst/>
                <a:uLnTx/>
                <a:uFillTx/>
                <a:latin typeface="Calibri" panose="020F0502020204030204" pitchFamily="34" charset="0"/>
                <a:cs typeface="Calibri" panose="020F0502020204030204" pitchFamily="34" charset="0"/>
              </a:rPr>
              <a:t>INT</a:t>
            </a:r>
            <a:endPar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endParaRP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D73A49"/>
                </a:solidFill>
                <a:effectLst/>
                <a:uLnTx/>
                <a:uFillTx/>
                <a:latin typeface="Calibri" panose="020F0502020204030204" pitchFamily="34" charset="0"/>
                <a:cs typeface="Calibri" panose="020F0502020204030204" pitchFamily="34" charset="0"/>
              </a:rPr>
              <a:t>AS</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err="1">
                <a:ln>
                  <a:noFill/>
                </a:ln>
                <a:solidFill>
                  <a:srgbClr val="24292E"/>
                </a:solidFill>
                <a:effectLst/>
                <a:uLnTx/>
                <a:uFillTx/>
                <a:latin typeface="Calibri" panose="020F0502020204030204" pitchFamily="34" charset="0"/>
                <a:cs typeface="Calibri" panose="020F0502020204030204" pitchFamily="34" charset="0"/>
              </a:rPr>
              <a:t>nyc</a:t>
            </a:r>
            <a:r>
              <a:rPr kumimoji="0" lang="en-US" sz="1200" b="0" i="0" u="none" strike="noStrike" kern="1200" cap="none" spc="0" normalizeH="0" baseline="0" noProof="0" dirty="0">
                <a:ln>
                  <a:noFill/>
                </a:ln>
                <a:solidFill>
                  <a:srgbClr val="24292E"/>
                </a:solidFill>
                <a:effectLst/>
                <a:uLnTx/>
                <a:uFillTx/>
                <a:latin typeface="Calibri" panose="020F0502020204030204" pitchFamily="34" charset="0"/>
                <a:cs typeface="Calibri" panose="020F0502020204030204" pitchFamily="34" charset="0"/>
              </a:rPr>
              <a:t> </a:t>
            </a:r>
          </a:p>
        </p:txBody>
      </p:sp>
      <p:pic>
        <p:nvPicPr>
          <p:cNvPr id="12" name="Picture 11">
            <a:extLst>
              <a:ext uri="{FF2B5EF4-FFF2-40B4-BE49-F238E27FC236}">
                <a16:creationId xmlns:a16="http://schemas.microsoft.com/office/drawing/2014/main" id="{DB587200-7C12-49DB-B8F6-E882A682FD29}"/>
              </a:ext>
            </a:extLst>
          </p:cNvPr>
          <p:cNvPicPr>
            <a:picLocks noChangeAspect="1"/>
          </p:cNvPicPr>
          <p:nvPr/>
        </p:nvPicPr>
        <p:blipFill>
          <a:blip r:embed="rId2"/>
          <a:stretch>
            <a:fillRect/>
          </a:stretch>
        </p:blipFill>
        <p:spPr>
          <a:xfrm>
            <a:off x="5828909" y="3394549"/>
            <a:ext cx="6067441" cy="1068594"/>
          </a:xfrm>
          <a:prstGeom prst="rect">
            <a:avLst/>
          </a:prstGeom>
          <a:ln w="12700">
            <a:solidFill>
              <a:schemeClr val="bg2">
                <a:lumMod val="50000"/>
              </a:schemeClr>
            </a:solidFill>
          </a:ln>
        </p:spPr>
      </p:pic>
      <p:sp>
        <p:nvSpPr>
          <p:cNvPr id="14" name="Rectangle 13">
            <a:extLst>
              <a:ext uri="{FF2B5EF4-FFF2-40B4-BE49-F238E27FC236}">
                <a16:creationId xmlns:a16="http://schemas.microsoft.com/office/drawing/2014/main" id="{BD410278-098F-40AF-9A42-E510DE5E925F}"/>
              </a:ext>
            </a:extLst>
          </p:cNvPr>
          <p:cNvSpPr/>
          <p:nvPr/>
        </p:nvSpPr>
        <p:spPr bwMode="auto">
          <a:xfrm>
            <a:off x="5828909" y="1813816"/>
            <a:ext cx="3739634" cy="1255090"/>
          </a:xfrm>
          <a:prstGeom prst="rect">
            <a:avLst/>
          </a:prstGeom>
          <a:noFill/>
          <a:ln w="38100">
            <a:solidFill>
              <a:schemeClr val="tx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88783989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A629F0A-C444-43E4-AD67-4419AE13C4BC}"/>
              </a:ext>
            </a:extLst>
          </p:cNvPr>
          <p:cNvSpPr>
            <a:spLocks noGrp="1"/>
          </p:cNvSpPr>
          <p:nvPr>
            <p:ph type="title"/>
          </p:nvPr>
        </p:nvSpPr>
        <p:spPr>
          <a:xfrm>
            <a:off x="426425" y="286527"/>
            <a:ext cx="11297489" cy="694078"/>
          </a:xfrm>
        </p:spPr>
        <p:txBody>
          <a:bodyPr/>
          <a:lstStyle/>
          <a:p>
            <a:r>
              <a:rPr lang="en-US"/>
              <a:t>Customize the content parsing to fit your case</a:t>
            </a:r>
          </a:p>
        </p:txBody>
      </p:sp>
      <p:sp>
        <p:nvSpPr>
          <p:cNvPr id="4" name="Text Placeholder 3">
            <a:extLst>
              <a:ext uri="{FF2B5EF4-FFF2-40B4-BE49-F238E27FC236}">
                <a16:creationId xmlns:a16="http://schemas.microsoft.com/office/drawing/2014/main" id="{31817429-4853-4E03-99CF-08301FC025D1}"/>
              </a:ext>
            </a:extLst>
          </p:cNvPr>
          <p:cNvSpPr>
            <a:spLocks noGrp="1"/>
          </p:cNvSpPr>
          <p:nvPr>
            <p:ph type="body" sz="quarter" idx="11"/>
          </p:nvPr>
        </p:nvSpPr>
        <p:spPr>
          <a:xfrm>
            <a:off x="426424" y="1129914"/>
            <a:ext cx="5555965" cy="4526168"/>
          </a:xfrm>
        </p:spPr>
        <p:txBody>
          <a:bodyPr/>
          <a:lstStyle/>
          <a:p>
            <a:pPr>
              <a:lnSpc>
                <a:spcPct val="110000"/>
              </a:lnSpc>
              <a:spcAft>
                <a:spcPts val="600"/>
              </a:spcAft>
            </a:pPr>
            <a:r>
              <a:rPr lang="en-US" sz="1800" dirty="0">
                <a:solidFill>
                  <a:schemeClr val="tx2"/>
                </a:solidFill>
                <a:latin typeface="+mj-lt"/>
              </a:rPr>
              <a:t>Overview</a:t>
            </a:r>
          </a:p>
          <a:p>
            <a:r>
              <a:rPr lang="en-US" sz="1600" dirty="0"/>
              <a:t>Uses OPENROWSET function to access data from various types of CSV files.</a:t>
            </a:r>
          </a:p>
          <a:p>
            <a:pPr>
              <a:lnSpc>
                <a:spcPct val="110000"/>
              </a:lnSpc>
              <a:spcAft>
                <a:spcPts val="600"/>
              </a:spcAft>
            </a:pPr>
            <a:r>
              <a:rPr lang="en-US" sz="1800" dirty="0">
                <a:solidFill>
                  <a:schemeClr val="tx2"/>
                </a:solidFill>
                <a:latin typeface="+mj-lt"/>
              </a:rPr>
              <a:t>Benefits</a:t>
            </a:r>
          </a:p>
          <a:p>
            <a:pPr>
              <a:lnSpc>
                <a:spcPct val="100000"/>
              </a:lnSpc>
              <a:spcAft>
                <a:spcPts val="600"/>
              </a:spcAft>
            </a:pPr>
            <a:r>
              <a:rPr lang="en-US" sz="1600" dirty="0"/>
              <a:t>Ability to read CSV files with custom format</a:t>
            </a:r>
          </a:p>
          <a:p>
            <a:pPr marL="285750" indent="-285750">
              <a:lnSpc>
                <a:spcPct val="100000"/>
              </a:lnSpc>
              <a:spcAft>
                <a:spcPts val="600"/>
              </a:spcAft>
              <a:buFont typeface="Arial" panose="020B0604020202020204" pitchFamily="34" charset="0"/>
              <a:buChar char="•"/>
            </a:pPr>
            <a:r>
              <a:rPr lang="en-US" sz="1600" dirty="0"/>
              <a:t>With or without header row</a:t>
            </a:r>
          </a:p>
          <a:p>
            <a:pPr marL="285750" indent="-285750">
              <a:lnSpc>
                <a:spcPct val="100000"/>
              </a:lnSpc>
              <a:spcAft>
                <a:spcPts val="600"/>
              </a:spcAft>
              <a:buFont typeface="Arial" panose="020B0604020202020204" pitchFamily="34" charset="0"/>
              <a:buChar char="•"/>
            </a:pPr>
            <a:r>
              <a:rPr lang="en-US" sz="1600" dirty="0"/>
              <a:t>Handle any new-line terminator (Windows or Unix style)</a:t>
            </a:r>
          </a:p>
          <a:p>
            <a:pPr marL="285750" indent="-285750">
              <a:lnSpc>
                <a:spcPct val="100000"/>
              </a:lnSpc>
              <a:spcAft>
                <a:spcPts val="600"/>
              </a:spcAft>
              <a:buFont typeface="Arial" panose="020B0604020202020204" pitchFamily="34" charset="0"/>
              <a:buChar char="•"/>
            </a:pPr>
            <a:r>
              <a:rPr lang="en-US" sz="1600" dirty="0"/>
              <a:t>Use custom field terminator and quote character</a:t>
            </a:r>
          </a:p>
          <a:p>
            <a:pPr marL="285750" indent="-285750">
              <a:lnSpc>
                <a:spcPct val="100000"/>
              </a:lnSpc>
              <a:spcAft>
                <a:spcPts val="600"/>
              </a:spcAft>
              <a:buFont typeface="Arial" panose="020B0604020202020204" pitchFamily="34" charset="0"/>
              <a:buChar char="•"/>
            </a:pPr>
            <a:r>
              <a:rPr lang="en-US" sz="1600" dirty="0"/>
              <a:t>Read UTF-8 and UTF-18 encoded files</a:t>
            </a:r>
          </a:p>
          <a:p>
            <a:pPr marL="285750" indent="-285750">
              <a:lnSpc>
                <a:spcPct val="100000"/>
              </a:lnSpc>
              <a:spcAft>
                <a:spcPts val="600"/>
              </a:spcAft>
              <a:buFont typeface="Arial" panose="020B0604020202020204" pitchFamily="34" charset="0"/>
              <a:buChar char="•"/>
            </a:pPr>
            <a:r>
              <a:rPr lang="en-US" sz="1600" dirty="0"/>
              <a:t>Use only a subset of columns by specifying column position after column types</a:t>
            </a:r>
          </a:p>
        </p:txBody>
      </p:sp>
      <p:sp>
        <p:nvSpPr>
          <p:cNvPr id="6" name="Rectangle 5">
            <a:extLst>
              <a:ext uri="{FF2B5EF4-FFF2-40B4-BE49-F238E27FC236}">
                <a16:creationId xmlns:a16="http://schemas.microsoft.com/office/drawing/2014/main" id="{849A4E53-4D3A-4A60-B1E7-3DC8F1787A15}"/>
              </a:ext>
            </a:extLst>
          </p:cNvPr>
          <p:cNvSpPr/>
          <p:nvPr/>
        </p:nvSpPr>
        <p:spPr>
          <a:xfrm>
            <a:off x="6075169" y="2208221"/>
            <a:ext cx="6096000" cy="3046988"/>
          </a:xfrm>
          <a:prstGeom prst="rect">
            <a:avLst/>
          </a:prstGeom>
          <a:ln>
            <a:solidFill>
              <a:schemeClr val="bg2">
                <a:lumMod val="50000"/>
              </a:schemeClr>
            </a:solidFill>
          </a:ln>
        </p:spPr>
        <p:txBody>
          <a:bodyPr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SELECT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FROM</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795E26"/>
                </a:solidFill>
                <a:effectLst/>
                <a:uLnTx/>
                <a:uFillTx/>
                <a:latin typeface="Calibri" panose="020F0502020204030204" pitchFamily="34" charset="0"/>
                <a:cs typeface="Calibri" panose="020F0502020204030204" pitchFamily="34" charset="0"/>
              </a:rPr>
              <a:t>OPENROWSET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BULK </a:t>
            </a:r>
            <a:r>
              <a:rPr kumimoji="0" lang="en-US" sz="12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'https://XYZ.blob.core.windows.net/csv/population/population.csv'</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795E26"/>
                </a:solidFill>
                <a:effectLst/>
                <a:uLnTx/>
                <a:uFillTx/>
                <a:latin typeface="Calibri" panose="020F0502020204030204" pitchFamily="34" charset="0"/>
                <a:cs typeface="Calibri" panose="020F0502020204030204" pitchFamily="34" charset="0"/>
              </a:rPr>
              <a:t>FORMAT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'CSV'</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FIELDTERMINATOR</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ROWTERMINATOR</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'\n'</a:t>
            </a:r>
            <a:endPar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WITH</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err="1">
                <a:ln>
                  <a:noFill/>
                </a:ln>
                <a:solidFill>
                  <a:srgbClr val="212121"/>
                </a:solidFill>
                <a:effectLst/>
                <a:uLnTx/>
                <a:uFillTx/>
                <a:latin typeface="Calibri" panose="020F0502020204030204" pitchFamily="34" charset="0"/>
                <a:cs typeface="Calibri" panose="020F0502020204030204" pitchFamily="34" charset="0"/>
              </a:rPr>
              <a:t>country_code</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VARCHAR</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9885A"/>
                </a:solidFill>
                <a:effectLst/>
                <a:uLnTx/>
                <a:uFillTx/>
                <a:latin typeface="Calibri" panose="020F0502020204030204" pitchFamily="34" charset="0"/>
                <a:cs typeface="Calibri" panose="020F0502020204030204" pitchFamily="34" charset="0"/>
              </a:rPr>
              <a:t>5</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2,</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err="1">
                <a:ln>
                  <a:noFill/>
                </a:ln>
                <a:solidFill>
                  <a:srgbClr val="212121"/>
                </a:solidFill>
                <a:effectLst/>
                <a:uLnTx/>
                <a:uFillTx/>
                <a:latin typeface="Calibri" panose="020F0502020204030204" pitchFamily="34" charset="0"/>
                <a:cs typeface="Calibri" panose="020F0502020204030204" pitchFamily="34" charset="0"/>
              </a:rPr>
              <a:t>country_name</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VARCHAR</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9885A"/>
                </a:solidFill>
                <a:effectLst/>
                <a:uLnTx/>
                <a:uFillTx/>
                <a:latin typeface="Calibri" panose="020F0502020204030204" pitchFamily="34" charset="0"/>
                <a:cs typeface="Calibri" panose="020F0502020204030204" pitchFamily="34" charset="0"/>
              </a:rPr>
              <a:t>100</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4,</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[year] </a:t>
            </a:r>
            <a:r>
              <a:rPr kumimoji="0" lang="en-US" sz="1200" b="0" i="0" u="none" strike="noStrike" kern="1200" cap="none" spc="0" normalizeH="0" baseline="0" noProof="0" dirty="0" err="1">
                <a:ln>
                  <a:noFill/>
                </a:ln>
                <a:solidFill>
                  <a:srgbClr val="0000FF"/>
                </a:solidFill>
                <a:effectLst/>
                <a:uLnTx/>
                <a:uFillTx/>
                <a:latin typeface="Calibri" panose="020F0502020204030204" pitchFamily="34" charset="0"/>
                <a:cs typeface="Calibri" panose="020F0502020204030204" pitchFamily="34" charset="0"/>
              </a:rPr>
              <a:t>smallint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7,</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a:cs typeface="Calibri"/>
              </a:rPr>
              <a:t>    [population] </a:t>
            </a:r>
            <a:r>
              <a:rPr kumimoji="0" lang="en-US" sz="1200" b="0" i="0" u="none" strike="noStrike" kern="1200" cap="none" spc="0" normalizeH="0" baseline="0" noProof="0" dirty="0" err="1">
                <a:ln>
                  <a:noFill/>
                </a:ln>
                <a:solidFill>
                  <a:srgbClr val="0000FF"/>
                </a:solidFill>
                <a:effectLst/>
                <a:uLnTx/>
                <a:uFillTx/>
                <a:latin typeface="Calibri"/>
                <a:cs typeface="Calibri"/>
              </a:rPr>
              <a:t>bigint</a:t>
            </a:r>
            <a:r>
              <a:rPr kumimoji="0" lang="en-US" sz="1200" b="0" i="0" u="none" strike="noStrike" kern="1200" cap="none" spc="0" normalizeH="0" baseline="0" noProof="0" dirty="0">
                <a:ln>
                  <a:noFill/>
                </a:ln>
                <a:solidFill>
                  <a:srgbClr val="212121"/>
                </a:solidFill>
                <a:effectLst/>
                <a:uLnTx/>
                <a:uFillTx/>
                <a:latin typeface="Calibri"/>
                <a:cs typeface="Calibri"/>
              </a:rPr>
              <a:t> </a:t>
            </a:r>
            <a:r>
              <a:rPr lang="en-US" sz="1200" dirty="0">
                <a:solidFill>
                  <a:srgbClr val="212121"/>
                </a:solidFill>
                <a:latin typeface="Calibri"/>
                <a:cs typeface="Calibri"/>
              </a:rPr>
              <a:t>9</a:t>
            </a:r>
            <a:endParaRPr lang="en-US" sz="1200" b="0" i="0" u="none" strike="noStrike" kern="1200" cap="none" spc="0" normalizeH="0" baseline="0" noProof="0" dirty="0">
              <a:ln>
                <a:noFill/>
              </a:ln>
              <a:solidFill>
                <a:srgbClr val="212121"/>
              </a:solidFill>
              <a:effectLst/>
              <a:uLnTx/>
              <a:uFillTx/>
              <a:latin typeface="Calibri"/>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AS</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WHERE</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err="1">
                <a:ln>
                  <a:noFill/>
                </a:ln>
                <a:solidFill>
                  <a:srgbClr val="212121"/>
                </a:solidFill>
                <a:effectLst/>
                <a:uLnTx/>
                <a:uFillTx/>
                <a:latin typeface="Calibri" panose="020F0502020204030204" pitchFamily="34" charset="0"/>
                <a:cs typeface="Calibri" panose="020F0502020204030204" pitchFamily="34" charset="0"/>
              </a:rPr>
              <a:t>country_name</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A31515"/>
                </a:solidFill>
                <a:effectLst/>
                <a:uLnTx/>
                <a:uFillTx/>
                <a:latin typeface="Calibri" panose="020F0502020204030204" pitchFamily="34" charset="0"/>
                <a:cs typeface="Calibri" panose="020F0502020204030204" pitchFamily="34" charset="0"/>
              </a:rPr>
              <a:t>'Luxembourg'</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AND</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795E26"/>
                </a:solidFill>
                <a:effectLst/>
                <a:uLnTx/>
                <a:uFillTx/>
                <a:latin typeface="Calibri" panose="020F0502020204030204" pitchFamily="34" charset="0"/>
                <a:cs typeface="Calibri" panose="020F0502020204030204" pitchFamily="34" charset="0"/>
              </a:rPr>
              <a:t>year</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dirty="0">
                <a:ln>
                  <a:noFill/>
                </a:ln>
                <a:solidFill>
                  <a:srgbClr val="09885A"/>
                </a:solidFill>
                <a:effectLst/>
                <a:uLnTx/>
                <a:uFillTx/>
                <a:latin typeface="Calibri" panose="020F0502020204030204" pitchFamily="34" charset="0"/>
                <a:cs typeface="Calibri" panose="020F0502020204030204" pitchFamily="34" charset="0"/>
              </a:rPr>
              <a:t>2017</a:t>
            </a:r>
            <a:endParaRPr kumimoji="0" lang="en-US" sz="1200" b="0" i="0" u="none" strike="noStrike" kern="120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endParaRPr>
          </a:p>
        </p:txBody>
      </p:sp>
      <p:pic>
        <p:nvPicPr>
          <p:cNvPr id="7" name="Picture 6">
            <a:extLst>
              <a:ext uri="{FF2B5EF4-FFF2-40B4-BE49-F238E27FC236}">
                <a16:creationId xmlns:a16="http://schemas.microsoft.com/office/drawing/2014/main" id="{6AB9805D-71AB-4284-B19F-7B7F9C984C45}"/>
              </a:ext>
            </a:extLst>
          </p:cNvPr>
          <p:cNvPicPr>
            <a:picLocks noChangeAspect="1"/>
          </p:cNvPicPr>
          <p:nvPr/>
        </p:nvPicPr>
        <p:blipFill>
          <a:blip r:embed="rId2"/>
          <a:stretch>
            <a:fillRect/>
          </a:stretch>
        </p:blipFill>
        <p:spPr>
          <a:xfrm>
            <a:off x="6164730" y="5949287"/>
            <a:ext cx="3190875" cy="561975"/>
          </a:xfrm>
          <a:prstGeom prst="rect">
            <a:avLst/>
          </a:prstGeom>
          <a:ln w="12700">
            <a:solidFill>
              <a:schemeClr val="bg2">
                <a:lumMod val="50000"/>
              </a:schemeClr>
            </a:solidFill>
          </a:ln>
        </p:spPr>
      </p:pic>
      <p:sp>
        <p:nvSpPr>
          <p:cNvPr id="8" name="Rectangle 7">
            <a:extLst>
              <a:ext uri="{FF2B5EF4-FFF2-40B4-BE49-F238E27FC236}">
                <a16:creationId xmlns:a16="http://schemas.microsoft.com/office/drawing/2014/main" id="{8DF8401A-84C4-4F84-A44C-CD43345569E9}"/>
              </a:ext>
            </a:extLst>
          </p:cNvPr>
          <p:cNvSpPr/>
          <p:nvPr/>
        </p:nvSpPr>
        <p:spPr bwMode="auto">
          <a:xfrm>
            <a:off x="6335485" y="2891412"/>
            <a:ext cx="1752599" cy="526701"/>
          </a:xfrm>
          <a:prstGeom prst="rect">
            <a:avLst/>
          </a:prstGeom>
          <a:noFill/>
          <a:ln w="38100">
            <a:solidFill>
              <a:schemeClr val="tx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Rectangle 8">
            <a:extLst>
              <a:ext uri="{FF2B5EF4-FFF2-40B4-BE49-F238E27FC236}">
                <a16:creationId xmlns:a16="http://schemas.microsoft.com/office/drawing/2014/main" id="{0CB9A0EE-9359-4C05-8639-0DB95652D948}"/>
              </a:ext>
            </a:extLst>
          </p:cNvPr>
          <p:cNvSpPr/>
          <p:nvPr/>
        </p:nvSpPr>
        <p:spPr bwMode="auto">
          <a:xfrm>
            <a:off x="7443703" y="4274084"/>
            <a:ext cx="191250" cy="188810"/>
          </a:xfrm>
          <a:prstGeom prst="rect">
            <a:avLst/>
          </a:prstGeom>
          <a:noFill/>
          <a:ln w="38100">
            <a:solidFill>
              <a:schemeClr val="tx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Rectangle 9">
            <a:extLst>
              <a:ext uri="{FF2B5EF4-FFF2-40B4-BE49-F238E27FC236}">
                <a16:creationId xmlns:a16="http://schemas.microsoft.com/office/drawing/2014/main" id="{E69D9D27-85C3-4A7F-A0B6-368FCB65F649}"/>
              </a:ext>
            </a:extLst>
          </p:cNvPr>
          <p:cNvSpPr/>
          <p:nvPr/>
        </p:nvSpPr>
        <p:spPr bwMode="auto">
          <a:xfrm>
            <a:off x="8053551" y="3682245"/>
            <a:ext cx="230480" cy="269270"/>
          </a:xfrm>
          <a:prstGeom prst="rect">
            <a:avLst/>
          </a:prstGeom>
          <a:noFill/>
          <a:ln w="38100">
            <a:solidFill>
              <a:schemeClr val="tx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Rectangle 10">
            <a:extLst>
              <a:ext uri="{FF2B5EF4-FFF2-40B4-BE49-F238E27FC236}">
                <a16:creationId xmlns:a16="http://schemas.microsoft.com/office/drawing/2014/main" id="{6197557D-E25F-4FA2-ADCD-76878AE202BE}"/>
              </a:ext>
            </a:extLst>
          </p:cNvPr>
          <p:cNvSpPr/>
          <p:nvPr/>
        </p:nvSpPr>
        <p:spPr bwMode="auto">
          <a:xfrm>
            <a:off x="7119259" y="4098033"/>
            <a:ext cx="247994" cy="188811"/>
          </a:xfrm>
          <a:prstGeom prst="rect">
            <a:avLst/>
          </a:prstGeom>
          <a:noFill/>
          <a:ln w="38100">
            <a:solidFill>
              <a:schemeClr val="tx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Rectangle 11">
            <a:extLst>
              <a:ext uri="{FF2B5EF4-FFF2-40B4-BE49-F238E27FC236}">
                <a16:creationId xmlns:a16="http://schemas.microsoft.com/office/drawing/2014/main" id="{E23B20C3-E606-4838-A1B3-CB846081492E}"/>
              </a:ext>
            </a:extLst>
          </p:cNvPr>
          <p:cNvSpPr/>
          <p:nvPr/>
        </p:nvSpPr>
        <p:spPr bwMode="auto">
          <a:xfrm>
            <a:off x="8286405" y="3853541"/>
            <a:ext cx="230479" cy="241365"/>
          </a:xfrm>
          <a:prstGeom prst="rect">
            <a:avLst/>
          </a:prstGeom>
          <a:noFill/>
          <a:ln w="38100">
            <a:solidFill>
              <a:schemeClr val="tx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Rectangle: Rounded Corners 1">
            <a:extLst>
              <a:ext uri="{FF2B5EF4-FFF2-40B4-BE49-F238E27FC236}">
                <a16:creationId xmlns:a16="http://schemas.microsoft.com/office/drawing/2014/main" id="{3B6E8D84-3F92-43CD-9443-108D82DB6C24}"/>
              </a:ext>
            </a:extLst>
          </p:cNvPr>
          <p:cNvSpPr/>
          <p:nvPr/>
        </p:nvSpPr>
        <p:spPr bwMode="auto">
          <a:xfrm>
            <a:off x="9807747" y="3684613"/>
            <a:ext cx="1415143" cy="1017425"/>
          </a:xfrm>
          <a:prstGeom prst="round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100">
                <a:solidFill>
                  <a:schemeClr val="tx1"/>
                </a:solidFill>
                <a:ea typeface="Segoe UI" pitchFamily="34" charset="0"/>
                <a:cs typeface="Segoe UI" pitchFamily="34" charset="0"/>
              </a:rPr>
              <a:t>Second, fourth, seventh and ninth columns are returned</a:t>
            </a:r>
          </a:p>
        </p:txBody>
      </p:sp>
      <p:cxnSp>
        <p:nvCxnSpPr>
          <p:cNvPr id="14" name="Straight Arrow Connector 13">
            <a:extLst>
              <a:ext uri="{FF2B5EF4-FFF2-40B4-BE49-F238E27FC236}">
                <a16:creationId xmlns:a16="http://schemas.microsoft.com/office/drawing/2014/main" id="{6EDE9D71-5C43-4386-881D-200918BF4958}"/>
              </a:ext>
            </a:extLst>
          </p:cNvPr>
          <p:cNvCxnSpPr>
            <a:cxnSpLocks/>
            <a:stCxn id="2" idx="1"/>
            <a:endCxn id="10" idx="3"/>
          </p:cNvCxnSpPr>
          <p:nvPr/>
        </p:nvCxnSpPr>
        <p:spPr>
          <a:xfrm flipH="1" flipV="1">
            <a:off x="8284031" y="3816880"/>
            <a:ext cx="1523716" cy="37644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60635CAA-46AD-4D48-946E-5BCF90970F13}"/>
              </a:ext>
            </a:extLst>
          </p:cNvPr>
          <p:cNvCxnSpPr>
            <a:cxnSpLocks/>
            <a:stCxn id="2" idx="1"/>
            <a:endCxn id="12" idx="3"/>
          </p:cNvCxnSpPr>
          <p:nvPr/>
        </p:nvCxnSpPr>
        <p:spPr>
          <a:xfrm flipH="1" flipV="1">
            <a:off x="8516884" y="3974224"/>
            <a:ext cx="1290863" cy="21910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5FCC3A2B-0BFE-4C19-A44D-625F3CA132A6}"/>
              </a:ext>
            </a:extLst>
          </p:cNvPr>
          <p:cNvCxnSpPr>
            <a:cxnSpLocks/>
            <a:stCxn id="2" idx="1"/>
            <a:endCxn id="11" idx="3"/>
          </p:cNvCxnSpPr>
          <p:nvPr/>
        </p:nvCxnSpPr>
        <p:spPr>
          <a:xfrm flipH="1" flipV="1">
            <a:off x="7367253" y="4192439"/>
            <a:ext cx="2440494" cy="887"/>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1182B43C-F001-4713-8212-E3113775B5AB}"/>
              </a:ext>
            </a:extLst>
          </p:cNvPr>
          <p:cNvCxnSpPr>
            <a:cxnSpLocks/>
            <a:stCxn id="2" idx="1"/>
            <a:endCxn id="9" idx="3"/>
          </p:cNvCxnSpPr>
          <p:nvPr/>
        </p:nvCxnSpPr>
        <p:spPr>
          <a:xfrm flipH="1">
            <a:off x="7634953" y="4193326"/>
            <a:ext cx="2172794" cy="17516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230293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500"/>
                                  </p:stCondLst>
                                  <p:childTnLst>
                                    <p:set>
                                      <p:cBhvr>
                                        <p:cTn id="9" dur="1" fill="hold">
                                          <p:stCondLst>
                                            <p:cond delay="0"/>
                                          </p:stCondLst>
                                        </p:cTn>
                                        <p:tgtEl>
                                          <p:spTgt spid="10"/>
                                        </p:tgtEl>
                                        <p:attrNameLst>
                                          <p:attrName>style.visibility</p:attrName>
                                        </p:attrNameLst>
                                      </p:cBhvr>
                                      <p:to>
                                        <p:strVal val="visible"/>
                                      </p:to>
                                    </p:set>
                                  </p:childTnLst>
                                </p:cTn>
                              </p:par>
                            </p:childTnLst>
                          </p:cTn>
                        </p:par>
                        <p:par>
                          <p:cTn id="10" fill="hold">
                            <p:stCondLst>
                              <p:cond delay="500"/>
                            </p:stCondLst>
                            <p:childTnLst>
                              <p:par>
                                <p:cTn id="11" presetID="1" presetClass="entr" presetSubtype="0" fill="hold" grpId="0" nodeType="afterEffect">
                                  <p:stCondLst>
                                    <p:cond delay="500"/>
                                  </p:stCondLst>
                                  <p:childTnLst>
                                    <p:set>
                                      <p:cBhvr>
                                        <p:cTn id="12" dur="1" fill="hold">
                                          <p:stCondLst>
                                            <p:cond delay="0"/>
                                          </p:stCondLst>
                                        </p:cTn>
                                        <p:tgtEl>
                                          <p:spTgt spid="12"/>
                                        </p:tgtEl>
                                        <p:attrNameLst>
                                          <p:attrName>style.visibility</p:attrName>
                                        </p:attrNameLst>
                                      </p:cBhvr>
                                      <p:to>
                                        <p:strVal val="visible"/>
                                      </p:to>
                                    </p:set>
                                  </p:childTnLst>
                                </p:cTn>
                              </p:par>
                            </p:childTnLst>
                          </p:cTn>
                        </p:par>
                        <p:par>
                          <p:cTn id="13" fill="hold">
                            <p:stCondLst>
                              <p:cond delay="1000"/>
                            </p:stCondLst>
                            <p:childTnLst>
                              <p:par>
                                <p:cTn id="14" presetID="1" presetClass="entr" presetSubtype="0" fill="hold" grpId="0" nodeType="afterEffect">
                                  <p:stCondLst>
                                    <p:cond delay="500"/>
                                  </p:stCondLst>
                                  <p:childTnLst>
                                    <p:set>
                                      <p:cBhvr>
                                        <p:cTn id="15" dur="1" fill="hold">
                                          <p:stCondLst>
                                            <p:cond delay="0"/>
                                          </p:stCondLst>
                                        </p:cTn>
                                        <p:tgtEl>
                                          <p:spTgt spid="11"/>
                                        </p:tgtEl>
                                        <p:attrNameLst>
                                          <p:attrName>style.visibility</p:attrName>
                                        </p:attrNameLst>
                                      </p:cBhvr>
                                      <p:to>
                                        <p:strVal val="visible"/>
                                      </p:to>
                                    </p:set>
                                  </p:childTnLst>
                                </p:cTn>
                              </p:par>
                            </p:childTnLst>
                          </p:cTn>
                        </p:par>
                        <p:par>
                          <p:cTn id="16" fill="hold">
                            <p:stCondLst>
                              <p:cond delay="1500"/>
                            </p:stCondLst>
                            <p:childTnLst>
                              <p:par>
                                <p:cTn id="17" presetID="1" presetClass="entr" presetSubtype="0" fill="hold" grpId="0" nodeType="afterEffect">
                                  <p:stCondLst>
                                    <p:cond delay="50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par>
                          <p:cTn id="23" fill="hold">
                            <p:stCondLst>
                              <p:cond delay="0"/>
                            </p:stCondLst>
                            <p:childTnLst>
                              <p:par>
                                <p:cTn id="24" presetID="22" presetClass="entr" presetSubtype="2" fill="hold" nodeType="after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wipe(right)">
                                      <p:cBhvr>
                                        <p:cTn id="26" dur="500"/>
                                        <p:tgtEl>
                                          <p:spTgt spid="14"/>
                                        </p:tgtEl>
                                      </p:cBhvr>
                                    </p:animEffect>
                                  </p:childTnLst>
                                </p:cTn>
                              </p:par>
                            </p:childTnLst>
                          </p:cTn>
                        </p:par>
                        <p:par>
                          <p:cTn id="27" fill="hold">
                            <p:stCondLst>
                              <p:cond delay="500"/>
                            </p:stCondLst>
                            <p:childTnLst>
                              <p:par>
                                <p:cTn id="28" presetID="22" presetClass="entr" presetSubtype="2" fill="hold" nodeType="after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wipe(right)">
                                      <p:cBhvr>
                                        <p:cTn id="30" dur="500"/>
                                        <p:tgtEl>
                                          <p:spTgt spid="16"/>
                                        </p:tgtEl>
                                      </p:cBhvr>
                                    </p:animEffect>
                                  </p:childTnLst>
                                </p:cTn>
                              </p:par>
                            </p:childTnLst>
                          </p:cTn>
                        </p:par>
                        <p:par>
                          <p:cTn id="31" fill="hold">
                            <p:stCondLst>
                              <p:cond delay="1000"/>
                            </p:stCondLst>
                            <p:childTnLst>
                              <p:par>
                                <p:cTn id="32" presetID="22" presetClass="entr" presetSubtype="2" fill="hold" nodeType="afterEffect">
                                  <p:stCondLst>
                                    <p:cond delay="0"/>
                                  </p:stCondLst>
                                  <p:childTnLst>
                                    <p:set>
                                      <p:cBhvr>
                                        <p:cTn id="33" dur="1" fill="hold">
                                          <p:stCondLst>
                                            <p:cond delay="0"/>
                                          </p:stCondLst>
                                        </p:cTn>
                                        <p:tgtEl>
                                          <p:spTgt spid="22"/>
                                        </p:tgtEl>
                                        <p:attrNameLst>
                                          <p:attrName>style.visibility</p:attrName>
                                        </p:attrNameLst>
                                      </p:cBhvr>
                                      <p:to>
                                        <p:strVal val="visible"/>
                                      </p:to>
                                    </p:set>
                                    <p:animEffect transition="in" filter="wipe(right)">
                                      <p:cBhvr>
                                        <p:cTn id="34" dur="500"/>
                                        <p:tgtEl>
                                          <p:spTgt spid="22"/>
                                        </p:tgtEl>
                                      </p:cBhvr>
                                    </p:animEffect>
                                  </p:childTnLst>
                                </p:cTn>
                              </p:par>
                            </p:childTnLst>
                          </p:cTn>
                        </p:par>
                        <p:par>
                          <p:cTn id="35" fill="hold">
                            <p:stCondLst>
                              <p:cond delay="1500"/>
                            </p:stCondLst>
                            <p:childTnLst>
                              <p:par>
                                <p:cTn id="36" presetID="22" presetClass="entr" presetSubtype="2" fill="hold" nodeType="afterEffect">
                                  <p:stCondLst>
                                    <p:cond delay="0"/>
                                  </p:stCondLst>
                                  <p:childTnLst>
                                    <p:set>
                                      <p:cBhvr>
                                        <p:cTn id="37" dur="1" fill="hold">
                                          <p:stCondLst>
                                            <p:cond delay="0"/>
                                          </p:stCondLst>
                                        </p:cTn>
                                        <p:tgtEl>
                                          <p:spTgt spid="27"/>
                                        </p:tgtEl>
                                        <p:attrNameLst>
                                          <p:attrName>style.visibility</p:attrName>
                                        </p:attrNameLst>
                                      </p:cBhvr>
                                      <p:to>
                                        <p:strVal val="visible"/>
                                      </p:to>
                                    </p:set>
                                    <p:animEffect transition="in" filter="wipe(right)">
                                      <p:cBhvr>
                                        <p:cTn id="38"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2"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_White_2_Apr_2018.potx" id="{26C96195-5F97-4020-9126-CF0686EA703A}" vid="{6C9527AC-54B1-4985-B6C5-6491A04A83FE}"/>
    </a:ext>
  </a:extLst>
</a:theme>
</file>

<file path=ppt/theme/theme2.xml><?xml version="1.0" encoding="utf-8"?>
<a:theme xmlns:a="http://schemas.openxmlformats.org/drawingml/2006/main" name="2_Microsoft Generic 2019">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Generic 2019" id="{4ABC6BCF-FD7A-46A7-A36A-64BF6F00D603}" vid="{6EC097A1-2104-44F4-B5E9-90B366587111}"/>
    </a:ext>
  </a:extLst>
</a:theme>
</file>

<file path=ppt/theme/theme3.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nalytics Surge" id="{B7E9C4FB-8A1E-484C-AED3-2AECD2C86771}" vid="{8A0B8DCD-B330-4A67-9266-6279227D5384}"/>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E58024C6567C84081E25B892126C531" ma:contentTypeVersion="12" ma:contentTypeDescription="Create a new document." ma:contentTypeScope="" ma:versionID="dec3ea3f9c113f9720072b9a28ff950c">
  <xsd:schema xmlns:xsd="http://www.w3.org/2001/XMLSchema" xmlns:xs="http://www.w3.org/2001/XMLSchema" xmlns:p="http://schemas.microsoft.com/office/2006/metadata/properties" xmlns:ns2="7a42ea66-c3dc-4710-b631-02025482a5dd" xmlns:ns3="dba1f193-0e30-4fc9-87d8-4653d789ea3e" targetNamespace="http://schemas.microsoft.com/office/2006/metadata/properties" ma:root="true" ma:fieldsID="ff7db27f0e302d37d3b14ff7cd5c106f" ns2:_="" ns3:_="">
    <xsd:import namespace="7a42ea66-c3dc-4710-b631-02025482a5dd"/>
    <xsd:import namespace="dba1f193-0e30-4fc9-87d8-4653d789ea3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AutoTags" minOccurs="0"/>
                <xsd:element ref="ns2:MediaServiceLocation" minOccurs="0"/>
                <xsd:element ref="ns2:MediaServiceGenerationTime" minOccurs="0"/>
                <xsd:element ref="ns2:MediaServiceEventHashCode" minOccurs="0"/>
                <xsd:element ref="ns2:MediaServiceOCR"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a42ea66-c3dc-4710-b631-02025482a5d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Location" ma:index="14" nillable="true" ma:displayName="Location" ma:internalName="MediaServiceLocation"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ba1f193-0e30-4fc9-87d8-4653d789ea3e"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E4164E1B-18C5-4538-BFB3-91D0BD27203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a42ea66-c3dc-4710-b631-02025482a5dd"/>
    <ds:schemaRef ds:uri="dba1f193-0e30-4fc9-87d8-4653d789ea3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67DA19C-7D5D-441A-8E3C-3B776EE24E49}">
  <ds:schemaRefs>
    <ds:schemaRef ds:uri="http://schemas.microsoft.com/sharepoint/v3/contenttype/forms"/>
  </ds:schemaRefs>
</ds:datastoreItem>
</file>

<file path=customXml/itemProps3.xml><?xml version="1.0" encoding="utf-8"?>
<ds:datastoreItem xmlns:ds="http://schemas.openxmlformats.org/officeDocument/2006/customXml" ds:itemID="{CD9E5DC5-5989-45A6-A426-4A38DF7C661D}">
  <ds:schemaRefs>
    <ds:schemaRef ds:uri="http://schemas.openxmlformats.org/package/2006/metadata/core-properties"/>
    <ds:schemaRef ds:uri="dba1f193-0e30-4fc9-87d8-4653d789ea3e"/>
    <ds:schemaRef ds:uri="http://purl.org/dc/dcmitype/"/>
    <ds:schemaRef ds:uri="http://schemas.microsoft.com/office/infopath/2007/PartnerControls"/>
    <ds:schemaRef ds:uri="http://purl.org/dc/elements/1.1/"/>
    <ds:schemaRef ds:uri="http://schemas.microsoft.com/office/2006/metadata/properties"/>
    <ds:schemaRef ds:uri="7a42ea66-c3dc-4710-b631-02025482a5dd"/>
    <ds:schemaRef ds:uri="http://schemas.microsoft.com/office/2006/documentManagement/types"/>
    <ds:schemaRef ds:uri="http://purl.org/dc/term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6469</TotalTime>
  <Words>9888</Words>
  <Application>Microsoft Office PowerPoint</Application>
  <PresentationFormat>Widescreen</PresentationFormat>
  <Paragraphs>1669</Paragraphs>
  <Slides>133</Slides>
  <Notes>57</Notes>
  <HiddenSlides>1</HiddenSlides>
  <MMClips>0</MMClips>
  <ScaleCrop>false</ScaleCrop>
  <HeadingPairs>
    <vt:vector size="6" baseType="variant">
      <vt:variant>
        <vt:lpstr>Fonts Used</vt:lpstr>
      </vt:variant>
      <vt:variant>
        <vt:i4>14</vt:i4>
      </vt:variant>
      <vt:variant>
        <vt:lpstr>Theme</vt:lpstr>
      </vt:variant>
      <vt:variant>
        <vt:i4>3</vt:i4>
      </vt:variant>
      <vt:variant>
        <vt:lpstr>Slide Titles</vt:lpstr>
      </vt:variant>
      <vt:variant>
        <vt:i4>133</vt:i4>
      </vt:variant>
    </vt:vector>
  </HeadingPairs>
  <TitlesOfParts>
    <vt:vector size="150" baseType="lpstr">
      <vt:lpstr>-apple-system</vt:lpstr>
      <vt:lpstr>Arial</vt:lpstr>
      <vt:lpstr>Arial Nova</vt:lpstr>
      <vt:lpstr>Calibri</vt:lpstr>
      <vt:lpstr>Calibri Light</vt:lpstr>
      <vt:lpstr>Consolas</vt:lpstr>
      <vt:lpstr>MentiText</vt:lpstr>
      <vt:lpstr>Segoe UI</vt:lpstr>
      <vt:lpstr>Segoe UI Black</vt:lpstr>
      <vt:lpstr>Segoe UI Light</vt:lpstr>
      <vt:lpstr>Segoe UI Semibold</vt:lpstr>
      <vt:lpstr>Segoe UI Semilight</vt:lpstr>
      <vt:lpstr>SFMono-Regular</vt:lpstr>
      <vt:lpstr>Wingdings</vt:lpstr>
      <vt:lpstr>Analytics Surge</vt:lpstr>
      <vt:lpstr>2_Microsoft Generic 2019</vt:lpstr>
      <vt:lpstr>Analytics Surge</vt:lpstr>
      <vt:lpstr>Welcome to  Azure Synapse Technical Boot Camp  Day 1</vt:lpstr>
      <vt:lpstr>PowerPoint Presentation</vt:lpstr>
      <vt:lpstr>PowerPoint Presentation</vt:lpstr>
      <vt:lpstr>Azure Synapse 101</vt:lpstr>
      <vt:lpstr>Studio</vt:lpstr>
      <vt:lpstr>Synapse Studio</vt:lpstr>
      <vt:lpstr>Home Hub</vt:lpstr>
      <vt:lpstr>Home Hub</vt:lpstr>
      <vt:lpstr>Knowledge center</vt:lpstr>
      <vt:lpstr>Home Hub</vt:lpstr>
      <vt:lpstr>Data Hub</vt:lpstr>
      <vt:lpstr>Data Hub – Linked Storage </vt:lpstr>
      <vt:lpstr>Data Hub – Storage accounts</vt:lpstr>
      <vt:lpstr>Data Hub – Storage accounts</vt:lpstr>
      <vt:lpstr>Data Hub – Storage accounts</vt:lpstr>
      <vt:lpstr>Data Hub – Storage accounts</vt:lpstr>
      <vt:lpstr>Data Hub – Databases</vt:lpstr>
      <vt:lpstr>Data Hub – Databases</vt:lpstr>
      <vt:lpstr>Data Hub – Datasets</vt:lpstr>
      <vt:lpstr>Develop Hub</vt:lpstr>
      <vt:lpstr>Develop Hub - SQL scripts </vt:lpstr>
      <vt:lpstr>Develop Hub - SQL scripts </vt:lpstr>
      <vt:lpstr>Develop Hub - Notebooks </vt:lpstr>
      <vt:lpstr>Develop Hub - Data Flows</vt:lpstr>
      <vt:lpstr>Develop Hub – Power BI</vt:lpstr>
      <vt:lpstr>PowerPoint Presentation</vt:lpstr>
      <vt:lpstr>PowerPoint Presentation</vt:lpstr>
      <vt:lpstr>PowerPoint Presentation</vt:lpstr>
      <vt:lpstr>PowerPoint Presentation</vt:lpstr>
      <vt:lpstr>PowerPoint Presentation</vt:lpstr>
      <vt:lpstr>Integrate Hub </vt:lpstr>
      <vt:lpstr>Monitor Hub</vt:lpstr>
      <vt:lpstr>Manage Hub</vt:lpstr>
      <vt:lpstr>Manage – Linked services</vt:lpstr>
      <vt:lpstr>Manage – Triggers </vt:lpstr>
      <vt:lpstr>Manage – Access Control</vt:lpstr>
      <vt:lpstr>Manage – Source Control</vt:lpstr>
      <vt:lpstr>PowerPoint Presentation</vt:lpstr>
      <vt:lpstr>PowerPoint Presentation</vt:lpstr>
      <vt:lpstr>PowerPoint Presentation</vt:lpstr>
      <vt:lpstr>Data Loading &amp;  Data Lake Organization</vt:lpstr>
      <vt:lpstr>Agenda</vt:lpstr>
      <vt:lpstr>Azure Synapse Analytics </vt:lpstr>
      <vt:lpstr>Modern Data Warehouse</vt:lpstr>
      <vt:lpstr>Ingest - Integration with Pipelines</vt:lpstr>
      <vt:lpstr>Linked services</vt:lpstr>
      <vt:lpstr>90+ Connectors out of the box</vt:lpstr>
      <vt:lpstr>Datasets</vt:lpstr>
      <vt:lpstr>PowerPoint Presentation</vt:lpstr>
      <vt:lpstr>Pipelines</vt:lpstr>
      <vt:lpstr>Pipelines</vt:lpstr>
      <vt:lpstr>Develop Hub - Data Flows</vt:lpstr>
      <vt:lpstr>Dataflow Capabilities</vt:lpstr>
      <vt:lpstr>Triggers</vt:lpstr>
      <vt:lpstr>Manage – Integration runtimes</vt:lpstr>
      <vt:lpstr>Data Movement with Integration Runtimes</vt:lpstr>
      <vt:lpstr>Pop Quiz</vt:lpstr>
      <vt:lpstr>Pop Quiz</vt:lpstr>
      <vt:lpstr>Files and Tables</vt:lpstr>
      <vt:lpstr>COPY command</vt:lpstr>
      <vt:lpstr>Create External Table As Select (Polybase)</vt:lpstr>
      <vt:lpstr>Polybase vs Copy</vt:lpstr>
      <vt:lpstr>Best Practices for Files and Tables</vt:lpstr>
      <vt:lpstr>Question…</vt:lpstr>
      <vt:lpstr>Ingest Flat files to tables</vt:lpstr>
      <vt:lpstr>Ingest - Structuring ADLS Gen2</vt:lpstr>
      <vt:lpstr>Ingest from on-premises data sources</vt:lpstr>
      <vt:lpstr>Ingest from Cloud Data Sources</vt:lpstr>
      <vt:lpstr>Ingest File Data Sources</vt:lpstr>
      <vt:lpstr>Ingest and Store – Formats</vt:lpstr>
      <vt:lpstr>Ingest - When to BCP / Bulk Copy</vt:lpstr>
      <vt:lpstr>Ingest – Synapse Pipelines</vt:lpstr>
      <vt:lpstr>Ingest and Store – Loading staging tables</vt:lpstr>
      <vt:lpstr>Ingest and Store – Loading staging tables</vt:lpstr>
      <vt:lpstr>Ingest – Scaling to shorten duration</vt:lpstr>
      <vt:lpstr>Export to files with CETAS</vt:lpstr>
      <vt:lpstr>Pop Quiz</vt:lpstr>
      <vt:lpstr>Pop Quiz</vt:lpstr>
      <vt:lpstr>Modern Data Warehouse</vt:lpstr>
      <vt:lpstr>PowerPoint Presentation</vt:lpstr>
      <vt:lpstr>PowerPoint Presentation</vt:lpstr>
      <vt:lpstr>Data Transformations</vt:lpstr>
      <vt:lpstr>Agenda</vt:lpstr>
      <vt:lpstr>Typical Data Transformations</vt:lpstr>
      <vt:lpstr>Applying transformations</vt:lpstr>
      <vt:lpstr>Code based transformations </vt:lpstr>
      <vt:lpstr>Transform with Pipelines</vt:lpstr>
      <vt:lpstr>No Code Transform with Data Flows</vt:lpstr>
      <vt:lpstr>Transform with serverless SQL</vt:lpstr>
      <vt:lpstr>Pop Quiz</vt:lpstr>
      <vt:lpstr>Pop Quiz</vt:lpstr>
      <vt:lpstr>serverless SQL pool</vt:lpstr>
      <vt:lpstr>Recommended usage scenarios</vt:lpstr>
      <vt:lpstr>serverless SQL pool</vt:lpstr>
      <vt:lpstr>Easily explore files on storage</vt:lpstr>
      <vt:lpstr>Easily query files in various formats</vt:lpstr>
      <vt:lpstr>Automatic schema inference</vt:lpstr>
      <vt:lpstr>Defined the query result schema inline</vt:lpstr>
      <vt:lpstr>Customize the content parsing to fit your case</vt:lpstr>
      <vt:lpstr>Easily query multiple files, with wildcards</vt:lpstr>
      <vt:lpstr>Query partitioned data, using the folder structure</vt:lpstr>
      <vt:lpstr>Synapse serverless SQL pool as a logical data warehouse</vt:lpstr>
      <vt:lpstr>Logical Data Warehouse views</vt:lpstr>
      <vt:lpstr>Logical Data Warehouse - tables</vt:lpstr>
      <vt:lpstr>Easy data transformation</vt:lpstr>
      <vt:lpstr>Easy data transformation with CETAS</vt:lpstr>
      <vt:lpstr>UI based data transformation</vt:lpstr>
      <vt:lpstr>Automatic syncing of Spark tables</vt:lpstr>
      <vt:lpstr>Metastore</vt:lpstr>
      <vt:lpstr>Transform with Spark</vt:lpstr>
      <vt:lpstr>Transforming with Spark – Querying SQL Pools</vt:lpstr>
      <vt:lpstr>PowerPoint Presentation</vt:lpstr>
      <vt:lpstr>Create Notebook on files in storage</vt:lpstr>
      <vt:lpstr>PowerPoint Presentation</vt:lpstr>
      <vt:lpstr>PowerPoint Presentation</vt:lpstr>
      <vt:lpstr>PowerPoint Presentation</vt:lpstr>
      <vt:lpstr>Best practices</vt:lpstr>
      <vt:lpstr>Serverless SQL Pools</vt:lpstr>
      <vt:lpstr>CCI vs Heap</vt:lpstr>
      <vt:lpstr>CCI Best Practice</vt:lpstr>
      <vt:lpstr>Automatic statistics management – Dedicated SQL</vt:lpstr>
      <vt:lpstr>Statistics (serverless SQL)</vt:lpstr>
      <vt:lpstr>CTAS vs Insert / Update / Delete / Merge</vt:lpstr>
      <vt:lpstr>UPDATE FROM and DELETE FROM</vt:lpstr>
      <vt:lpstr>Simple is better than clever</vt:lpstr>
      <vt:lpstr>Pop Quiz #2</vt:lpstr>
      <vt:lpstr>Pop Quiz #2</vt:lpstr>
      <vt:lpstr>PowerPoint Presentation</vt:lpstr>
      <vt:lpstr>PowerPoint Presentation</vt:lpstr>
      <vt:lpstr>Full Group Activity:  Data Engineering Discussion </vt:lpstr>
      <vt:lpstr>Mentimeter Poll</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Sean Norman</dc:creator>
  <cp:lastModifiedBy>Cristian TARSOAGA</cp:lastModifiedBy>
  <cp:revision>170</cp:revision>
  <dcterms:created xsi:type="dcterms:W3CDTF">2020-05-01T23:34:12Z</dcterms:created>
  <dcterms:modified xsi:type="dcterms:W3CDTF">2021-11-29T13:30:27Z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senorman@microsoft.com</vt:lpwstr>
  </property>
  <property fmtid="{D5CDD505-2E9C-101B-9397-08002B2CF9AE}" pid="5" name="MSIP_Label_f42aa342-8706-4288-bd11-ebb85995028c_SetDate">
    <vt:lpwstr>2020-05-01T23:35:11.5968247Z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5a667b91-3ad0-41e7-9778-755b794ac106</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ContentTypeId">
    <vt:lpwstr>0x010100DE58024C6567C84081E25B892126C531</vt:lpwstr>
  </property>
</Properties>
</file>